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notesSlides/notesSlide2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32"/>
  </p:notesMasterIdLst>
  <p:handoutMasterIdLst>
    <p:handoutMasterId r:id="rId33"/>
  </p:handoutMasterIdLst>
  <p:sldIdLst>
    <p:sldId id="480" r:id="rId2"/>
    <p:sldId id="484" r:id="rId3"/>
    <p:sldId id="483" r:id="rId4"/>
    <p:sldId id="492" r:id="rId5"/>
    <p:sldId id="488" r:id="rId6"/>
    <p:sldId id="489" r:id="rId7"/>
    <p:sldId id="490" r:id="rId8"/>
    <p:sldId id="491" r:id="rId9"/>
    <p:sldId id="493" r:id="rId10"/>
    <p:sldId id="494" r:id="rId11"/>
    <p:sldId id="486" r:id="rId12"/>
    <p:sldId id="485" r:id="rId13"/>
    <p:sldId id="482" r:id="rId14"/>
    <p:sldId id="496" r:id="rId15"/>
    <p:sldId id="497" r:id="rId16"/>
    <p:sldId id="498" r:id="rId17"/>
    <p:sldId id="499" r:id="rId18"/>
    <p:sldId id="507" r:id="rId19"/>
    <p:sldId id="500" r:id="rId20"/>
    <p:sldId id="501" r:id="rId21"/>
    <p:sldId id="510" r:id="rId22"/>
    <p:sldId id="504" r:id="rId23"/>
    <p:sldId id="505" r:id="rId24"/>
    <p:sldId id="506" r:id="rId25"/>
    <p:sldId id="503" r:id="rId26"/>
    <p:sldId id="508" r:id="rId27"/>
    <p:sldId id="512" r:id="rId28"/>
    <p:sldId id="509" r:id="rId29"/>
    <p:sldId id="511" r:id="rId30"/>
    <p:sldId id="495" r:id="rId31"/>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2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075"/>
    <a:srgbClr val="5600AC"/>
    <a:srgbClr val="340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autoAdjust="0"/>
    <p:restoredTop sz="69361" autoAdjust="0"/>
  </p:normalViewPr>
  <p:slideViewPr>
    <p:cSldViewPr>
      <p:cViewPr varScale="1">
        <p:scale>
          <a:sx n="46" d="100"/>
          <a:sy n="46" d="100"/>
        </p:scale>
        <p:origin x="1330"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118" y="-82"/>
      </p:cViewPr>
      <p:guideLst>
        <p:guide orient="horz" pos="2967"/>
        <p:guide pos="224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89275" cy="469900"/>
          </a:xfrm>
          <a:prstGeom prst="rect">
            <a:avLst/>
          </a:prstGeom>
          <a:noFill/>
          <a:ln w="9525">
            <a:noFill/>
            <a:miter lim="800000"/>
            <a:headEnd/>
            <a:tailEnd/>
          </a:ln>
          <a:effectLst/>
        </p:spPr>
        <p:txBody>
          <a:bodyPr vert="horz" wrap="square" lIns="94495" tIns="47247" rIns="94495" bIns="47247" numCol="1" anchor="t" anchorCtr="0" compatLnSpc="1">
            <a:prstTxWarp prst="textNoShape">
              <a:avLst/>
            </a:prstTxWarp>
          </a:bodyPr>
          <a:lstStyle>
            <a:lvl1pPr defTabSz="945697">
              <a:defRPr sz="1200">
                <a:latin typeface="Tahoma" pitchFamily="34" charset="0"/>
                <a:cs typeface="+mn-cs"/>
              </a:defRPr>
            </a:lvl1pPr>
          </a:lstStyle>
          <a:p>
            <a:pPr>
              <a:defRPr/>
            </a:pPr>
            <a:r>
              <a:rPr lang="en-US"/>
              <a:t>CS2852</a:t>
            </a:r>
          </a:p>
        </p:txBody>
      </p:sp>
      <p:sp>
        <p:nvSpPr>
          <p:cNvPr id="33795" name="Rectangle 3"/>
          <p:cNvSpPr>
            <a:spLocks noGrp="1" noChangeArrowheads="1"/>
          </p:cNvSpPr>
          <p:nvPr>
            <p:ph type="dt" sz="quarter" idx="1"/>
          </p:nvPr>
        </p:nvSpPr>
        <p:spPr bwMode="auto">
          <a:xfrm>
            <a:off x="4043363" y="0"/>
            <a:ext cx="3089275" cy="469900"/>
          </a:xfrm>
          <a:prstGeom prst="rect">
            <a:avLst/>
          </a:prstGeom>
          <a:noFill/>
          <a:ln w="9525">
            <a:noFill/>
            <a:miter lim="800000"/>
            <a:headEnd/>
            <a:tailEnd/>
          </a:ln>
          <a:effectLst/>
        </p:spPr>
        <p:txBody>
          <a:bodyPr vert="horz" wrap="square" lIns="94495" tIns="47247" rIns="94495" bIns="47247" numCol="1" anchor="t" anchorCtr="0" compatLnSpc="1">
            <a:prstTxWarp prst="textNoShape">
              <a:avLst/>
            </a:prstTxWarp>
          </a:bodyPr>
          <a:lstStyle>
            <a:lvl1pPr algn="r" defTabSz="945697">
              <a:defRPr sz="1200">
                <a:latin typeface="Tahoma" pitchFamily="34" charset="0"/>
                <a:cs typeface="+mn-cs"/>
              </a:defRPr>
            </a:lvl1pPr>
          </a:lstStyle>
          <a:p>
            <a:pPr>
              <a:defRPr/>
            </a:pPr>
            <a:fld id="{32B32498-105D-4F90-A7F2-EF83F66561A3}" type="datetime3">
              <a:rPr lang="en-US"/>
              <a:pPr>
                <a:defRPr/>
              </a:pPr>
              <a:t>17 May 2017</a:t>
            </a:fld>
            <a:endParaRPr lang="en-US"/>
          </a:p>
        </p:txBody>
      </p:sp>
      <p:sp>
        <p:nvSpPr>
          <p:cNvPr id="33796" name="Rectangle 4"/>
          <p:cNvSpPr>
            <a:spLocks noGrp="1" noChangeArrowheads="1"/>
          </p:cNvSpPr>
          <p:nvPr>
            <p:ph type="ftr" sz="quarter" idx="2"/>
          </p:nvPr>
        </p:nvSpPr>
        <p:spPr bwMode="auto">
          <a:xfrm>
            <a:off x="0" y="8948738"/>
            <a:ext cx="3089275" cy="469900"/>
          </a:xfrm>
          <a:prstGeom prst="rect">
            <a:avLst/>
          </a:prstGeom>
          <a:noFill/>
          <a:ln w="9525">
            <a:noFill/>
            <a:miter lim="800000"/>
            <a:headEnd/>
            <a:tailEnd/>
          </a:ln>
          <a:effectLst/>
        </p:spPr>
        <p:txBody>
          <a:bodyPr vert="horz" wrap="square" lIns="94495" tIns="47247" rIns="94495" bIns="47247" numCol="1" anchor="b" anchorCtr="0" compatLnSpc="1">
            <a:prstTxWarp prst="textNoShape">
              <a:avLst/>
            </a:prstTxWarp>
          </a:bodyPr>
          <a:lstStyle>
            <a:lvl1pPr defTabSz="945697">
              <a:defRPr sz="1200">
                <a:latin typeface="Tahoma" pitchFamily="34" charset="0"/>
                <a:cs typeface="+mn-cs"/>
              </a:defRPr>
            </a:lvl1pPr>
          </a:lstStyle>
          <a:p>
            <a:pPr>
              <a:defRPr/>
            </a:pPr>
            <a:r>
              <a:rPr lang="en-US"/>
              <a:t>Dr. Yoder</a:t>
            </a:r>
          </a:p>
        </p:txBody>
      </p:sp>
      <p:sp>
        <p:nvSpPr>
          <p:cNvPr id="33797" name="Rectangle 5"/>
          <p:cNvSpPr>
            <a:spLocks noGrp="1" noChangeArrowheads="1"/>
          </p:cNvSpPr>
          <p:nvPr>
            <p:ph type="sldNum" sz="quarter" idx="3"/>
          </p:nvPr>
        </p:nvSpPr>
        <p:spPr bwMode="auto">
          <a:xfrm>
            <a:off x="4043363" y="8948738"/>
            <a:ext cx="3089275" cy="469900"/>
          </a:xfrm>
          <a:prstGeom prst="rect">
            <a:avLst/>
          </a:prstGeom>
          <a:noFill/>
          <a:ln w="9525">
            <a:noFill/>
            <a:miter lim="800000"/>
            <a:headEnd/>
            <a:tailEnd/>
          </a:ln>
          <a:effectLst/>
        </p:spPr>
        <p:txBody>
          <a:bodyPr vert="horz" wrap="square" lIns="94495" tIns="47247" rIns="94495" bIns="47247" numCol="1" anchor="b" anchorCtr="0" compatLnSpc="1">
            <a:prstTxWarp prst="textNoShape">
              <a:avLst/>
            </a:prstTxWarp>
          </a:bodyPr>
          <a:lstStyle>
            <a:lvl1pPr algn="r" defTabSz="945697">
              <a:defRPr sz="1200">
                <a:latin typeface="Tahoma" pitchFamily="34" charset="0"/>
                <a:cs typeface="+mn-cs"/>
              </a:defRPr>
            </a:lvl1pPr>
          </a:lstStyle>
          <a:p>
            <a:pPr>
              <a:defRPr/>
            </a:pPr>
            <a:fld id="{79D69365-2D4E-41F9-B13D-B46822EB8AB2}" type="slidenum">
              <a:rPr lang="en-US"/>
              <a:pPr>
                <a:defRPr/>
              </a:pPr>
              <a:t>‹#›</a:t>
            </a:fld>
            <a:endParaRPr lang="en-US"/>
          </a:p>
        </p:txBody>
      </p:sp>
    </p:spTree>
    <p:extLst>
      <p:ext uri="{BB962C8B-B14F-4D97-AF65-F5344CB8AC3E}">
        <p14:creationId xmlns:p14="http://schemas.microsoft.com/office/powerpoint/2010/main" val="2381380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0050" name="Rectangle 2"/>
          <p:cNvSpPr>
            <a:spLocks noGrp="1" noChangeArrowheads="1"/>
          </p:cNvSpPr>
          <p:nvPr>
            <p:ph type="hdr" sz="quarter"/>
          </p:nvPr>
        </p:nvSpPr>
        <p:spPr bwMode="auto">
          <a:xfrm>
            <a:off x="0" y="0"/>
            <a:ext cx="3122613" cy="449263"/>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lvl1pPr>
              <a:defRPr sz="1200" b="1">
                <a:latin typeface="Times New Roman" pitchFamily="18" charset="0"/>
                <a:cs typeface="+mn-cs"/>
              </a:defRPr>
            </a:lvl1pPr>
          </a:lstStyle>
          <a:p>
            <a:pPr>
              <a:defRPr/>
            </a:pPr>
            <a:r>
              <a:rPr lang="en-US"/>
              <a:t>CS2852</a:t>
            </a:r>
          </a:p>
        </p:txBody>
      </p:sp>
      <p:sp>
        <p:nvSpPr>
          <p:cNvPr id="770051" name="Rectangle 3"/>
          <p:cNvSpPr>
            <a:spLocks noGrp="1" noChangeArrowheads="1"/>
          </p:cNvSpPr>
          <p:nvPr>
            <p:ph type="dt" idx="1"/>
          </p:nvPr>
        </p:nvSpPr>
        <p:spPr bwMode="auto">
          <a:xfrm>
            <a:off x="4013200" y="0"/>
            <a:ext cx="3119438" cy="449263"/>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lvl1pPr algn="r">
              <a:defRPr sz="1200" b="1">
                <a:latin typeface="Times New Roman" pitchFamily="18" charset="0"/>
                <a:cs typeface="+mn-cs"/>
              </a:defRPr>
            </a:lvl1pPr>
          </a:lstStyle>
          <a:p>
            <a:pPr>
              <a:defRPr/>
            </a:pPr>
            <a:fld id="{7326127B-826E-41C8-B050-DFB0870446A6}" type="datetime1">
              <a:rPr lang="en-US"/>
              <a:pPr>
                <a:defRPr/>
              </a:pPr>
              <a:t>5/17/2017</a:t>
            </a:fld>
            <a:endParaRPr lang="en-US"/>
          </a:p>
        </p:txBody>
      </p:sp>
      <p:sp>
        <p:nvSpPr>
          <p:cNvPr id="770053" name="Rectangle 5"/>
          <p:cNvSpPr>
            <a:spLocks noGrp="1" noChangeArrowheads="1"/>
          </p:cNvSpPr>
          <p:nvPr>
            <p:ph type="body" sz="quarter" idx="3"/>
          </p:nvPr>
        </p:nvSpPr>
        <p:spPr bwMode="auto">
          <a:xfrm>
            <a:off x="965200" y="4484688"/>
            <a:ext cx="5202238" cy="4260850"/>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0054" name="Rectangle 6"/>
          <p:cNvSpPr>
            <a:spLocks noGrp="1" noChangeArrowheads="1"/>
          </p:cNvSpPr>
          <p:nvPr>
            <p:ph type="ftr" sz="quarter" idx="4"/>
          </p:nvPr>
        </p:nvSpPr>
        <p:spPr bwMode="auto">
          <a:xfrm>
            <a:off x="0" y="8969375"/>
            <a:ext cx="3122613" cy="449263"/>
          </a:xfrm>
          <a:prstGeom prst="rect">
            <a:avLst/>
          </a:prstGeom>
          <a:noFill/>
          <a:ln w="9525">
            <a:noFill/>
            <a:miter lim="800000"/>
            <a:headEnd/>
            <a:tailEnd/>
          </a:ln>
          <a:effectLst/>
        </p:spPr>
        <p:txBody>
          <a:bodyPr vert="horz" wrap="square" lIns="89424" tIns="44712" rIns="89424" bIns="44712" numCol="1" anchor="b" anchorCtr="0" compatLnSpc="1">
            <a:prstTxWarp prst="textNoShape">
              <a:avLst/>
            </a:prstTxWarp>
          </a:bodyPr>
          <a:lstStyle>
            <a:lvl1pPr>
              <a:defRPr sz="1200" b="1">
                <a:latin typeface="Times New Roman" pitchFamily="18" charset="0"/>
                <a:cs typeface="+mn-cs"/>
              </a:defRPr>
            </a:lvl1pPr>
          </a:lstStyle>
          <a:p>
            <a:pPr>
              <a:defRPr/>
            </a:pPr>
            <a:r>
              <a:rPr lang="en-US"/>
              <a:t>Dr. Yoder</a:t>
            </a:r>
          </a:p>
        </p:txBody>
      </p:sp>
      <p:sp>
        <p:nvSpPr>
          <p:cNvPr id="770055" name="Rectangle 7"/>
          <p:cNvSpPr>
            <a:spLocks noGrp="1" noChangeArrowheads="1"/>
          </p:cNvSpPr>
          <p:nvPr>
            <p:ph type="sldNum" sz="quarter" idx="5"/>
          </p:nvPr>
        </p:nvSpPr>
        <p:spPr bwMode="auto">
          <a:xfrm>
            <a:off x="4013200" y="8969375"/>
            <a:ext cx="3119438" cy="449263"/>
          </a:xfrm>
          <a:prstGeom prst="rect">
            <a:avLst/>
          </a:prstGeom>
          <a:noFill/>
          <a:ln w="9525">
            <a:noFill/>
            <a:miter lim="800000"/>
            <a:headEnd/>
            <a:tailEnd/>
          </a:ln>
          <a:effectLst/>
        </p:spPr>
        <p:txBody>
          <a:bodyPr vert="horz" wrap="square" lIns="89424" tIns="44712" rIns="89424" bIns="44712" numCol="1" anchor="b" anchorCtr="0" compatLnSpc="1">
            <a:prstTxWarp prst="textNoShape">
              <a:avLst/>
            </a:prstTxWarp>
          </a:bodyPr>
          <a:lstStyle>
            <a:lvl1pPr algn="r">
              <a:defRPr sz="1200" b="1">
                <a:latin typeface="Times New Roman" pitchFamily="18" charset="0"/>
                <a:cs typeface="+mn-cs"/>
              </a:defRPr>
            </a:lvl1pPr>
          </a:lstStyle>
          <a:p>
            <a:pPr>
              <a:defRPr/>
            </a:pPr>
            <a:fld id="{01B5665A-F774-4E9B-AA53-657A55C3E358}" type="slidenum">
              <a:rPr lang="en-US"/>
              <a:pPr>
                <a:defRPr/>
              </a:pPr>
              <a:t>‹#›</a:t>
            </a:fld>
            <a:endParaRPr lang="en-US"/>
          </a:p>
        </p:txBody>
      </p:sp>
      <p:pic>
        <p:nvPicPr>
          <p:cNvPr id="22535" name="Picture 8"/>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673100"/>
            <a:ext cx="4903788"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232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211263" y="706438"/>
            <a:ext cx="4710112" cy="35321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SE3910</a:t>
            </a:r>
          </a:p>
          <a:p>
            <a:r>
              <a:rPr lang="en-US" altLang="en-US" dirty="0" smtClean="0"/>
              <a:t>Class 5-1</a:t>
            </a:r>
          </a:p>
          <a:p>
            <a:r>
              <a:rPr lang="en-US" altLang="en-US" dirty="0" smtClean="0"/>
              <a:t>Yoder</a:t>
            </a:r>
          </a:p>
          <a:p>
            <a:r>
              <a:rPr lang="en-US" altLang="en-US" dirty="0" smtClean="0"/>
              <a:t>PPT notes</a:t>
            </a:r>
          </a:p>
          <a:p>
            <a:r>
              <a:rPr lang="en-US" altLang="en-US" dirty="0" smtClean="0"/>
              <a:t>Spring 2014</a:t>
            </a:r>
          </a:p>
          <a:p>
            <a:endParaRPr lang="en-US" altLang="en-US" dirty="0" smtClean="0"/>
          </a:p>
          <a:p>
            <a:r>
              <a:rPr lang="en-US" altLang="en-US" dirty="0" smtClean="0"/>
              <a:t>Print 1-5,11,13-21</a:t>
            </a:r>
          </a:p>
          <a:p>
            <a:endParaRPr lang="en-US" altLang="en-US" dirty="0" smtClean="0"/>
          </a:p>
          <a:p>
            <a:r>
              <a:rPr lang="en-US" altLang="en-US" dirty="0" smtClean="0"/>
              <a:t>Instructor: Print notes</a:t>
            </a:r>
          </a:p>
          <a:p>
            <a:endParaRPr lang="en-US" altLang="en-US" dirty="0" smtClean="0"/>
          </a:p>
          <a:p>
            <a:r>
              <a:rPr lang="en-US" altLang="en-US" dirty="0" smtClean="0"/>
              <a:t>Tentative Class Objectives:</a:t>
            </a:r>
          </a:p>
          <a:p>
            <a:r>
              <a:rPr lang="en-US" altLang="en-US" dirty="0" smtClean="0"/>
              <a:t>Explain why writing a file causes a pin to “light”</a:t>
            </a:r>
          </a:p>
          <a:p>
            <a:r>
              <a:rPr lang="en-US" altLang="en-US" dirty="0" smtClean="0"/>
              <a:t>Explain why reading a file reads a 3.3/0V value from a pin</a:t>
            </a:r>
          </a:p>
          <a:p>
            <a:r>
              <a:rPr lang="en-US" altLang="en-US" dirty="0" smtClean="0"/>
              <a:t>Create programs using file I/O</a:t>
            </a:r>
          </a:p>
          <a:p>
            <a:r>
              <a:rPr lang="en-US" altLang="en-US" dirty="0" smtClean="0"/>
              <a:t>Create new capabilities for the GPIO library</a:t>
            </a:r>
          </a:p>
          <a:p>
            <a:r>
              <a:rPr lang="en-US" altLang="en-US" dirty="0" smtClean="0"/>
              <a:t>Create new kernel modules for the </a:t>
            </a:r>
            <a:r>
              <a:rPr lang="en-US" altLang="en-US" dirty="0" err="1" smtClean="0"/>
              <a:t>BeagleBone</a:t>
            </a:r>
            <a:r>
              <a:rPr lang="en-US" altLang="en-US" dirty="0" smtClean="0"/>
              <a:t>?</a:t>
            </a:r>
          </a:p>
          <a:p>
            <a:r>
              <a:rPr lang="en-US" altLang="en-US" dirty="0" smtClean="0"/>
              <a:t> - Because it’s cool</a:t>
            </a:r>
          </a:p>
          <a:p>
            <a:r>
              <a:rPr lang="en-US" altLang="en-US" dirty="0" smtClean="0"/>
              <a:t> - To give deeper hardware/software understanding</a:t>
            </a:r>
          </a:p>
          <a:p>
            <a:r>
              <a:rPr lang="en-US" altLang="en-US" dirty="0" smtClean="0"/>
              <a:t> - To give familiarity with the whole beagle-bone process</a:t>
            </a:r>
          </a:p>
          <a:p>
            <a:r>
              <a:rPr lang="en-US" altLang="en-US" dirty="0" smtClean="0"/>
              <a:t>Explore the </a:t>
            </a:r>
            <a:r>
              <a:rPr lang="en-US" altLang="en-US" dirty="0" err="1" smtClean="0"/>
              <a:t>Beaglebone</a:t>
            </a:r>
            <a:r>
              <a:rPr lang="en-US" altLang="en-US" dirty="0" smtClean="0"/>
              <a:t> OS source code</a:t>
            </a:r>
          </a:p>
          <a:p>
            <a:r>
              <a:rPr lang="en-US" altLang="en-US" dirty="0" smtClean="0"/>
              <a:t>Explain key design decisions made by </a:t>
            </a:r>
            <a:r>
              <a:rPr lang="en-US" altLang="en-US" dirty="0" err="1" smtClean="0"/>
              <a:t>Beaglebone</a:t>
            </a:r>
            <a:r>
              <a:rPr lang="en-US" altLang="en-US" dirty="0" smtClean="0"/>
              <a:t> / Linux OS writers</a:t>
            </a:r>
          </a:p>
          <a:p>
            <a:r>
              <a:rPr lang="en-US" altLang="en-US" dirty="0" smtClean="0"/>
              <a:t>Contrast these decisions with Classic Linux and Windows decisions</a:t>
            </a:r>
          </a:p>
          <a:p>
            <a:endParaRPr lang="en-US" altLang="en-US" dirty="0" smtClean="0"/>
          </a:p>
          <a:p>
            <a:endParaRPr lang="en-US" altLang="en-US" dirty="0" smtClean="0"/>
          </a:p>
          <a:p>
            <a:r>
              <a:rPr lang="en-US" altLang="en-US" dirty="0" smtClean="0"/>
              <a:t>For HW:</a:t>
            </a:r>
          </a:p>
          <a:p>
            <a:r>
              <a:rPr lang="en-US" altLang="en-US" dirty="0" smtClean="0"/>
              <a:t>Explain the concept of rise time and fall time.</a:t>
            </a:r>
          </a:p>
          <a:p>
            <a:r>
              <a:rPr lang="en-US" altLang="en-US" dirty="0" smtClean="0"/>
              <a:t>Make sketch or figure: Using the oscilloscope, measure the time difference between two signals.</a:t>
            </a:r>
          </a:p>
          <a:p>
            <a:r>
              <a:rPr lang="en-US" altLang="en-US" dirty="0" smtClean="0"/>
              <a:t>Classify events as either being synchronous or asynchronous, periodic, aperiodic, or sporadic</a:t>
            </a:r>
          </a:p>
          <a:p>
            <a:r>
              <a:rPr lang="en-US" altLang="en-US" dirty="0" smtClean="0"/>
              <a:t>Explain the difference between an embedded and non-embedded system</a:t>
            </a:r>
          </a:p>
          <a:p>
            <a:r>
              <a:rPr lang="en-US" altLang="en-US" dirty="0" smtClean="0"/>
              <a:t>Explain the difference between a real-time system and a non-real-time system</a:t>
            </a:r>
          </a:p>
          <a:p>
            <a:endParaRPr lang="en-US" altLang="en-US" dirty="0" smtClean="0"/>
          </a:p>
          <a:p>
            <a:r>
              <a:rPr lang="en-US" altLang="en-US" dirty="0" smtClean="0"/>
              <a:t>Identify the key components of the </a:t>
            </a:r>
            <a:r>
              <a:rPr lang="en-US" altLang="en-US" dirty="0" err="1" smtClean="0"/>
              <a:t>Beaglebone</a:t>
            </a:r>
            <a:r>
              <a:rPr lang="en-US" altLang="en-US" dirty="0" smtClean="0"/>
              <a:t> platform</a:t>
            </a:r>
          </a:p>
          <a:p>
            <a:r>
              <a:rPr lang="en-US" altLang="en-US" dirty="0" smtClean="0"/>
              <a:t>Explain why the </a:t>
            </a:r>
            <a:r>
              <a:rPr lang="en-US" altLang="en-US" dirty="0" err="1" smtClean="0"/>
              <a:t>Beaglebone</a:t>
            </a:r>
            <a:r>
              <a:rPr lang="en-US" altLang="en-US" dirty="0" smtClean="0"/>
              <a:t> changes operating frequency under different power conditions</a:t>
            </a:r>
          </a:p>
          <a:p>
            <a:r>
              <a:rPr lang="en-US" altLang="en-US" dirty="0" smtClean="0"/>
              <a:t>Identify the key hardware interfaces of the </a:t>
            </a:r>
            <a:r>
              <a:rPr lang="en-US" altLang="en-US" dirty="0" err="1" smtClean="0"/>
              <a:t>beaglebone</a:t>
            </a:r>
            <a:endParaRPr lang="en-US" altLang="en-US" dirty="0" smtClean="0"/>
          </a:p>
          <a:p>
            <a:r>
              <a:rPr lang="en-US" altLang="en-US" dirty="0" smtClean="0"/>
              <a:t>Explain the concept of a cape (daughterboard)</a:t>
            </a:r>
          </a:p>
          <a:p>
            <a:r>
              <a:rPr lang="en-US" altLang="en-US" dirty="0" smtClean="0"/>
              <a:t>Calculate the software GPIO pin number from an expansion port header definition</a:t>
            </a:r>
          </a:p>
          <a:p>
            <a:endParaRPr lang="en-US" altLang="en-US" dirty="0" smtClean="0"/>
          </a:p>
          <a:p>
            <a:r>
              <a:rPr lang="en-US" altLang="en-US" dirty="0" smtClean="0"/>
              <a:t>Understand how to read a basic schematic</a:t>
            </a:r>
          </a:p>
          <a:p>
            <a:r>
              <a:rPr lang="en-US" altLang="en-US" dirty="0" smtClean="0"/>
              <a:t>Explain the concept of a dropping resistor</a:t>
            </a:r>
          </a:p>
          <a:p>
            <a:r>
              <a:rPr lang="en-US" altLang="en-US" dirty="0" smtClean="0"/>
              <a:t>Explain the concept of a pull up and a pull down resistor</a:t>
            </a:r>
          </a:p>
          <a:p>
            <a:endParaRPr lang="en-US" altLang="en-US" dirty="0" smtClean="0"/>
          </a:p>
          <a:p>
            <a:r>
              <a:rPr lang="en-US" altLang="en-US" dirty="0" smtClean="0"/>
              <a:t>Short the </a:t>
            </a:r>
            <a:r>
              <a:rPr lang="en-US" altLang="en-US" dirty="0" err="1" smtClean="0"/>
              <a:t>beaglebone’s</a:t>
            </a:r>
            <a:r>
              <a:rPr lang="en-US" altLang="en-US" dirty="0" smtClean="0"/>
              <a:t> output to ground</a:t>
            </a:r>
          </a:p>
          <a:p>
            <a:r>
              <a:rPr lang="en-US" altLang="en-US" dirty="0" smtClean="0"/>
              <a:t>Connect the input directly to 5V </a:t>
            </a:r>
          </a:p>
          <a:p>
            <a:r>
              <a:rPr lang="en-US" altLang="en-US" dirty="0" smtClean="0"/>
              <a:t>Connect the input through a resistor to 5V</a:t>
            </a:r>
          </a:p>
          <a:p>
            <a:endParaRPr lang="en-US" altLang="en-US" dirty="0" smtClean="0"/>
          </a:p>
          <a:p>
            <a:r>
              <a:rPr lang="en-US" altLang="en-US" dirty="0" smtClean="0"/>
              <a:t>Discuss peak voltage again</a:t>
            </a:r>
          </a:p>
          <a:p>
            <a:endParaRPr lang="en-US" altLang="en-US" dirty="0" smtClean="0"/>
          </a:p>
          <a:p>
            <a:r>
              <a:rPr lang="en-US" altLang="en-US" dirty="0" smtClean="0"/>
              <a:t>Potential Topics</a:t>
            </a:r>
          </a:p>
          <a:p>
            <a:pPr>
              <a:buFontTx/>
              <a:buChar char="-"/>
            </a:pPr>
            <a:r>
              <a:rPr lang="en-US" altLang="en-US" dirty="0" smtClean="0"/>
              <a:t>Piazza</a:t>
            </a:r>
          </a:p>
          <a:p>
            <a:pPr>
              <a:buFontTx/>
              <a:buChar char="-"/>
            </a:pPr>
            <a:r>
              <a:rPr lang="en-US" altLang="en-US" dirty="0" smtClean="0"/>
              <a:t>Link to Schilling’s PDF Slides</a:t>
            </a:r>
          </a:p>
          <a:p>
            <a:endParaRPr lang="en-US" altLang="en-US" dirty="0" smtClean="0"/>
          </a:p>
          <a:p>
            <a:r>
              <a:rPr lang="en-US" altLang="en-US" dirty="0" smtClean="0"/>
              <a:t>Future Quick-quizzes:</a:t>
            </a:r>
          </a:p>
          <a:p>
            <a:r>
              <a:rPr lang="en-US" altLang="en-US" dirty="0" smtClean="0"/>
              <a:t>Labeling voltage, current etc.</a:t>
            </a:r>
          </a:p>
          <a:p>
            <a:r>
              <a:rPr lang="en-US" altLang="en-US" dirty="0" smtClean="0"/>
              <a:t>Why frequency scale?  What is the advantage of turning down frequency?</a:t>
            </a:r>
          </a:p>
          <a:p>
            <a:endParaRPr lang="en-US" altLang="en-US" dirty="0" smtClean="0"/>
          </a:p>
          <a:p>
            <a:r>
              <a:rPr lang="en-US" altLang="en-US" dirty="0" smtClean="0"/>
              <a:t>HW:</a:t>
            </a:r>
          </a:p>
          <a:p>
            <a:r>
              <a:rPr lang="en-US" altLang="en-US" dirty="0" smtClean="0"/>
              <a:t>How to set frequency to minimize power consumption given full-speed CPU load?</a:t>
            </a:r>
          </a:p>
          <a:p>
            <a:r>
              <a:rPr lang="en-US" altLang="en-US" dirty="0" smtClean="0"/>
              <a:t>(for after scheduling later)Suppose a program blocks X time, and runs Y time while waiting for data, per period.  What is the CPU load?</a:t>
            </a:r>
          </a:p>
          <a:p>
            <a:endParaRPr lang="en-US" altLang="en-US" dirty="0" smtClean="0"/>
          </a:p>
          <a:p>
            <a:r>
              <a:rPr lang="en-US" altLang="en-US" dirty="0" smtClean="0"/>
              <a:t>Future potential objectives:</a:t>
            </a:r>
          </a:p>
          <a:p>
            <a:r>
              <a:rPr lang="en-US" altLang="en-US" dirty="0" smtClean="0"/>
              <a:t>Discuss two kinds of interrupt systems:</a:t>
            </a:r>
          </a:p>
          <a:p>
            <a:r>
              <a:rPr lang="en-US" altLang="en-US" dirty="0" smtClean="0"/>
              <a:t>Idle main</a:t>
            </a:r>
          </a:p>
          <a:p>
            <a:r>
              <a:rPr lang="en-US" altLang="en-US" dirty="0" smtClean="0"/>
              <a:t>“background” main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etc.</a:t>
            </a:r>
          </a:p>
          <a:p>
            <a:r>
              <a:rPr lang="en-US" altLang="en-US" dirty="0" smtClean="0"/>
              <a:t>Identify</a:t>
            </a:r>
            <a:r>
              <a:rPr lang="en-US" altLang="en-US" baseline="0" dirty="0" smtClean="0"/>
              <a:t> possible values for </a:t>
            </a:r>
            <a:r>
              <a:rPr lang="en-US" altLang="en-US" baseline="0" dirty="0" err="1" smtClean="0"/>
              <a:t>hyperperiod</a:t>
            </a:r>
            <a:r>
              <a:rPr lang="en-US" altLang="en-US" baseline="0" dirty="0" smtClean="0"/>
              <a:t> and frames in cyclic scheduling</a:t>
            </a:r>
          </a:p>
          <a:p>
            <a:r>
              <a:rPr lang="en-US" altLang="en-US" baseline="0" dirty="0" smtClean="0"/>
              <a:t>Compare and </a:t>
            </a:r>
            <a:r>
              <a:rPr lang="en-US" altLang="en-US" baseline="0" dirty="0" err="1" smtClean="0"/>
              <a:t>constrast</a:t>
            </a:r>
            <a:r>
              <a:rPr lang="en-US" altLang="en-US" baseline="0" dirty="0" smtClean="0"/>
              <a:t> round-robin and cyclic scheduling</a:t>
            </a:r>
          </a:p>
          <a:p>
            <a:endParaRPr lang="en-US" altLang="en-US" dirty="0" smtClean="0"/>
          </a:p>
          <a:p>
            <a:endParaRPr lang="en-US" altLang="en-US" dirty="0" smtClean="0"/>
          </a:p>
        </p:txBody>
      </p:sp>
      <p:sp>
        <p:nvSpPr>
          <p:cNvPr id="1946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r>
              <a:rPr kumimoji="0" lang="en-US" altLang="en-US" smtClean="0">
                <a:latin typeface="Times New Roman" pitchFamily="18" charset="0"/>
              </a:rPr>
              <a:t>CS2852</a:t>
            </a:r>
          </a:p>
        </p:txBody>
      </p:sp>
      <p:sp>
        <p:nvSpPr>
          <p:cNvPr id="194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10C29652-27BE-4150-B1D5-964C8EEEEE07}" type="datetime1">
              <a:rPr kumimoji="0" lang="en-US" altLang="en-US" smtClean="0">
                <a:latin typeface="Times New Roman" pitchFamily="18" charset="0"/>
              </a:rPr>
              <a:pPr eaLnBrk="1" hangingPunct="1">
                <a:spcBef>
                  <a:spcPct val="0"/>
                </a:spcBef>
                <a:defRPr/>
              </a:pPr>
              <a:t>5/17/2017</a:t>
            </a:fld>
            <a:endParaRPr kumimoji="0" lang="en-US" altLang="en-US" smtClean="0">
              <a:latin typeface="Times New Roman" pitchFamily="18" charset="0"/>
            </a:endParaRPr>
          </a:p>
        </p:txBody>
      </p:sp>
      <p:sp>
        <p:nvSpPr>
          <p:cNvPr id="1946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r>
              <a:rPr kumimoji="0" lang="en-US" altLang="en-US" smtClean="0">
                <a:latin typeface="Times New Roman" pitchFamily="18" charset="0"/>
              </a:rPr>
              <a:t>Dr. Yoder</a:t>
            </a:r>
          </a:p>
        </p:txBody>
      </p:sp>
      <p:sp>
        <p:nvSpPr>
          <p:cNvPr id="19463"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01AB2E09-E90D-4F7C-899D-052E95FB2F4F}" type="slidenum">
              <a:rPr kumimoji="0" lang="en-US" altLang="en-US" smtClean="0">
                <a:latin typeface="Times New Roman" pitchFamily="18" charset="0"/>
              </a:rPr>
              <a:pPr eaLnBrk="1" hangingPunct="1">
                <a:spcBef>
                  <a:spcPct val="0"/>
                </a:spcBef>
                <a:defRPr/>
              </a:pPr>
              <a:t>1</a:t>
            </a:fld>
            <a:endParaRPr kumimoji="0" lang="en-US" altLang="en-US" smtClean="0">
              <a:latin typeface="Times New Roman" pitchFamily="18" charset="0"/>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821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https://www.extremetech.com/extreme/243548-remembering-apollo-disaster-50-years-later</a:t>
            </a:r>
          </a:p>
          <a:p>
            <a:endParaRPr lang="en-US" dirty="0" smtClean="0"/>
          </a:p>
          <a:p>
            <a:r>
              <a:rPr lang="en-US" dirty="0" smtClean="0"/>
              <a:t>Jan 27, 1967</a:t>
            </a:r>
          </a:p>
          <a:p>
            <a:endParaRPr lang="en-US" dirty="0" smtClean="0"/>
          </a:p>
          <a:p>
            <a:r>
              <a:rPr kumimoji="1" lang="en-US" sz="1200" b="0" i="0" kern="1200" dirty="0" smtClean="0">
                <a:solidFill>
                  <a:schemeClr val="tx1"/>
                </a:solidFill>
                <a:effectLst/>
                <a:latin typeface="Arial" charset="0"/>
                <a:ea typeface="+mn-ea"/>
                <a:cs typeface="+mn-cs"/>
              </a:rPr>
              <a:t>Grissom, White, and Chaffee</a:t>
            </a:r>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264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3574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301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345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56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654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And so NASA is brought in…</a:t>
            </a: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6166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204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248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4348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852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603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9907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35115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7356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883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7116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9109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3108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Why didn’t TOYOTA catch it?</a:t>
            </a: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623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712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Some student</a:t>
            </a:r>
            <a:r>
              <a:rPr lang="en-US" baseline="0" dirty="0" smtClean="0"/>
              <a:t> comments (some </a:t>
            </a:r>
            <a:r>
              <a:rPr lang="en-US" baseline="0" dirty="0" smtClean="0"/>
              <a:t>tongue-in-cheek</a:t>
            </a:r>
            <a:r>
              <a:rPr lang="en-US" baseline="0" dirty="0" smtClean="0"/>
              <a:t>) from 16q3</a:t>
            </a:r>
          </a:p>
          <a:p>
            <a:endParaRPr lang="en-US" baseline="0" dirty="0" smtClean="0"/>
          </a:p>
          <a:p>
            <a:r>
              <a:rPr lang="en-US" baseline="0" dirty="0" smtClean="0"/>
              <a:t>What would you do if you were a new manager at Toyota (just transferred about 6 </a:t>
            </a:r>
            <a:r>
              <a:rPr lang="en-US" baseline="0" dirty="0" err="1" smtClean="0"/>
              <a:t>mo</a:t>
            </a:r>
            <a:r>
              <a:rPr lang="en-US" baseline="0" dirty="0" smtClean="0"/>
              <a:t> before issue became known), having transferred from GM?</a:t>
            </a:r>
          </a:p>
          <a:p>
            <a:pPr marL="171450" indent="-171450">
              <a:buFont typeface="Arial" charset="0"/>
              <a:buChar char="•"/>
            </a:pPr>
            <a:r>
              <a:rPr lang="en-US" baseline="0" dirty="0" smtClean="0"/>
              <a:t>Resign &amp; retire; flee, but not in a Toyota</a:t>
            </a:r>
          </a:p>
          <a:p>
            <a:pPr marL="171450" indent="-171450">
              <a:buFont typeface="Arial" charset="0"/>
              <a:buChar char="•"/>
            </a:pPr>
            <a:r>
              <a:rPr lang="en-US" baseline="0" dirty="0" smtClean="0"/>
              <a:t>Find a scape-goat (e.g. Junior Developer)</a:t>
            </a:r>
          </a:p>
          <a:p>
            <a:pPr marL="171450" indent="-171450">
              <a:buFont typeface="Arial" charset="0"/>
              <a:buChar char="•"/>
            </a:pPr>
            <a:r>
              <a:rPr lang="en-US" baseline="0" dirty="0" smtClean="0"/>
              <a:t>Note the issue in the back-log</a:t>
            </a:r>
          </a:p>
          <a:p>
            <a:pPr marL="171450" indent="-171450">
              <a:buFont typeface="Arial" charset="0"/>
              <a:buChar char="•"/>
            </a:pPr>
            <a:r>
              <a:rPr lang="en-US" baseline="0" dirty="0" smtClean="0"/>
              <a:t>Notify the public. "We are aware of the issue and working to correct it"</a:t>
            </a:r>
          </a:p>
          <a:p>
            <a:pPr marL="171450" indent="-171450">
              <a:buFont typeface="Arial" charset="0"/>
              <a:buChar char="•"/>
            </a:pPr>
            <a:r>
              <a:rPr lang="en-US" baseline="0" dirty="0" smtClean="0"/>
              <a:t>Enable the backdoor shutoff to disable all Toyotas of that model from starting (instant "recall")</a:t>
            </a:r>
          </a:p>
          <a:p>
            <a:pPr marL="171450" indent="-171450">
              <a:buFont typeface="Arial" charset="0"/>
              <a:buChar char="•"/>
            </a:pPr>
            <a:endParaRPr lang="en-US" baseline="0" dirty="0" smtClean="0"/>
          </a:p>
          <a:p>
            <a:pPr marL="0" indent="0">
              <a:buFont typeface="Arial" charset="0"/>
              <a:buNone/>
            </a:pPr>
            <a:r>
              <a:rPr lang="en-US" baseline="0" dirty="0" smtClean="0"/>
              <a:t>What if you are Gene </a:t>
            </a:r>
            <a:r>
              <a:rPr lang="en-US" baseline="0" dirty="0" err="1" smtClean="0"/>
              <a:t>Kranz</a:t>
            </a:r>
            <a:r>
              <a:rPr lang="en-US" baseline="0" dirty="0" smtClean="0"/>
              <a:t> on the Apollo 11 mission?</a:t>
            </a:r>
          </a:p>
          <a:p>
            <a:pPr marL="171450" indent="-171450">
              <a:buFont typeface="Arial" charset="0"/>
              <a:buChar char="•"/>
            </a:pPr>
            <a:r>
              <a:rPr lang="en-US" baseline="0" dirty="0" smtClean="0"/>
              <a:t>Ignore it, if we know it won't cause any issues</a:t>
            </a:r>
          </a:p>
          <a:p>
            <a:pPr marL="171450" indent="-171450">
              <a:buFont typeface="Arial" charset="0"/>
              <a:buChar char="•"/>
            </a:pPr>
            <a:r>
              <a:rPr lang="en-US" baseline="0" dirty="0" smtClean="0"/>
              <a:t>Tell astronauts it's OK beforehand (so they know they won't die)</a:t>
            </a:r>
          </a:p>
          <a:p>
            <a:pPr marL="0" indent="0">
              <a:buFont typeface="Arial" charset="0"/>
              <a:buNone/>
            </a:pPr>
            <a:endParaRPr lang="en-US" baseline="0" dirty="0" smtClean="0"/>
          </a:p>
          <a:p>
            <a:pPr marL="0" indent="0">
              <a:buFont typeface="Arial" charset="0"/>
              <a:buNone/>
            </a:pPr>
            <a:r>
              <a:rPr lang="en-US" baseline="0" dirty="0" smtClean="0"/>
              <a:t>What if you are Gene </a:t>
            </a:r>
            <a:r>
              <a:rPr lang="en-US" baseline="0" dirty="0" err="1" smtClean="0"/>
              <a:t>Kranz</a:t>
            </a:r>
            <a:r>
              <a:rPr lang="en-US" baseline="0" dirty="0" smtClean="0"/>
              <a:t> on Apollo 1?</a:t>
            </a:r>
          </a:p>
          <a:p>
            <a:pPr marL="171450" indent="-171450">
              <a:buFont typeface="Arial" charset="0"/>
              <a:buChar char="•"/>
            </a:pPr>
            <a:r>
              <a:rPr lang="en-US" baseline="0" dirty="0" smtClean="0"/>
              <a:t>Ask astronauts to sign a waiver</a:t>
            </a:r>
          </a:p>
          <a:p>
            <a:pPr marL="171450" indent="-171450">
              <a:buFont typeface="Arial" charset="0"/>
              <a:buChar char="•"/>
            </a:pPr>
            <a:r>
              <a:rPr lang="en-US" baseline="0" dirty="0" smtClean="0"/>
              <a:t>Ask for more money &amp; time</a:t>
            </a:r>
          </a:p>
          <a:p>
            <a:pPr marL="628650" lvl="1" indent="-171450">
              <a:buFont typeface="Arial" charset="0"/>
              <a:buChar char="•"/>
            </a:pPr>
            <a:r>
              <a:rPr lang="en-US" baseline="0" dirty="0" smtClean="0"/>
              <a:t>Say Russians are causing trouble…</a:t>
            </a:r>
          </a:p>
          <a:p>
            <a:pPr marL="171450" indent="-171450">
              <a:buFont typeface="Arial" charset="0"/>
              <a:buChar char="•"/>
            </a:pPr>
            <a:r>
              <a:rPr lang="en-US" baseline="0" dirty="0" smtClean="0"/>
              <a:t>Continue on (I added this one)</a:t>
            </a:r>
          </a:p>
          <a:p>
            <a:pPr marL="0" indent="0">
              <a:buFont typeface="Arial" charset="0"/>
              <a:buNone/>
            </a:pPr>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71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83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http://rfcafe.com/miscellany/cool-pics/cool-pic-archive-19.htm</a:t>
            </a:r>
          </a:p>
          <a:p>
            <a:r>
              <a:rPr lang="en-US" dirty="0" smtClean="0"/>
              <a:t>Rope memory used on Apollo</a:t>
            </a:r>
            <a:r>
              <a:rPr lang="en-US" baseline="0" dirty="0" smtClean="0"/>
              <a:t> 11 mission</a:t>
            </a:r>
          </a:p>
          <a:p>
            <a:r>
              <a:rPr lang="en-US" baseline="0" dirty="0" smtClean="0"/>
              <a:t>"Woven by hand by dedicated employees (mostly women) at </a:t>
            </a:r>
            <a:r>
              <a:rPr lang="en-US" baseline="0" dirty="0" err="1" smtClean="0"/>
              <a:t>Ratheon</a:t>
            </a:r>
            <a:r>
              <a:rPr lang="en-US" baseline="0" dirty="0" smtClean="0"/>
              <a:t>"</a:t>
            </a:r>
          </a:p>
          <a:p>
            <a:r>
              <a:rPr kumimoji="1" lang="en-US" sz="1200" b="0" i="0" kern="1200" dirty="0" smtClean="0">
                <a:solidFill>
                  <a:schemeClr val="tx1"/>
                </a:solidFill>
                <a:effectLst/>
                <a:latin typeface="Arial" charset="0"/>
                <a:ea typeface="+mn-ea"/>
                <a:cs typeface="+mn-cs"/>
              </a:rPr>
              <a:t>"It is innately rad[</a:t>
            </a:r>
            <a:r>
              <a:rPr kumimoji="1" lang="en-US" sz="1200" b="0" i="0" kern="1200" dirty="0" err="1" smtClean="0">
                <a:solidFill>
                  <a:schemeClr val="tx1"/>
                </a:solidFill>
                <a:effectLst/>
                <a:latin typeface="Arial" charset="0"/>
                <a:ea typeface="+mn-ea"/>
                <a:cs typeface="+mn-cs"/>
              </a:rPr>
              <a:t>iation</a:t>
            </a:r>
            <a:r>
              <a:rPr kumimoji="1" lang="en-US" sz="1200" b="0" i="0" kern="1200" dirty="0" smtClean="0">
                <a:solidFill>
                  <a:schemeClr val="tx1"/>
                </a:solidFill>
                <a:effectLst/>
                <a:latin typeface="Arial" charset="0"/>
                <a:ea typeface="+mn-ea"/>
                <a:cs typeface="+mn-cs"/>
              </a:rPr>
              <a:t>] hardened."</a:t>
            </a:r>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2460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01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7437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602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3732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38862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648200" y="1600200"/>
            <a:ext cx="38862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8" name="Slide Number Placeholder 5"/>
          <p:cNvSpPr>
            <a:spLocks noGrp="1"/>
          </p:cNvSpPr>
          <p:nvPr>
            <p:ph type="sldNum" sz="quarter" idx="16"/>
          </p:nvPr>
        </p:nvSpPr>
        <p:spPr/>
        <p:txBody>
          <a:bodyPr/>
          <a:lstStyle>
            <a:lvl1pPr>
              <a:defRPr/>
            </a:lvl1pPr>
          </a:lstStyle>
          <a:p>
            <a:pPr>
              <a:defRPr/>
            </a:pPr>
            <a:fld id="{A87E3402-F9E7-4626-B62A-0477B6B21A03}" type="slidenum">
              <a:rPr lang="en-US" altLang="en-US"/>
              <a:pPr>
                <a:defRPr/>
              </a:pPr>
              <a:t>‹#›</a:t>
            </a:fld>
            <a:endParaRPr lang="en-US" altLang="en-US" dirty="0"/>
          </a:p>
        </p:txBody>
      </p:sp>
    </p:spTree>
    <p:extLst>
      <p:ext uri="{BB962C8B-B14F-4D97-AF65-F5344CB8AC3E}">
        <p14:creationId xmlns:p14="http://schemas.microsoft.com/office/powerpoint/2010/main" val="269619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6" name="Slide Number Placeholder 5"/>
          <p:cNvSpPr>
            <a:spLocks noGrp="1"/>
          </p:cNvSpPr>
          <p:nvPr>
            <p:ph type="sldNum" sz="quarter" idx="12"/>
          </p:nvPr>
        </p:nvSpPr>
        <p:spPr/>
        <p:txBody>
          <a:bodyPr/>
          <a:lstStyle>
            <a:lvl1pPr>
              <a:defRPr/>
            </a:lvl1pPr>
          </a:lstStyle>
          <a:p>
            <a:pPr>
              <a:defRPr/>
            </a:pPr>
            <a:fld id="{D9C10AE5-4506-4A6E-A299-67932167DEB0}" type="slidenum">
              <a:rPr lang="en-US" altLang="en-US"/>
              <a:pPr>
                <a:defRPr/>
              </a:pPr>
              <a:t>‹#›</a:t>
            </a:fld>
            <a:endParaRPr lang="en-US" altLang="en-US" dirty="0"/>
          </a:p>
        </p:txBody>
      </p:sp>
    </p:spTree>
    <p:extLst>
      <p:ext uri="{BB962C8B-B14F-4D97-AF65-F5344CB8AC3E}">
        <p14:creationId xmlns:p14="http://schemas.microsoft.com/office/powerpoint/2010/main" val="279102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4" name="Slide Number Placeholder 3"/>
          <p:cNvSpPr>
            <a:spLocks noGrp="1"/>
          </p:cNvSpPr>
          <p:nvPr>
            <p:ph type="sldNum" sz="quarter" idx="12"/>
          </p:nvPr>
        </p:nvSpPr>
        <p:spPr/>
        <p:txBody>
          <a:bodyPr/>
          <a:lstStyle/>
          <a:p>
            <a:pPr>
              <a:defRPr/>
            </a:pPr>
            <a:fld id="{0688357B-FB2F-4F34-B9EB-2628652D2C9C}" type="slidenum">
              <a:rPr lang="en-US" altLang="en-US" smtClean="0"/>
              <a:pPr>
                <a:defRPr/>
              </a:pPr>
              <a:t>‹#›</a:t>
            </a:fld>
            <a:endParaRPr lang="en-US" altLang="en-US" dirty="0"/>
          </a:p>
        </p:txBody>
      </p:sp>
    </p:spTree>
    <p:extLst>
      <p:ext uri="{BB962C8B-B14F-4D97-AF65-F5344CB8AC3E}">
        <p14:creationId xmlns:p14="http://schemas.microsoft.com/office/powerpoint/2010/main" val="1266173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0688357B-FB2F-4F34-B9EB-2628652D2C9C}" type="slidenum">
              <a:rPr lang="en-US" altLang="en-US"/>
              <a:pPr>
                <a:defRPr/>
              </a:pPr>
              <a:t>‹#›</a:t>
            </a:fld>
            <a:endParaRPr lang="en-US" altLang="en-US" dirty="0"/>
          </a:p>
        </p:txBody>
      </p:sp>
      <p:pic>
        <p:nvPicPr>
          <p:cNvPr id="1031" name="Picture 40" descr="MSO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1066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Lst>
  <p:hf hdr="0" dt="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defRPr>
      </a:lvl2pPr>
      <a:lvl3pPr algn="l" rtl="0" eaLnBrk="0" fontAlgn="base" hangingPunct="0">
        <a:spcBef>
          <a:spcPct val="0"/>
        </a:spcBef>
        <a:spcAft>
          <a:spcPct val="0"/>
        </a:spcAft>
        <a:defRPr sz="4000" b="1">
          <a:solidFill>
            <a:schemeClr val="tx1"/>
          </a:solidFill>
          <a:latin typeface="Calibri" pitchFamily="34" charset="0"/>
        </a:defRPr>
      </a:lvl3pPr>
      <a:lvl4pPr algn="l" rtl="0" eaLnBrk="0" fontAlgn="base" hangingPunct="0">
        <a:spcBef>
          <a:spcPct val="0"/>
        </a:spcBef>
        <a:spcAft>
          <a:spcPct val="0"/>
        </a:spcAft>
        <a:defRPr sz="4000" b="1">
          <a:solidFill>
            <a:schemeClr val="tx1"/>
          </a:solidFill>
          <a:latin typeface="Calibri" pitchFamily="34" charset="0"/>
        </a:defRPr>
      </a:lvl4pPr>
      <a:lvl5pPr algn="l"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arrgroup.com/killer-ap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eaLnBrk="1" fontAlgn="auto" hangingPunct="1">
              <a:spcAft>
                <a:spcPts val="0"/>
              </a:spcAft>
              <a:defRPr/>
            </a:pPr>
            <a:r>
              <a:rPr lang="en-US" altLang="en-US" dirty="0" smtClean="0"/>
              <a:t>SE-3910</a:t>
            </a:r>
            <a:br>
              <a:rPr lang="en-US" altLang="en-US" dirty="0" smtClean="0"/>
            </a:br>
            <a:r>
              <a:rPr lang="en-US" altLang="en-US" dirty="0" smtClean="0"/>
              <a:t>Real-time Systems</a:t>
            </a:r>
          </a:p>
        </p:txBody>
      </p:sp>
      <p:sp>
        <p:nvSpPr>
          <p:cNvPr id="2051" name="Content Placeholder 2"/>
          <p:cNvSpPr>
            <a:spLocks noGrp="1"/>
          </p:cNvSpPr>
          <p:nvPr>
            <p:ph idx="1"/>
          </p:nvPr>
        </p:nvSpPr>
        <p:spPr>
          <a:xfrm>
            <a:off x="457200" y="1600200"/>
            <a:ext cx="8534400" cy="4525963"/>
          </a:xfrm>
        </p:spPr>
        <p:txBody>
          <a:bodyPr/>
          <a:lstStyle/>
          <a:p>
            <a:pPr eaLnBrk="1" hangingPunct="1"/>
            <a:r>
              <a:rPr lang="en-US" altLang="en-US" dirty="0" smtClean="0"/>
              <a:t>Week 10, Class 2</a:t>
            </a:r>
          </a:p>
          <a:p>
            <a:pPr lvl="1" eaLnBrk="1" hangingPunct="1"/>
            <a:r>
              <a:rPr lang="en-US" altLang="en-US" dirty="0" smtClean="0"/>
              <a:t>Real-Time Systems</a:t>
            </a:r>
          </a:p>
          <a:p>
            <a:pPr lvl="2" eaLnBrk="1" hangingPunct="1"/>
            <a:r>
              <a:rPr lang="en-US" altLang="en-US" dirty="0" smtClean="0"/>
              <a:t>Apollo 11</a:t>
            </a:r>
          </a:p>
          <a:p>
            <a:pPr lvl="2" eaLnBrk="1" hangingPunct="1"/>
            <a:r>
              <a:rPr lang="en-US" altLang="en-US" dirty="0" smtClean="0"/>
              <a:t>Toyota 2005 Camry L4</a:t>
            </a:r>
          </a:p>
          <a:p>
            <a:pPr lvl="1" eaLnBrk="1" hangingPunct="1"/>
            <a:r>
              <a:rPr lang="en-US" altLang="en-US" dirty="0" smtClean="0"/>
              <a:t>Discussion</a:t>
            </a:r>
          </a:p>
          <a:p>
            <a:pPr eaLnBrk="1" hangingPunct="1"/>
            <a:r>
              <a:rPr lang="en-US" altLang="en-US" dirty="0" smtClean="0"/>
              <a:t>Today's Office Hours  end at 3:30pm</a:t>
            </a:r>
          </a:p>
          <a:p>
            <a:pPr eaLnBrk="1" hangingPunct="1"/>
            <a:r>
              <a:rPr lang="en-US" altLang="en-US" dirty="0" smtClean="0"/>
              <a:t>Friday: PLEASE bring laptops!</a:t>
            </a:r>
          </a:p>
          <a:p>
            <a:pPr lvl="1" eaLnBrk="1" hangingPunct="1"/>
            <a:r>
              <a:rPr lang="en-US" altLang="en-US" dirty="0" smtClean="0"/>
              <a:t>Class Climate</a:t>
            </a:r>
          </a:p>
          <a:p>
            <a:pPr lvl="1" eaLnBrk="1" hangingPunct="1"/>
            <a:r>
              <a:rPr lang="en-US" altLang="en-US" dirty="0" smtClean="0"/>
              <a:t>Review for Final Exam</a:t>
            </a:r>
          </a:p>
          <a:p>
            <a:pPr marL="457200" lvl="1" indent="0" eaLnBrk="1" hangingPunct="1">
              <a:buNone/>
            </a:pPr>
            <a:endParaRPr lang="en-US" altLang="en-US" dirty="0" smtClean="0"/>
          </a:p>
          <a:p>
            <a:pPr lvl="1" eaLnBrk="1" hangingPunct="1"/>
            <a:endParaRPr lang="en-US" altLang="en-US" dirty="0" smtClean="0"/>
          </a:p>
          <a:p>
            <a:pPr lvl="2" eaLnBrk="1" hangingPunct="1"/>
            <a:endParaRPr lang="en-US" altLang="en-US" dirty="0" smtClean="0"/>
          </a:p>
          <a:p>
            <a:pPr lvl="2" eaLnBrk="1" hangingPunct="1"/>
            <a:endParaRPr lang="en-US" altLang="en-US" dirty="0" smtClean="0"/>
          </a:p>
          <a:p>
            <a:pPr marL="914400" lvl="2" indent="0" eaLnBrk="1" hangingPunct="1">
              <a:buNone/>
            </a:pPr>
            <a:endParaRPr lang="en-US" altLang="en-US" dirty="0" smtClean="0"/>
          </a:p>
          <a:p>
            <a:pPr lvl="1" eaLnBrk="1" hangingPunct="1"/>
            <a:endParaRPr lang="en-US" altLang="en-US" dirty="0" smtClean="0"/>
          </a:p>
          <a:p>
            <a:pPr lvl="1" eaLnBrk="1" hangingPunct="1"/>
            <a:endParaRPr lang="en-US" altLang="en-US" dirty="0" smtClean="0"/>
          </a:p>
        </p:txBody>
      </p:sp>
      <p:sp>
        <p:nvSpPr>
          <p:cNvPr id="2052" name="Footer Placeholder 3"/>
          <p:cNvSpPr>
            <a:spLocks noGrp="1"/>
          </p:cNvSpPr>
          <p:nvPr>
            <p:ph type="ftr" sz="quarter" idx="11"/>
          </p:nvPr>
        </p:nvSpPr>
        <p:spPr bwMode="auto">
          <a:xfrm>
            <a:off x="2743200" y="6389914"/>
            <a:ext cx="3657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200" dirty="0" smtClean="0">
                <a:latin typeface="Arial" charset="0"/>
              </a:rPr>
              <a:t>SE-3910  - Dr. Josiah Yoder</a:t>
            </a:r>
          </a:p>
          <a:p>
            <a:pPr eaLnBrk="1" hangingPunct="1">
              <a:spcBef>
                <a:spcPct val="0"/>
              </a:spcBef>
              <a:buFontTx/>
              <a:buNone/>
              <a:defRPr/>
            </a:pPr>
            <a:r>
              <a:rPr lang="en-US" altLang="en-US" sz="1200" dirty="0" smtClean="0">
                <a:latin typeface="Arial" charset="0"/>
              </a:rPr>
              <a:t>Slide style: Dr. Hornick</a:t>
            </a:r>
          </a:p>
          <a:p>
            <a:pPr eaLnBrk="1" hangingPunct="1">
              <a:spcBef>
                <a:spcPct val="0"/>
              </a:spcBef>
              <a:buFontTx/>
              <a:buNone/>
              <a:defRPr/>
            </a:pPr>
            <a:r>
              <a:rPr lang="en-US" altLang="en-US" sz="1200" dirty="0" smtClean="0">
                <a:latin typeface="Arial" charset="0"/>
              </a:rPr>
              <a:t>Much Material: Dr. Schilling, Some from Dr. Hornick, etc.</a:t>
            </a:r>
          </a:p>
        </p:txBody>
      </p:sp>
      <p:sp>
        <p:nvSpPr>
          <p:cNvPr id="205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fld id="{C1779351-E0FD-451D-A9B4-5ED4BD0888ED}" type="slidenum">
              <a:rPr lang="en-US" altLang="en-US" sz="1200" smtClean="0">
                <a:latin typeface="Arial" charset="0"/>
              </a:rPr>
              <a:pPr eaLnBrk="1" hangingPunct="1">
                <a:spcBef>
                  <a:spcPct val="0"/>
                </a:spcBef>
                <a:buFontTx/>
                <a:buNone/>
                <a:defRPr/>
              </a:pPr>
              <a:t>1</a:t>
            </a:fld>
            <a:endParaRPr lang="en-US" altLang="en-US" sz="1200" dirty="0" smtClean="0">
              <a:latin typeface="Arial" charset="0"/>
            </a:endParaRPr>
          </a:p>
        </p:txBody>
      </p:sp>
    </p:spTree>
    <p:extLst>
      <p:ext uri="{BB962C8B-B14F-4D97-AF65-F5344CB8AC3E}">
        <p14:creationId xmlns:p14="http://schemas.microsoft.com/office/powerpoint/2010/main" val="3636611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testing at MIT…</a:t>
            </a:r>
            <a:endParaRPr lang="en-US" dirty="0"/>
          </a:p>
        </p:txBody>
      </p:sp>
      <p:sp>
        <p:nvSpPr>
          <p:cNvPr id="3" name="Content Placeholder 2"/>
          <p:cNvSpPr>
            <a:spLocks noGrp="1"/>
          </p:cNvSpPr>
          <p:nvPr>
            <p:ph idx="1"/>
          </p:nvPr>
        </p:nvSpPr>
        <p:spPr>
          <a:xfrm>
            <a:off x="2362200" y="1600200"/>
            <a:ext cx="6324600" cy="4525963"/>
          </a:xfrm>
        </p:spPr>
        <p:txBody>
          <a:bodyPr/>
          <a:lstStyle/>
          <a:p>
            <a:pPr>
              <a:lnSpc>
                <a:spcPct val="80000"/>
              </a:lnSpc>
            </a:pPr>
            <a:r>
              <a:rPr lang="en-US" altLang="en-US" sz="1800" dirty="0">
                <a:latin typeface="Times-Roman" charset="0"/>
              </a:rPr>
              <a:t>The bug: “cycle stealing”</a:t>
            </a:r>
          </a:p>
          <a:p>
            <a:pPr>
              <a:lnSpc>
                <a:spcPct val="80000"/>
              </a:lnSpc>
            </a:pPr>
            <a:r>
              <a:rPr lang="en-US" altLang="en-US" sz="1800" dirty="0">
                <a:latin typeface="Times-Roman" charset="0"/>
              </a:rPr>
              <a:t>Overload of queue </a:t>
            </a:r>
          </a:p>
          <a:p>
            <a:pPr lvl="1">
              <a:lnSpc>
                <a:spcPct val="80000"/>
              </a:lnSpc>
            </a:pPr>
            <a:r>
              <a:rPr lang="en-US" altLang="en-US" sz="1600" dirty="0">
                <a:latin typeface="Times-Roman" charset="0"/>
              </a:rPr>
              <a:t> computer not getting to certain computations, </a:t>
            </a:r>
          </a:p>
          <a:p>
            <a:pPr>
              <a:lnSpc>
                <a:spcPct val="80000"/>
              </a:lnSpc>
            </a:pPr>
            <a:r>
              <a:rPr lang="en-US" altLang="en-US" sz="1800" dirty="0">
                <a:latin typeface="Times-Roman" charset="0"/>
              </a:rPr>
              <a:t>What was slowing things up?</a:t>
            </a:r>
          </a:p>
          <a:p>
            <a:pPr lvl="1">
              <a:lnSpc>
                <a:spcPct val="80000"/>
              </a:lnSpc>
            </a:pPr>
            <a:r>
              <a:rPr lang="en-US" altLang="en-US" sz="1600" dirty="0">
                <a:latin typeface="Times-Roman" charset="0"/>
              </a:rPr>
              <a:t>I/O system keeps looking for data. </a:t>
            </a:r>
          </a:p>
          <a:p>
            <a:pPr lvl="1">
              <a:lnSpc>
                <a:spcPct val="80000"/>
              </a:lnSpc>
            </a:pPr>
            <a:r>
              <a:rPr lang="en-US" altLang="en-US" sz="1600" dirty="0">
                <a:latin typeface="Times-Roman" charset="0"/>
              </a:rPr>
              <a:t>The Rendezvous Radar Switch was in the AUTO position and the computer was doing I/O looking for radar data. </a:t>
            </a:r>
          </a:p>
          <a:p>
            <a:pPr>
              <a:lnSpc>
                <a:spcPct val="80000"/>
              </a:lnSpc>
            </a:pPr>
            <a:r>
              <a:rPr lang="en-US" altLang="en-US" sz="1800" dirty="0">
                <a:latin typeface="Times-Roman" charset="0"/>
              </a:rPr>
              <a:t>Error in the crew procedures</a:t>
            </a:r>
          </a:p>
          <a:p>
            <a:pPr lvl="1">
              <a:lnSpc>
                <a:spcPct val="80000"/>
              </a:lnSpc>
            </a:pPr>
            <a:r>
              <a:rPr lang="en-US" altLang="en-US" sz="1600" dirty="0">
                <a:latin typeface="Times-Roman" charset="0"/>
              </a:rPr>
              <a:t>“Place rendezvous  radar switch”  to  “AUTO” during descent WRONG!</a:t>
            </a:r>
          </a:p>
          <a:p>
            <a:pPr>
              <a:lnSpc>
                <a:spcPct val="80000"/>
              </a:lnSpc>
            </a:pPr>
            <a:r>
              <a:rPr lang="en-US" altLang="en-US" sz="1800" dirty="0" smtClean="0">
                <a:latin typeface="Times-Roman" charset="0"/>
              </a:rPr>
              <a:t>Why not found during simulation?</a:t>
            </a:r>
          </a:p>
          <a:p>
            <a:pPr lvl="1">
              <a:lnSpc>
                <a:spcPct val="80000"/>
              </a:lnSpc>
            </a:pPr>
            <a:r>
              <a:rPr lang="en-US" altLang="en-US" sz="1600" dirty="0" smtClean="0">
                <a:latin typeface="Times-Roman" charset="0"/>
              </a:rPr>
              <a:t>The </a:t>
            </a:r>
            <a:r>
              <a:rPr lang="en-US" altLang="en-US" sz="1600" dirty="0">
                <a:latin typeface="Times-Roman" charset="0"/>
              </a:rPr>
              <a:t>switch was not connected to a real computer (procedures validation performed on functional simulation)</a:t>
            </a:r>
          </a:p>
          <a:p>
            <a:pPr>
              <a:lnSpc>
                <a:spcPct val="80000"/>
              </a:lnSpc>
            </a:pPr>
            <a:r>
              <a:rPr lang="en-US" altLang="en-US" sz="1800" dirty="0">
                <a:latin typeface="Times-Roman" charset="0"/>
              </a:rPr>
              <a:t>Last message before  lunar take-off</a:t>
            </a:r>
          </a:p>
          <a:p>
            <a:pPr lvl="1">
              <a:lnSpc>
                <a:spcPct val="80000"/>
              </a:lnSpc>
            </a:pPr>
            <a:r>
              <a:rPr lang="en-US" altLang="en-US" sz="1600" dirty="0">
                <a:latin typeface="Times-Roman" charset="0"/>
              </a:rPr>
              <a:t>Glenn </a:t>
            </a:r>
            <a:r>
              <a:rPr lang="en-US" altLang="en-US" sz="1600" dirty="0" err="1">
                <a:latin typeface="Times-Roman" charset="0"/>
              </a:rPr>
              <a:t>Lunney</a:t>
            </a:r>
            <a:r>
              <a:rPr lang="en-US" altLang="en-US" sz="1600" dirty="0">
                <a:latin typeface="Times-Roman" charset="0"/>
              </a:rPr>
              <a:t>,(Flight Controller), calmly told the astronauts…</a:t>
            </a:r>
          </a:p>
          <a:p>
            <a:pPr lvl="1">
              <a:lnSpc>
                <a:spcPct val="80000"/>
              </a:lnSpc>
            </a:pPr>
            <a:r>
              <a:rPr lang="en-US" altLang="en-US" sz="1600" dirty="0">
                <a:latin typeface="Times-Roman" charset="0"/>
              </a:rPr>
              <a:t>”Please put the Rendezvous Radar Switch in the Manual position".</a:t>
            </a:r>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10</a:t>
            </a:fld>
            <a:endParaRPr lang="en-US" altLang="en-US" dirty="0"/>
          </a:p>
        </p:txBody>
      </p:sp>
      <p:pic>
        <p:nvPicPr>
          <p:cNvPr id="6" name="Picture 9"/>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0"/>
            <a:ext cx="267829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4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Apollo 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“Spaceflight </a:t>
            </a:r>
            <a:r>
              <a:rPr lang="en-US" dirty="0"/>
              <a:t>will never tolerate carelessness, incapacity, and neglect. Somewhere, somehow, we screwed up. It could have been in design, build, or test. Whatever it was, we should have caught it. We were too gung ho about the schedule and we locked out all of the problems we saw each day in our work. Every element of the program was in trouble and so were we. The simulators were not working, Mission Control was behind in virtually every area, and the flight and test procedures changed daily. Nothing we did had any shelf life. Not one of us stood up and said</a:t>
            </a:r>
            <a:r>
              <a:rPr lang="en-US" dirty="0" smtClean="0"/>
              <a:t>,  ‘!$#@, stop!’ ” – Gene </a:t>
            </a:r>
            <a:r>
              <a:rPr lang="en-US" dirty="0" err="1" smtClean="0"/>
              <a:t>Kranz</a:t>
            </a:r>
            <a:r>
              <a:rPr lang="en-US" dirty="0" smtClean="0"/>
              <a:t>, Flight Director, three days after the accident</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11</a:t>
            </a:fld>
            <a:endParaRPr lang="en-US" altLang="en-US" dirty="0"/>
          </a:p>
        </p:txBody>
      </p:sp>
    </p:spTree>
    <p:extLst>
      <p:ext uri="{BB962C8B-B14F-4D97-AF65-F5344CB8AC3E}">
        <p14:creationId xmlns:p14="http://schemas.microsoft.com/office/powerpoint/2010/main" val="3471587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Memory Utilization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Avoid recursion</a:t>
            </a:r>
          </a:p>
          <a:p>
            <a:pPr lvl="1"/>
            <a:r>
              <a:rPr lang="en-US" dirty="0"/>
              <a:t>Uses up a lot of stack space</a:t>
            </a:r>
          </a:p>
          <a:p>
            <a:r>
              <a:rPr lang="en-US" dirty="0"/>
              <a:t>Avoid memory fragmentation</a:t>
            </a:r>
          </a:p>
          <a:p>
            <a:pPr lvl="1"/>
            <a:r>
              <a:rPr lang="en-US" dirty="0"/>
              <a:t>Avoid allocating and </a:t>
            </a:r>
            <a:r>
              <a:rPr lang="en-US" dirty="0" err="1"/>
              <a:t>deallocating</a:t>
            </a:r>
            <a:r>
              <a:rPr lang="en-US" dirty="0"/>
              <a:t> memory unnecessarily</a:t>
            </a:r>
          </a:p>
          <a:p>
            <a:r>
              <a:rPr lang="en-US" dirty="0"/>
              <a:t>Carefully manage the scope of variables</a:t>
            </a:r>
          </a:p>
          <a:p>
            <a:pPr lvl="1"/>
            <a:r>
              <a:rPr lang="en-US" dirty="0"/>
              <a:t>Helps to control stack utilization</a:t>
            </a:r>
          </a:p>
          <a:p>
            <a:r>
              <a:rPr lang="en-US" dirty="0"/>
              <a:t>Optimize memory usage with registers</a:t>
            </a:r>
          </a:p>
          <a:p>
            <a:pPr lvl="1"/>
            <a:r>
              <a:rPr lang="en-US" dirty="0"/>
              <a:t>Compiler setup and options</a:t>
            </a:r>
          </a:p>
          <a:p>
            <a:r>
              <a:rPr lang="en-US" dirty="0"/>
              <a:t>Estimate your memory usage before starting a project</a:t>
            </a:r>
          </a:p>
          <a:p>
            <a:pPr lvl="1"/>
            <a:r>
              <a:rPr lang="en-US" dirty="0"/>
              <a:t>Helps to gauge are you using things efficiently</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12</a:t>
            </a:fld>
            <a:endParaRPr lang="en-US" altLang="en-US" dirty="0"/>
          </a:p>
        </p:txBody>
      </p:sp>
    </p:spTree>
    <p:extLst>
      <p:ext uri="{BB962C8B-B14F-4D97-AF65-F5344CB8AC3E}">
        <p14:creationId xmlns:p14="http://schemas.microsoft.com/office/powerpoint/2010/main" val="36475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 2005 Camry L4</a:t>
            </a:r>
            <a:br>
              <a:rPr lang="en-US" dirty="0" smtClean="0"/>
            </a:br>
            <a:r>
              <a:rPr lang="en-US" dirty="0" smtClean="0"/>
              <a:t>Unintended Acceleration</a:t>
            </a:r>
            <a:endParaRPr lang="en-US" dirty="0"/>
          </a:p>
        </p:txBody>
      </p:sp>
      <p:sp>
        <p:nvSpPr>
          <p:cNvPr id="3" name="Content Placeholder 2"/>
          <p:cNvSpPr>
            <a:spLocks noGrp="1"/>
          </p:cNvSpPr>
          <p:nvPr>
            <p:ph idx="1"/>
          </p:nvPr>
        </p:nvSpPr>
        <p:spPr/>
        <p:txBody>
          <a:bodyPr>
            <a:normAutofit fontScale="92500"/>
          </a:bodyPr>
          <a:lstStyle/>
          <a:p>
            <a:r>
              <a:rPr lang="en-US" dirty="0"/>
              <a:t>2007 A single vehicle crash occurs which injures the driver and kills the passenger in Oklahoma</a:t>
            </a:r>
          </a:p>
          <a:p>
            <a:r>
              <a:rPr lang="en-US" dirty="0"/>
              <a:t>2011 – NASA issues a report on unintended acceleration in Toyota vehicles</a:t>
            </a:r>
          </a:p>
          <a:p>
            <a:r>
              <a:rPr lang="en-US" dirty="0"/>
              <a:t>January 2012 – Multiple engineers from the Barr group are able to analyze the Toyota software</a:t>
            </a:r>
          </a:p>
          <a:p>
            <a:r>
              <a:rPr lang="en-US" dirty="0"/>
              <a:t>July 2012 billion dollar economic loss </a:t>
            </a:r>
            <a:r>
              <a:rPr lang="en-US" dirty="0" smtClean="0"/>
              <a:t>settlement</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13</a:t>
            </a:fld>
            <a:endParaRPr lang="en-US" altLang="en-US" dirty="0"/>
          </a:p>
        </p:txBody>
      </p:sp>
    </p:spTree>
    <p:extLst>
      <p:ext uri="{BB962C8B-B14F-4D97-AF65-F5344CB8AC3E}">
        <p14:creationId xmlns:p14="http://schemas.microsoft.com/office/powerpoint/2010/main" val="3979578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 2005 Camry L4</a:t>
            </a:r>
            <a:br>
              <a:rPr lang="en-US" dirty="0" smtClean="0"/>
            </a:br>
            <a:r>
              <a:rPr lang="en-US" dirty="0" smtClean="0"/>
              <a:t>Unintended Acceleration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October 2013 testimony from Michael Barr</a:t>
            </a:r>
          </a:p>
          <a:p>
            <a:r>
              <a:rPr lang="en-US" dirty="0" smtClean="0"/>
              <a:t>October 2013</a:t>
            </a:r>
          </a:p>
          <a:p>
            <a:pPr lvl="1"/>
            <a:r>
              <a:rPr lang="en-US" dirty="0" smtClean="0"/>
              <a:t>Oklahoma jury found that Toyota owed each victim $1.5 million in compensatory damages and also found that Toyota acted with “reckless disregard”</a:t>
            </a:r>
          </a:p>
          <a:p>
            <a:r>
              <a:rPr lang="en-US" dirty="0" smtClean="0"/>
              <a:t>On December 13, 2013, Toyota settled another West Virginia case</a:t>
            </a:r>
          </a:p>
          <a:p>
            <a:r>
              <a:rPr lang="en-US" dirty="0" smtClean="0"/>
              <a:t>In March 2014, </a:t>
            </a:r>
          </a:p>
          <a:p>
            <a:pPr lvl="1"/>
            <a:r>
              <a:rPr lang="en-US" dirty="0" smtClean="0"/>
              <a:t>the U.S. Department of Justice announced a $1.2 billion settlement in a criminal case against Toyota. As part of that settlement, Toyota admitted to past lying to NHTSA, Congress, and the public about unintended acceleration and also to putting its brand before public safety.</a:t>
            </a:r>
          </a:p>
          <a:p>
            <a:r>
              <a:rPr lang="en-US" dirty="0" smtClean="0"/>
              <a:t>April 1, 2014, </a:t>
            </a:r>
          </a:p>
          <a:p>
            <a:pPr lvl="1"/>
            <a:r>
              <a:rPr lang="en-US" dirty="0" smtClean="0"/>
              <a:t>Michael Barr gave a keynote speech at the EE Live conference, which touched on the Toyota litigation</a:t>
            </a:r>
          </a:p>
          <a:p>
            <a:pPr lvl="1"/>
            <a:r>
              <a:rPr lang="en-US" dirty="0" smtClean="0">
                <a:hlinkClick r:id="rId3"/>
              </a:rPr>
              <a:t>http://www.barrgroup.com/killer-apps/</a:t>
            </a:r>
            <a:r>
              <a:rPr lang="en-US" dirty="0" smtClean="0"/>
              <a:t>.</a:t>
            </a:r>
          </a:p>
          <a:p>
            <a:pPr lvl="1"/>
            <a:r>
              <a:rPr lang="en-US" dirty="0" smtClean="0"/>
              <a:t>Material for this lecture comes from here.</a:t>
            </a:r>
          </a:p>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14</a:t>
            </a:fld>
            <a:endParaRPr lang="en-US" altLang="en-US" dirty="0"/>
          </a:p>
        </p:txBody>
      </p:sp>
    </p:spTree>
    <p:extLst>
      <p:ext uri="{BB962C8B-B14F-4D97-AF65-F5344CB8AC3E}">
        <p14:creationId xmlns:p14="http://schemas.microsoft.com/office/powerpoint/2010/main" val="959728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Acceleration</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15</a:t>
            </a:fld>
            <a:endParaRPr lang="en-US" altLang="en-US" dirty="0"/>
          </a:p>
        </p:txBody>
      </p:sp>
      <p:pic>
        <p:nvPicPr>
          <p:cNvPr id="6" name="Picture 2"/>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947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21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it just be driver error?</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16</a:t>
            </a:fld>
            <a:endParaRPr lang="en-US" altLang="en-US" dirty="0"/>
          </a:p>
        </p:txBody>
      </p:sp>
      <p:pic>
        <p:nvPicPr>
          <p:cNvPr id="6" name="Picture 2"/>
          <p:cNvPicPr>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t="23034"/>
          <a:stretch/>
        </p:blipFill>
        <p:spPr bwMode="auto">
          <a:xfrm>
            <a:off x="0" y="1371600"/>
            <a:ext cx="8991600" cy="514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85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really..</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17</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57200" y="737911"/>
            <a:ext cx="7848600" cy="612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048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18</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810677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577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19</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228599"/>
            <a:ext cx="8382000" cy="61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32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Landing (1)</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a:t>
            </a:fld>
            <a:endParaRPr lang="en-US" altLang="en-US" dirty="0"/>
          </a:p>
        </p:txBody>
      </p:sp>
    </p:spTree>
    <p:extLst>
      <p:ext uri="{BB962C8B-B14F-4D97-AF65-F5344CB8AC3E}">
        <p14:creationId xmlns:p14="http://schemas.microsoft.com/office/powerpoint/2010/main" val="465057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20</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6200" y="10446"/>
            <a:ext cx="8652432" cy="646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418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21</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3200" y="152400"/>
            <a:ext cx="8382000" cy="598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0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22</a:t>
            </a:fld>
            <a:endParaRPr lang="en-US" altLang="en-US" dirty="0"/>
          </a:p>
        </p:txBody>
      </p:sp>
      <p:pic>
        <p:nvPicPr>
          <p:cNvPr id="6"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228599"/>
            <a:ext cx="7696200" cy="640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224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23</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12331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90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24</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399" y="228600"/>
            <a:ext cx="812289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767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25</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 y="38100"/>
            <a:ext cx="8218836"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435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Analysis..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26</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6934200" cy="513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584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27</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04800"/>
            <a:ext cx="811598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51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didn’t the watchdog catch it?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28</a:t>
            </a:fld>
            <a:endParaRPr lang="en-US" altLang="en-US" dirty="0"/>
          </a:p>
        </p:txBody>
      </p:sp>
      <p:pic>
        <p:nvPicPr>
          <p:cNvPr id="6" name="Picture 2"/>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t="22011"/>
          <a:stretch/>
        </p:blipFill>
        <p:spPr bwMode="auto">
          <a:xfrm>
            <a:off x="381000" y="1549400"/>
            <a:ext cx="8077200" cy="467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808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29</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30200" y="228600"/>
            <a:ext cx="8382000" cy="618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Landing (2)</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5715000" cy="500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658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footprint is lonely…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30</a:t>
            </a:fld>
            <a:endParaRPr lang="en-US" altLang="en-US" dirty="0"/>
          </a:p>
        </p:txBody>
      </p:sp>
      <p:pic>
        <p:nvPicPr>
          <p:cNvPr id="6"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81200" y="1523999"/>
            <a:ext cx="5334000" cy="405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78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landing…</a:t>
            </a:r>
            <a:endParaRPr lang="en-US" dirty="0"/>
          </a:p>
        </p:txBody>
      </p:sp>
      <p:sp>
        <p:nvSpPr>
          <p:cNvPr id="3" name="Content Placeholder 2"/>
          <p:cNvSpPr>
            <a:spLocks noGrp="1"/>
          </p:cNvSpPr>
          <p:nvPr>
            <p:ph idx="1"/>
          </p:nvPr>
        </p:nvSpPr>
        <p:spPr>
          <a:xfrm>
            <a:off x="3352800" y="1600200"/>
            <a:ext cx="5334000" cy="4525963"/>
          </a:xfrm>
        </p:spPr>
        <p:txBody>
          <a:bodyPr/>
          <a:lstStyle/>
          <a:p>
            <a:pPr>
              <a:lnSpc>
                <a:spcPct val="90000"/>
              </a:lnSpc>
            </a:pPr>
            <a:r>
              <a:rPr lang="en-US" altLang="en-US" sz="2400" dirty="0">
                <a:latin typeface="Times-Roman" charset="0"/>
              </a:rPr>
              <a:t>M.I.T. Instrumentation Laboratory ("the Lab")</a:t>
            </a:r>
          </a:p>
          <a:p>
            <a:pPr lvl="1">
              <a:lnSpc>
                <a:spcPct val="90000"/>
              </a:lnSpc>
            </a:pPr>
            <a:r>
              <a:rPr lang="en-US" altLang="en-US" sz="2000" dirty="0">
                <a:latin typeface="Times-Roman" charset="0"/>
              </a:rPr>
              <a:t>Built the Apollo Guidance and Navigation System;</a:t>
            </a:r>
          </a:p>
          <a:p>
            <a:pPr>
              <a:lnSpc>
                <a:spcPct val="90000"/>
              </a:lnSpc>
            </a:pPr>
            <a:r>
              <a:rPr lang="en-US" altLang="en-US" sz="2400" dirty="0">
                <a:latin typeface="Times-Roman" charset="0"/>
              </a:rPr>
              <a:t>10 seconds after “the eagle has landed”, </a:t>
            </a:r>
          </a:p>
          <a:p>
            <a:pPr lvl="1">
              <a:lnSpc>
                <a:spcPct val="90000"/>
              </a:lnSpc>
            </a:pPr>
            <a:r>
              <a:rPr lang="en-US" altLang="en-US" sz="2000" dirty="0">
                <a:latin typeface="Times-Roman" charset="0"/>
              </a:rPr>
              <a:t>NASA rang the lab </a:t>
            </a:r>
          </a:p>
          <a:p>
            <a:pPr lvl="1">
              <a:lnSpc>
                <a:spcPct val="90000"/>
              </a:lnSpc>
            </a:pPr>
            <a:r>
              <a:rPr lang="en-US" altLang="en-US" sz="2000" dirty="0">
                <a:latin typeface="Times-Roman" charset="0"/>
              </a:rPr>
              <a:t>"What were those alarms?”</a:t>
            </a:r>
          </a:p>
          <a:p>
            <a:pPr lvl="1">
              <a:lnSpc>
                <a:spcPct val="90000"/>
              </a:lnSpc>
            </a:pPr>
            <a:r>
              <a:rPr lang="en-US" altLang="en-US" sz="2000" dirty="0">
                <a:latin typeface="Times-Roman" charset="0"/>
              </a:rPr>
              <a:t>“We're launching in 24 hours and we're not going with alarms.”</a:t>
            </a:r>
          </a:p>
          <a:p>
            <a:pPr lvl="1">
              <a:lnSpc>
                <a:spcPct val="90000"/>
              </a:lnSpc>
            </a:pPr>
            <a:r>
              <a:rPr lang="en-US" altLang="en-US" sz="2000" dirty="0">
                <a:latin typeface="Times-Roman" charset="0"/>
              </a:rPr>
              <a:t>“We must have an operational computer!”</a:t>
            </a:r>
            <a:endParaRPr lang="en-US" altLang="en-US" sz="2400" dirty="0">
              <a:latin typeface="Times-Roman" charset="0"/>
            </a:endParaRPr>
          </a:p>
          <a:p>
            <a:pPr marL="0" indent="0">
              <a:buNone/>
            </a:pPr>
            <a:endParaRPr lang="en-US" sz="36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4</a:t>
            </a:fld>
            <a:endParaRPr lang="en-US" altLang="en-US" dirty="0"/>
          </a:p>
        </p:txBody>
      </p:sp>
      <p:pic>
        <p:nvPicPr>
          <p:cNvPr id="6"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52600"/>
            <a:ext cx="350981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7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Memory</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5</a:t>
            </a:fld>
            <a:endParaRPr lang="en-US" altLang="en-US" dirty="0"/>
          </a:p>
        </p:txBody>
      </p:sp>
      <p:sp>
        <p:nvSpPr>
          <p:cNvPr id="6" name="Rectangle 3"/>
          <p:cNvSpPr txBox="1">
            <a:spLocks noChangeArrowheads="1"/>
          </p:cNvSpPr>
          <p:nvPr>
            <p:custDataLst>
              <p:tags r:id="rId1"/>
            </p:custDataLst>
          </p:nvPr>
        </p:nvSpPr>
        <p:spPr bwMode="auto">
          <a:xfrm>
            <a:off x="2540000" y="1600200"/>
            <a:ext cx="6553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indent="-173038">
              <a:lnSpc>
                <a:spcPct val="80000"/>
              </a:lnSpc>
            </a:pPr>
            <a:r>
              <a:rPr lang="en-US" altLang="en-US" sz="2800" b="1" dirty="0" smtClean="0">
                <a:latin typeface="Arial" pitchFamily="34" charset="0"/>
              </a:rPr>
              <a:t>LEM/CM </a:t>
            </a:r>
            <a:r>
              <a:rPr lang="en-US" altLang="en-US" sz="2800" dirty="0" smtClean="0">
                <a:latin typeface="Arial" pitchFamily="34" charset="0"/>
              </a:rPr>
              <a:t>  computer’s had two types of memory:</a:t>
            </a:r>
          </a:p>
          <a:p>
            <a:pPr marL="509588" lvl="1" indent="-222250">
              <a:lnSpc>
                <a:spcPct val="80000"/>
              </a:lnSpc>
            </a:pPr>
            <a:r>
              <a:rPr lang="en-US" altLang="en-US" dirty="0" smtClean="0">
                <a:latin typeface="Arial" pitchFamily="34" charset="0"/>
              </a:rPr>
              <a:t> fixed memory </a:t>
            </a:r>
          </a:p>
          <a:p>
            <a:pPr marL="747713" lvl="2" indent="-123825">
              <a:lnSpc>
                <a:spcPct val="80000"/>
              </a:lnSpc>
            </a:pPr>
            <a:r>
              <a:rPr lang="en-US" altLang="en-US" dirty="0" smtClean="0">
                <a:latin typeface="Arial" pitchFamily="34" charset="0"/>
              </a:rPr>
              <a:t>programs, constants and landmarks</a:t>
            </a:r>
          </a:p>
          <a:p>
            <a:pPr marL="747713" lvl="2" indent="-123825">
              <a:lnSpc>
                <a:spcPct val="80000"/>
              </a:lnSpc>
            </a:pPr>
            <a:r>
              <a:rPr lang="en-US" altLang="en-US" dirty="0" smtClean="0">
                <a:latin typeface="Arial" pitchFamily="34" charset="0"/>
              </a:rPr>
              <a:t>36,864*15 bit words= 67.5 KiB (!!) </a:t>
            </a:r>
          </a:p>
          <a:p>
            <a:pPr marL="509588" lvl="1" indent="-222250">
              <a:lnSpc>
                <a:spcPct val="80000"/>
              </a:lnSpc>
            </a:pPr>
            <a:r>
              <a:rPr lang="en-US" altLang="en-US" dirty="0" smtClean="0">
                <a:latin typeface="Arial" pitchFamily="34" charset="0"/>
              </a:rPr>
              <a:t>erasable memory, </a:t>
            </a:r>
          </a:p>
          <a:p>
            <a:pPr marL="747713" lvl="2" indent="-123825">
              <a:lnSpc>
                <a:spcPct val="80000"/>
              </a:lnSpc>
            </a:pPr>
            <a:r>
              <a:rPr lang="en-US" altLang="en-US" dirty="0" smtClean="0">
                <a:latin typeface="Arial" pitchFamily="34" charset="0"/>
              </a:rPr>
              <a:t> variables/ registers used in calculations</a:t>
            </a:r>
          </a:p>
          <a:p>
            <a:pPr marL="747713" lvl="2" indent="-123825">
              <a:lnSpc>
                <a:spcPct val="80000"/>
              </a:lnSpc>
            </a:pPr>
            <a:r>
              <a:rPr lang="en-US" altLang="en-US" dirty="0" smtClean="0">
                <a:latin typeface="Arial" pitchFamily="34" charset="0"/>
              </a:rPr>
              <a:t> 2,048 15-bit terms = 3.75 KiB (!!) </a:t>
            </a:r>
          </a:p>
          <a:p>
            <a:pPr marL="747713" lvl="2" indent="-123825">
              <a:lnSpc>
                <a:spcPct val="80000"/>
              </a:lnSpc>
            </a:pPr>
            <a:r>
              <a:rPr lang="en-US" altLang="en-US" dirty="0" smtClean="0">
                <a:latin typeface="Arial" pitchFamily="34" charset="0"/>
              </a:rPr>
              <a:t> coincident-current ferrite cores woven into a rope with copper wires and sealed in plastic. </a:t>
            </a:r>
          </a:p>
          <a:p>
            <a:pPr marL="509588" lvl="1" indent="-222250">
              <a:lnSpc>
                <a:spcPct val="80000"/>
              </a:lnSpc>
            </a:pPr>
            <a:endParaRPr lang="en-US" altLang="en-US" sz="1400" dirty="0">
              <a:latin typeface="ArialMT" charset="0"/>
            </a:endParaRPr>
          </a:p>
        </p:txBody>
      </p:sp>
      <p:pic>
        <p:nvPicPr>
          <p:cNvPr id="8" name="Picture 1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962400"/>
            <a:ext cx="277807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0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OS</a:t>
            </a:r>
            <a:endParaRPr lang="en-US" dirty="0"/>
          </a:p>
        </p:txBody>
      </p:sp>
      <p:sp>
        <p:nvSpPr>
          <p:cNvPr id="3" name="Content Placeholder 2"/>
          <p:cNvSpPr>
            <a:spLocks noGrp="1"/>
          </p:cNvSpPr>
          <p:nvPr>
            <p:ph idx="1"/>
          </p:nvPr>
        </p:nvSpPr>
        <p:spPr/>
        <p:txBody>
          <a:bodyPr/>
          <a:lstStyle/>
          <a:p>
            <a:pPr marL="173038" indent="-173038">
              <a:lnSpc>
                <a:spcPct val="80000"/>
              </a:lnSpc>
            </a:pPr>
            <a:r>
              <a:rPr lang="en-US" altLang="en-US" sz="2400" dirty="0">
                <a:latin typeface="Arial" pitchFamily="34" charset="0"/>
              </a:rPr>
              <a:t>Real-time multi-tasking operating system. </a:t>
            </a:r>
          </a:p>
          <a:p>
            <a:pPr marL="509588" lvl="1" indent="-222250">
              <a:lnSpc>
                <a:spcPct val="80000"/>
              </a:lnSpc>
            </a:pPr>
            <a:r>
              <a:rPr lang="en-US" altLang="en-US" sz="2000" dirty="0">
                <a:latin typeface="Arial" pitchFamily="34" charset="0"/>
              </a:rPr>
              <a:t>Always processes the job with the highest priority before other, lower priority </a:t>
            </a:r>
            <a:r>
              <a:rPr lang="en-US" altLang="en-US" sz="2000" dirty="0" smtClean="0">
                <a:latin typeface="Arial" pitchFamily="34" charset="0"/>
              </a:rPr>
              <a:t>jobs</a:t>
            </a:r>
            <a:endParaRPr lang="en-US" altLang="en-US" sz="1800" dirty="0">
              <a:latin typeface="Arial" pitchFamily="34" charset="0"/>
            </a:endParaRPr>
          </a:p>
          <a:p>
            <a:pPr marL="173038" indent="-173038">
              <a:lnSpc>
                <a:spcPct val="80000"/>
              </a:lnSpc>
            </a:pPr>
            <a:r>
              <a:rPr lang="en-US" altLang="en-US" sz="2400" dirty="0">
                <a:latin typeface="Arial" pitchFamily="34" charset="0"/>
              </a:rPr>
              <a:t>Two Apollo control programs : </a:t>
            </a:r>
          </a:p>
          <a:p>
            <a:pPr marL="460375" lvl="1" indent="-173038">
              <a:lnSpc>
                <a:spcPct val="80000"/>
              </a:lnSpc>
            </a:pPr>
            <a:r>
              <a:rPr lang="en-US" altLang="en-US" sz="2000" dirty="0">
                <a:latin typeface="Arial" pitchFamily="34" charset="0"/>
              </a:rPr>
              <a:t>Waitlist handled &lt;= 9 quick tasks (4ms or less)</a:t>
            </a:r>
          </a:p>
          <a:p>
            <a:pPr marL="460375" lvl="1" indent="-173038">
              <a:lnSpc>
                <a:spcPct val="80000"/>
              </a:lnSpc>
            </a:pPr>
            <a:r>
              <a:rPr lang="en-US" altLang="en-US" sz="2000" dirty="0">
                <a:latin typeface="Arial" pitchFamily="34" charset="0"/>
              </a:rPr>
              <a:t>Executive handled longer tasks (up to 7 tasks)</a:t>
            </a:r>
            <a:endParaRPr lang="en-US" altLang="en-US" sz="2400" dirty="0">
              <a:latin typeface="Arial" pitchFamily="34" charset="0"/>
            </a:endParaRPr>
          </a:p>
          <a:p>
            <a:pPr marL="173038" indent="-173038">
              <a:lnSpc>
                <a:spcPct val="80000"/>
              </a:lnSpc>
            </a:pPr>
            <a:r>
              <a:rPr lang="en-US" altLang="en-US" sz="2400" dirty="0">
                <a:latin typeface="Arial" pitchFamily="34" charset="0"/>
              </a:rPr>
              <a:t>Each </a:t>
            </a:r>
            <a:r>
              <a:rPr lang="en-US" altLang="en-US" sz="2400" dirty="0" smtClean="0">
                <a:latin typeface="Arial" pitchFamily="34" charset="0"/>
              </a:rPr>
              <a:t>task </a:t>
            </a:r>
            <a:r>
              <a:rPr lang="en-US" altLang="en-US" sz="2400" dirty="0">
                <a:latin typeface="Arial" pitchFamily="34" charset="0"/>
              </a:rPr>
              <a:t>had erasable </a:t>
            </a:r>
            <a:r>
              <a:rPr lang="en-US" altLang="en-US" sz="2400" dirty="0" smtClean="0">
                <a:latin typeface="Arial" pitchFamily="34" charset="0"/>
              </a:rPr>
              <a:t>memory</a:t>
            </a:r>
            <a:endParaRPr lang="en-US" altLang="en-US" sz="2400" dirty="0">
              <a:latin typeface="Arial" pitchFamily="34" charset="0"/>
            </a:endParaRPr>
          </a:p>
          <a:p>
            <a:pPr marL="460375" lvl="1" indent="-173038">
              <a:lnSpc>
                <a:spcPct val="80000"/>
              </a:lnSpc>
            </a:pPr>
            <a:r>
              <a:rPr lang="en-US" altLang="en-US" sz="2000" dirty="0">
                <a:latin typeface="Arial" pitchFamily="34" charset="0"/>
              </a:rPr>
              <a:t>Memory was shared (up to seven ways</a:t>
            </a:r>
            <a:r>
              <a:rPr lang="en-US" altLang="en-US" sz="2000" dirty="0" smtClean="0">
                <a:latin typeface="Arial" pitchFamily="34" charset="0"/>
              </a:rPr>
              <a:t>!)</a:t>
            </a:r>
          </a:p>
          <a:p>
            <a:pPr marL="460375" lvl="1" indent="-173038">
              <a:lnSpc>
                <a:spcPct val="80000"/>
              </a:lnSpc>
            </a:pPr>
            <a:r>
              <a:rPr lang="en-US" altLang="en-US" sz="2000" dirty="0" smtClean="0">
                <a:latin typeface="Arial" pitchFamily="34" charset="0"/>
              </a:rPr>
              <a:t>Interrupt (time-) driven tasks had</a:t>
            </a:r>
          </a:p>
          <a:p>
            <a:pPr marL="860425" lvl="2" indent="-173038">
              <a:lnSpc>
                <a:spcPct val="80000"/>
              </a:lnSpc>
            </a:pPr>
            <a:r>
              <a:rPr lang="en-US" altLang="en-US" sz="1600" dirty="0" smtClean="0">
                <a:latin typeface="Arial" pitchFamily="34" charset="0"/>
              </a:rPr>
              <a:t>Dedicated memory (core set)</a:t>
            </a:r>
          </a:p>
          <a:p>
            <a:pPr marL="460375" lvl="1" indent="-173038">
              <a:lnSpc>
                <a:spcPct val="80000"/>
              </a:lnSpc>
            </a:pPr>
            <a:r>
              <a:rPr lang="en-US" altLang="en-US" sz="2000" dirty="0" smtClean="0">
                <a:latin typeface="Arial" pitchFamily="34" charset="0"/>
              </a:rPr>
              <a:t>Priority-ordered “jobs”</a:t>
            </a:r>
          </a:p>
          <a:p>
            <a:pPr marL="860425" lvl="2" indent="-173038">
              <a:lnSpc>
                <a:spcPct val="80000"/>
              </a:lnSpc>
            </a:pPr>
            <a:r>
              <a:rPr lang="en-US" altLang="en-US" sz="1600" dirty="0" smtClean="0">
                <a:latin typeface="Arial" pitchFamily="34" charset="0"/>
              </a:rPr>
              <a:t>Each job got 12 memory locations (15 bits/location, 7 of these “core sets” total)</a:t>
            </a:r>
          </a:p>
          <a:p>
            <a:pPr marL="860425" lvl="2" indent="-173038">
              <a:lnSpc>
                <a:spcPct val="80000"/>
              </a:lnSpc>
            </a:pPr>
            <a:r>
              <a:rPr lang="en-US" altLang="en-US" sz="1600" dirty="0" smtClean="0">
                <a:latin typeface="Arial" pitchFamily="34" charset="0"/>
              </a:rPr>
              <a:t>If more needed, request more space – 44 erasable words (</a:t>
            </a:r>
            <a:r>
              <a:rPr lang="en-US" altLang="en-US" sz="1600" b="1" dirty="0" smtClean="0">
                <a:latin typeface="Arial" pitchFamily="34" charset="0"/>
              </a:rPr>
              <a:t>VAC</a:t>
            </a:r>
            <a:r>
              <a:rPr lang="en-US" altLang="en-US" sz="1600" dirty="0" smtClean="0">
                <a:latin typeface="Arial" pitchFamily="34" charset="0"/>
              </a:rPr>
              <a:t>; vector accumulator) (15 bits/location again, 5 of these)</a:t>
            </a:r>
          </a:p>
          <a:p>
            <a:pPr marL="860425" lvl="2" indent="-173038">
              <a:lnSpc>
                <a:spcPct val="80000"/>
              </a:lnSpc>
            </a:pPr>
            <a:endParaRPr lang="en-US" altLang="en-US" sz="1600" dirty="0" smtClean="0">
              <a:latin typeface="Arial" pitchFamily="34" charset="0"/>
            </a:endParaRPr>
          </a:p>
          <a:p>
            <a:pPr marL="860425" lvl="2" indent="-173038">
              <a:lnSpc>
                <a:spcPct val="80000"/>
              </a:lnSpc>
            </a:pPr>
            <a:endParaRPr lang="en-US" altLang="en-US" sz="1600" dirty="0">
              <a:latin typeface="Arial" pitchFamily="34" charset="0"/>
            </a:endParaRPr>
          </a:p>
          <a:p>
            <a:pPr lvl="1"/>
            <a:endParaRPr lang="en-US" sz="3600" dirty="0" smtClean="0"/>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6</a:t>
            </a:fld>
            <a:endParaRPr lang="en-US" altLang="en-US" dirty="0"/>
          </a:p>
        </p:txBody>
      </p:sp>
    </p:spTree>
    <p:extLst>
      <p:ext uri="{BB962C8B-B14F-4D97-AF65-F5344CB8AC3E}">
        <p14:creationId xmlns:p14="http://schemas.microsoft.com/office/powerpoint/2010/main" val="42755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1201 and 1202</a:t>
            </a:r>
            <a:endParaRPr lang="en-US" dirty="0"/>
          </a:p>
        </p:txBody>
      </p:sp>
      <p:sp>
        <p:nvSpPr>
          <p:cNvPr id="3" name="Content Placeholder 2"/>
          <p:cNvSpPr>
            <a:spLocks noGrp="1"/>
          </p:cNvSpPr>
          <p:nvPr>
            <p:ph idx="1"/>
          </p:nvPr>
        </p:nvSpPr>
        <p:spPr/>
        <p:txBody>
          <a:bodyPr/>
          <a:lstStyle/>
          <a:p>
            <a:pPr marL="60325" indent="-173038">
              <a:lnSpc>
                <a:spcPct val="80000"/>
              </a:lnSpc>
            </a:pPr>
            <a:r>
              <a:rPr lang="en-US" altLang="en-US" sz="2400" dirty="0" smtClean="0">
                <a:latin typeface="Arial" pitchFamily="34" charset="0"/>
              </a:rPr>
              <a:t>1201 error: Out of the VAC areas (extra space)</a:t>
            </a:r>
          </a:p>
          <a:p>
            <a:pPr marL="460375" lvl="1" indent="-173038">
              <a:lnSpc>
                <a:spcPct val="80000"/>
              </a:lnSpc>
            </a:pPr>
            <a:endParaRPr lang="en-US" altLang="en-US" sz="2000" dirty="0" smtClean="0">
              <a:latin typeface="Arial" pitchFamily="34" charset="0"/>
            </a:endParaRPr>
          </a:p>
          <a:p>
            <a:pPr marL="60325" indent="-173038">
              <a:lnSpc>
                <a:spcPct val="80000"/>
              </a:lnSpc>
            </a:pPr>
            <a:r>
              <a:rPr lang="en-US" altLang="en-US" sz="2400" dirty="0" smtClean="0">
                <a:latin typeface="Arial" pitchFamily="34" charset="0"/>
              </a:rPr>
              <a:t>1202 </a:t>
            </a:r>
            <a:r>
              <a:rPr lang="en-US" altLang="en-US" sz="2400" dirty="0">
                <a:latin typeface="Arial" pitchFamily="34" charset="0"/>
              </a:rPr>
              <a:t>error: </a:t>
            </a:r>
            <a:r>
              <a:rPr lang="en-US" altLang="en-US" sz="2400" dirty="0" smtClean="0">
                <a:latin typeface="Arial" pitchFamily="34" charset="0"/>
              </a:rPr>
              <a:t>Out of cores</a:t>
            </a:r>
          </a:p>
          <a:p>
            <a:pPr marL="287337" lvl="1" indent="0">
              <a:lnSpc>
                <a:spcPct val="80000"/>
              </a:lnSpc>
              <a:buNone/>
            </a:pPr>
            <a:endParaRPr lang="en-US" altLang="en-US" sz="2000" dirty="0" smtClean="0">
              <a:latin typeface="Arial" pitchFamily="34" charset="0"/>
            </a:endParaRPr>
          </a:p>
          <a:p>
            <a:pPr marL="173038" indent="-173038">
              <a:lnSpc>
                <a:spcPct val="80000"/>
              </a:lnSpc>
            </a:pPr>
            <a:r>
              <a:rPr lang="en-US" altLang="en-US" sz="2400" dirty="0" smtClean="0">
                <a:latin typeface="Arial" pitchFamily="34" charset="0"/>
              </a:rPr>
              <a:t>On descent: searching for rendezvous radar data</a:t>
            </a:r>
          </a:p>
          <a:p>
            <a:pPr marL="0" indent="0">
              <a:lnSpc>
                <a:spcPct val="80000"/>
              </a:lnSpc>
              <a:buNone/>
            </a:pPr>
            <a:endParaRPr lang="en-US" altLang="en-US" sz="2400" dirty="0">
              <a:latin typeface="Arial" pitchFamily="34" charset="0"/>
            </a:endParaRPr>
          </a:p>
          <a:p>
            <a:pPr lvl="1">
              <a:lnSpc>
                <a:spcPct val="80000"/>
              </a:lnSpc>
            </a:pPr>
            <a:r>
              <a:rPr lang="en-US" altLang="en-US" sz="2000" dirty="0" smtClean="0">
                <a:latin typeface="Arial" pitchFamily="34" charset="0"/>
              </a:rPr>
              <a:t>Because the rendezvous radar switch was set to “Auto” when it should have been set to “Manual”</a:t>
            </a:r>
          </a:p>
          <a:p>
            <a:pPr lvl="1">
              <a:lnSpc>
                <a:spcPct val="80000"/>
              </a:lnSpc>
            </a:pPr>
            <a:r>
              <a:rPr lang="en-US" altLang="en-US" sz="2000" dirty="0" smtClean="0">
                <a:latin typeface="Arial" pitchFamily="34" charset="0"/>
              </a:rPr>
              <a:t>This radar was meant for the return to dock with the orbiter</a:t>
            </a:r>
          </a:p>
          <a:p>
            <a:pPr>
              <a:lnSpc>
                <a:spcPct val="80000"/>
              </a:lnSpc>
            </a:pPr>
            <a:r>
              <a:rPr lang="en-US" altLang="en-US" sz="2400" dirty="0" smtClean="0">
                <a:latin typeface="Arial" pitchFamily="34" charset="0"/>
              </a:rPr>
              <a:t>Radar processing tasks filled the processor, both cores and VAC areas.</a:t>
            </a:r>
            <a:endParaRPr lang="en-US" altLang="en-US" sz="2400" dirty="0">
              <a:latin typeface="Arial" pitchFamily="34" charset="0"/>
            </a:endParaRPr>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7</a:t>
            </a:fld>
            <a:endParaRPr lang="en-US" altLang="en-US" dirty="0"/>
          </a:p>
        </p:txBody>
      </p:sp>
    </p:spTree>
    <p:extLst>
      <p:ext uri="{BB962C8B-B14F-4D97-AF65-F5344CB8AC3E}">
        <p14:creationId xmlns:p14="http://schemas.microsoft.com/office/powerpoint/2010/main" val="1766483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Apollo 11 was not fatal</a:t>
            </a:r>
            <a:endParaRPr lang="en-US" dirty="0"/>
          </a:p>
        </p:txBody>
      </p:sp>
      <p:sp>
        <p:nvSpPr>
          <p:cNvPr id="3" name="Content Placeholder 2"/>
          <p:cNvSpPr>
            <a:spLocks noGrp="1"/>
          </p:cNvSpPr>
          <p:nvPr>
            <p:ph idx="1"/>
          </p:nvPr>
        </p:nvSpPr>
        <p:spPr/>
        <p:txBody>
          <a:bodyPr/>
          <a:lstStyle/>
          <a:p>
            <a:pPr marL="347663" lvl="1" indent="-173038">
              <a:lnSpc>
                <a:spcPct val="80000"/>
              </a:lnSpc>
            </a:pPr>
            <a:r>
              <a:rPr lang="en-US" altLang="en-US" dirty="0" smtClean="0">
                <a:latin typeface="Arial" pitchFamily="34" charset="0"/>
              </a:rPr>
              <a:t>Computer </a:t>
            </a:r>
            <a:r>
              <a:rPr lang="en-US" altLang="en-US" dirty="0">
                <a:latin typeface="Arial" pitchFamily="34" charset="0"/>
              </a:rPr>
              <a:t>had been programmed to recognize this task as being of secondary importance </a:t>
            </a:r>
          </a:p>
          <a:p>
            <a:pPr marL="347663" lvl="1" indent="-173038">
              <a:lnSpc>
                <a:spcPct val="80000"/>
              </a:lnSpc>
            </a:pPr>
            <a:r>
              <a:rPr lang="en-US" altLang="en-US" dirty="0">
                <a:latin typeface="Arial" pitchFamily="34" charset="0"/>
              </a:rPr>
              <a:t>Ignored it, performed other tasks </a:t>
            </a:r>
            <a:r>
              <a:rPr lang="en-US" altLang="en-US" dirty="0" smtClean="0">
                <a:latin typeface="Arial" pitchFamily="34" charset="0"/>
              </a:rPr>
              <a:t>instead</a:t>
            </a:r>
          </a:p>
          <a:p>
            <a:pPr marL="347663" lvl="1" indent="-173038">
              <a:lnSpc>
                <a:spcPct val="80000"/>
              </a:lnSpc>
            </a:pPr>
            <a:r>
              <a:rPr lang="en-US" altLang="en-US" dirty="0" smtClean="0">
                <a:latin typeface="Arial" pitchFamily="34" charset="0"/>
              </a:rPr>
              <a:t>Rebooted the system, restoring current state</a:t>
            </a:r>
          </a:p>
          <a:p>
            <a:pPr marL="747713" lvl="2" indent="-173038">
              <a:lnSpc>
                <a:spcPct val="80000"/>
              </a:lnSpc>
            </a:pPr>
            <a:r>
              <a:rPr lang="en-US" altLang="en-US" dirty="0" smtClean="0">
                <a:latin typeface="Arial" pitchFamily="34" charset="0"/>
              </a:rPr>
              <a:t>Except did not restore the radar jobs</a:t>
            </a:r>
          </a:p>
          <a:p>
            <a:pPr marL="347663" lvl="1" indent="-173038">
              <a:lnSpc>
                <a:spcPct val="80000"/>
              </a:lnSpc>
            </a:pPr>
            <a:r>
              <a:rPr lang="en-US" altLang="en-US" dirty="0" smtClean="0">
                <a:latin typeface="Arial" pitchFamily="34" charset="0"/>
              </a:rPr>
              <a:t>Not exactly a watchdog, but similar</a:t>
            </a:r>
          </a:p>
          <a:p>
            <a:pPr marL="347663" lvl="1" indent="-173038">
              <a:lnSpc>
                <a:spcPct val="80000"/>
              </a:lnSpc>
            </a:pPr>
            <a:r>
              <a:rPr lang="en-US" altLang="en-US" dirty="0" smtClean="0">
                <a:latin typeface="Arial" pitchFamily="34" charset="0"/>
              </a:rPr>
              <a:t>Tested extensively</a:t>
            </a:r>
          </a:p>
          <a:p>
            <a:pPr marL="347663" lvl="1" indent="-173038">
              <a:lnSpc>
                <a:spcPct val="80000"/>
              </a:lnSpc>
            </a:pPr>
            <a:r>
              <a:rPr lang="en-US" altLang="en-US" dirty="0" smtClean="0">
                <a:latin typeface="Arial" pitchFamily="34" charset="0"/>
              </a:rPr>
              <a:t>Resolved to not have errors (next slide)</a:t>
            </a:r>
          </a:p>
          <a:p>
            <a:pPr marL="174625" lvl="1" indent="0">
              <a:lnSpc>
                <a:spcPct val="80000"/>
              </a:lnSpc>
              <a:buNone/>
            </a:pPr>
            <a:endParaRPr lang="en-US" altLang="en-US" dirty="0">
              <a:latin typeface="Arial" pitchFamily="34" charset="0"/>
            </a:endParaRPr>
          </a:p>
          <a:p>
            <a:endParaRPr lang="en-US" sz="4000" dirty="0"/>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8</a:t>
            </a:fld>
            <a:endParaRPr lang="en-US" altLang="en-US" dirty="0"/>
          </a:p>
        </p:txBody>
      </p:sp>
    </p:spTree>
    <p:extLst>
      <p:ext uri="{BB962C8B-B14F-4D97-AF65-F5344CB8AC3E}">
        <p14:creationId xmlns:p14="http://schemas.microsoft.com/office/powerpoint/2010/main" val="77548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Alarms 1201 and 1202</a:t>
            </a:r>
            <a:endParaRPr lang="en-US" dirty="0"/>
          </a:p>
        </p:txBody>
      </p:sp>
      <p:sp>
        <p:nvSpPr>
          <p:cNvPr id="3" name="Content Placeholder 2"/>
          <p:cNvSpPr>
            <a:spLocks noGrp="1"/>
          </p:cNvSpPr>
          <p:nvPr>
            <p:ph idx="1"/>
          </p:nvPr>
        </p:nvSpPr>
        <p:spPr>
          <a:xfrm>
            <a:off x="3200400" y="1600200"/>
            <a:ext cx="5715000" cy="4525963"/>
          </a:xfrm>
        </p:spPr>
        <p:txBody>
          <a:bodyPr>
            <a:normAutofit fontScale="85000" lnSpcReduction="10000"/>
          </a:bodyPr>
          <a:lstStyle/>
          <a:p>
            <a:pPr>
              <a:lnSpc>
                <a:spcPct val="90000"/>
              </a:lnSpc>
            </a:pPr>
            <a:r>
              <a:rPr lang="en-US" altLang="en-US" dirty="0">
                <a:latin typeface="Times-Italic" charset="0"/>
              </a:rPr>
              <a:t>Final simulation done prior to the launch, </a:t>
            </a:r>
          </a:p>
          <a:p>
            <a:pPr lvl="1">
              <a:lnSpc>
                <a:spcPct val="90000"/>
              </a:lnSpc>
            </a:pPr>
            <a:r>
              <a:rPr lang="en-US" altLang="en-US" dirty="0">
                <a:latin typeface="Times-Italic" charset="0"/>
              </a:rPr>
              <a:t>Dave Scott and Jim Irwin in the LM simulator. </a:t>
            </a:r>
          </a:p>
          <a:p>
            <a:pPr lvl="1">
              <a:lnSpc>
                <a:spcPct val="90000"/>
              </a:lnSpc>
            </a:pPr>
            <a:r>
              <a:rPr lang="en-US" altLang="en-US" dirty="0">
                <a:latin typeface="Times-Italic" charset="0"/>
              </a:rPr>
              <a:t>landing simulation was aborted - unnecessarily </a:t>
            </a:r>
          </a:p>
          <a:p>
            <a:pPr lvl="1">
              <a:lnSpc>
                <a:spcPct val="90000"/>
              </a:lnSpc>
            </a:pPr>
            <a:r>
              <a:rPr lang="en-US" altLang="en-US" dirty="0">
                <a:latin typeface="Times-Italic" charset="0"/>
              </a:rPr>
              <a:t>because of a 1201 program alarm</a:t>
            </a:r>
            <a:endParaRPr lang="en-US" altLang="en-US" i="1" dirty="0">
              <a:latin typeface="Times-Italic" charset="0"/>
            </a:endParaRPr>
          </a:p>
          <a:p>
            <a:pPr>
              <a:lnSpc>
                <a:spcPct val="90000"/>
              </a:lnSpc>
            </a:pPr>
            <a:r>
              <a:rPr lang="en-US" altLang="en-US" dirty="0" err="1">
                <a:latin typeface="Times-Italic" charset="0"/>
              </a:rPr>
              <a:t>Kranz</a:t>
            </a:r>
            <a:r>
              <a:rPr lang="en-US" altLang="en-US" dirty="0">
                <a:latin typeface="Times-Italic" charset="0"/>
              </a:rPr>
              <a:t> sent Bales off to work up rules for each type of alarm. Later that evening, Bales rings </a:t>
            </a:r>
            <a:r>
              <a:rPr lang="en-US" altLang="en-US" dirty="0" err="1">
                <a:latin typeface="Times-Italic" charset="0"/>
              </a:rPr>
              <a:t>Kranz</a:t>
            </a:r>
            <a:r>
              <a:rPr lang="en-US" altLang="en-US" dirty="0">
                <a:latin typeface="Times-Italic" charset="0"/>
              </a:rPr>
              <a:t> saying</a:t>
            </a:r>
          </a:p>
          <a:p>
            <a:pPr lvl="1">
              <a:lnSpc>
                <a:spcPct val="90000"/>
              </a:lnSpc>
            </a:pPr>
            <a:r>
              <a:rPr lang="en-US" altLang="en-US" dirty="0">
                <a:latin typeface="Geneva" charset="0"/>
              </a:rPr>
              <a:t>“We should not have aborted (due to that guidance system error)”</a:t>
            </a:r>
            <a:endParaRPr lang="en-US" altLang="en-US" sz="3600" dirty="0">
              <a:latin typeface="Geneva" charset="0"/>
            </a:endParaRPr>
          </a:p>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9</a:t>
            </a:fld>
            <a:endParaRPr lang="en-US" altLang="en-US" dirty="0"/>
          </a:p>
        </p:txBody>
      </p:sp>
      <p:pic>
        <p:nvPicPr>
          <p:cNvPr id="6" name="Picture 4"/>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2399" y="1828800"/>
            <a:ext cx="3153189"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4553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23090</TotalTime>
  <Words>2408</Words>
  <Application>Microsoft Office PowerPoint</Application>
  <PresentationFormat>On-screen Show (4:3)</PresentationFormat>
  <Paragraphs>459</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ArialMT</vt:lpstr>
      <vt:lpstr>Calibri</vt:lpstr>
      <vt:lpstr>Geneva</vt:lpstr>
      <vt:lpstr>Tahoma</vt:lpstr>
      <vt:lpstr>Times New Roman</vt:lpstr>
      <vt:lpstr>Times-Italic</vt:lpstr>
      <vt:lpstr>Times-Roman</vt:lpstr>
      <vt:lpstr>Office Theme</vt:lpstr>
      <vt:lpstr>SE-3910 Real-time Systems</vt:lpstr>
      <vt:lpstr>Apollo 11 Landing (1)</vt:lpstr>
      <vt:lpstr>Apollo 11 Landing (2)</vt:lpstr>
      <vt:lpstr>After landing…</vt:lpstr>
      <vt:lpstr>Apollo 11 Memory</vt:lpstr>
      <vt:lpstr>Apollo 11 OS</vt:lpstr>
      <vt:lpstr>Errors 1201 and 1202</vt:lpstr>
      <vt:lpstr>Why Apollo 11 was not fatal</vt:lpstr>
      <vt:lpstr>Apollo 11 Alarms 1201 and 1202</vt:lpstr>
      <vt:lpstr>Massive testing at MIT…</vt:lpstr>
      <vt:lpstr>re: Apollo 1</vt:lpstr>
      <vt:lpstr>Limiting Memory Utilization</vt:lpstr>
      <vt:lpstr>Toyota 2005 Camry L4 Unintended Acceleration</vt:lpstr>
      <vt:lpstr>Toyota 2005 Camry L4 Unintended Acceleration</vt:lpstr>
      <vt:lpstr>Unintended Acceleration</vt:lpstr>
      <vt:lpstr>Could it just be driver error?</vt:lpstr>
      <vt:lpstr>Not really..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Analysis.. </vt:lpstr>
      <vt:lpstr>PowerPoint Presentation</vt:lpstr>
      <vt:lpstr>Why didn’t the watchdog catch it?</vt:lpstr>
      <vt:lpstr>PowerPoint Presentation</vt:lpstr>
      <vt:lpstr>One footprint is lonely…</vt:lpstr>
    </vt:vector>
  </TitlesOfParts>
  <Company>MSOE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CS-280 Lecture</dc:title>
  <dc:subject>Intro</dc:subject>
  <dc:creator>Dr. Mark Hornick</dc:creator>
  <cp:lastModifiedBy>Yoder, Dr. Josiah</cp:lastModifiedBy>
  <cp:revision>1417</cp:revision>
  <cp:lastPrinted>2014-05-14T18:56:28Z</cp:lastPrinted>
  <dcterms:created xsi:type="dcterms:W3CDTF">1999-09-06T21:32:20Z</dcterms:created>
  <dcterms:modified xsi:type="dcterms:W3CDTF">2017-05-17T20:20:03Z</dcterms:modified>
</cp:coreProperties>
</file>