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4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7.xml" ContentType="application/vnd.openxmlformats-officedocument.presentationml.notesSlide+xml"/>
  <Override PartName="/ppt/tags/tag53.xml" ContentType="application/vnd.openxmlformats-officedocument.presentationml.tags+xml"/>
  <Override PartName="/ppt/notesSlides/notesSlide48.xml" ContentType="application/vnd.openxmlformats-officedocument.presentationml.notesSlide+xml"/>
  <Override PartName="/ppt/tags/tag54.xml" ContentType="application/vnd.openxmlformats-officedocument.presentationml.tags+xml"/>
  <Override PartName="/ppt/notesSlides/notesSlide49.xml" ContentType="application/vnd.openxmlformats-officedocument.presentationml.notesSlide+xml"/>
  <Override PartName="/ppt/tags/tag55.xml" ContentType="application/vnd.openxmlformats-officedocument.presentationml.tags+xml"/>
  <Override PartName="/ppt/notesSlides/notesSlide50.xml" ContentType="application/vnd.openxmlformats-officedocument.presentationml.notesSlide+xml"/>
  <Override PartName="/ppt/tags/tag56.xml" ContentType="application/vnd.openxmlformats-officedocument.presentationml.tags+xml"/>
  <Override PartName="/ppt/notesSlides/notesSlide51.xml" ContentType="application/vnd.openxmlformats-officedocument.presentationml.notesSlide+xml"/>
  <Override PartName="/ppt/tags/tag57.xml" ContentType="application/vnd.openxmlformats-officedocument.presentationml.tags+xml"/>
  <Override PartName="/ppt/notesSlides/notesSlide52.xml" ContentType="application/vnd.openxmlformats-officedocument.presentationml.notesSlide+xml"/>
  <Override PartName="/ppt/tags/tag58.xml" ContentType="application/vnd.openxmlformats-officedocument.presentationml.tags+xml"/>
  <Override PartName="/ppt/notesSlides/notesSlide53.xml" ContentType="application/vnd.openxmlformats-officedocument.presentationml.notesSlide+xml"/>
  <Override PartName="/ppt/tags/tag59.xml" ContentType="application/vnd.openxmlformats-officedocument.presentationml.tags+xml"/>
  <Override PartName="/ppt/notesSlides/notesSlide54.xml" ContentType="application/vnd.openxmlformats-officedocument.presentationml.notesSlide+xml"/>
  <Override PartName="/ppt/tags/tag60.xml" ContentType="application/vnd.openxmlformats-officedocument.presentationml.tags+xml"/>
  <Override PartName="/ppt/notesSlides/notesSlide55.xml" ContentType="application/vnd.openxmlformats-officedocument.presentationml.notesSlide+xml"/>
  <Override PartName="/ppt/tags/tag61.xml" ContentType="application/vnd.openxmlformats-officedocument.presentationml.tags+xml"/>
  <Override PartName="/ppt/notesSlides/notesSlide56.xml" ContentType="application/vnd.openxmlformats-officedocument.presentationml.notesSlide+xml"/>
  <Override PartName="/ppt/tags/tag62.xml" ContentType="application/vnd.openxmlformats-officedocument.presentationml.tags+xml"/>
  <Override PartName="/ppt/notesSlides/notesSlide57.xml" ContentType="application/vnd.openxmlformats-officedocument.presentationml.notesSlide+xml"/>
  <Override PartName="/ppt/tags/tag63.xml" ContentType="application/vnd.openxmlformats-officedocument.presentationml.tags+xml"/>
  <Override PartName="/ppt/notesSlides/notesSlide58.xml" ContentType="application/vnd.openxmlformats-officedocument.presentationml.notesSlide+xml"/>
  <Override PartName="/ppt/tags/tag64.xml" ContentType="application/vnd.openxmlformats-officedocument.presentationml.tags+xml"/>
  <Override PartName="/ppt/notesSlides/notesSlide59.xml" ContentType="application/vnd.openxmlformats-officedocument.presentationml.notesSlide+xml"/>
  <Override PartName="/ppt/tags/tag65.xml" ContentType="application/vnd.openxmlformats-officedocument.presentationml.tags+xml"/>
  <Override PartName="/ppt/notesSlides/notesSlide60.xml" ContentType="application/vnd.openxmlformats-officedocument.presentationml.notesSlide+xml"/>
  <Override PartName="/ppt/tags/tag66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67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68.xml" ContentType="application/vnd.openxmlformats-officedocument.presentationml.tags+xml"/>
  <Override PartName="/ppt/notesSlides/notesSlide65.xml" ContentType="application/vnd.openxmlformats-officedocument.presentationml.notesSlide+xml"/>
  <Override PartName="/ppt/tags/tag69.xml" ContentType="application/vnd.openxmlformats-officedocument.presentationml.tags+xml"/>
  <Override PartName="/ppt/notesSlides/notesSlide66.xml" ContentType="application/vnd.openxmlformats-officedocument.presentationml.notesSlide+xml"/>
  <Override PartName="/ppt/tags/tag70.xml" ContentType="application/vnd.openxmlformats-officedocument.presentationml.tags+xml"/>
  <Override PartName="/ppt/notesSlides/notesSlide67.xml" ContentType="application/vnd.openxmlformats-officedocument.presentationml.notesSlide+xml"/>
  <Override PartName="/ppt/tags/tag71.xml" ContentType="application/vnd.openxmlformats-officedocument.presentationml.tags+xml"/>
  <Override PartName="/ppt/notesSlides/notesSlide68.xml" ContentType="application/vnd.openxmlformats-officedocument.presentationml.notesSlide+xml"/>
  <Override PartName="/ppt/tags/tag72.xml" ContentType="application/vnd.openxmlformats-officedocument.presentationml.tags+xml"/>
  <Override PartName="/ppt/notesSlides/notesSlide69.xml" ContentType="application/vnd.openxmlformats-officedocument.presentationml.notesSlide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71"/>
  </p:notesMasterIdLst>
  <p:handoutMasterIdLst>
    <p:handoutMasterId r:id="rId72"/>
  </p:handoutMasterIdLst>
  <p:sldIdLst>
    <p:sldId id="320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43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30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41" r:id="rId68"/>
    <p:sldId id="440" r:id="rId69"/>
    <p:sldId id="442" r:id="rId70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iah A Yoder - Post Meeting" initials="JA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12" autoAdjust="0"/>
    <p:restoredTop sz="77983" autoAdjust="0"/>
  </p:normalViewPr>
  <p:slideViewPr>
    <p:cSldViewPr>
      <p:cViewPr varScale="1">
        <p:scale>
          <a:sx n="36" d="100"/>
          <a:sy n="36" d="100"/>
        </p:scale>
        <p:origin x="-27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20 May 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Relationship Id="rId4" Type="http://schemas.openxmlformats.org/officeDocument/2006/relationships/hyperlink" Target="http://stackoverflow.com/questions/9358821/should-i-extend-arraylist-to-add-attributes-that-isnt-nul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6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7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8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9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2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3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4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6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7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8.xm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9.xml"/></Relationships>
</file>

<file path=ppt/notesSlides/_rels/notesSlide6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0.xml"/></Relationships>
</file>

<file path=ppt/notesSlides/_rels/notesSlide6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1.xm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2.xml"/></Relationships>
</file>

<file path=ppt/notesSlides/_rels/notesSlide6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0"/>
            <a:r>
              <a:rPr lang="en-US" dirty="0" smtClean="0"/>
              <a:t>Full</a:t>
            </a:r>
            <a:r>
              <a:rPr lang="en-US" baseline="0" dirty="0" smtClean="0"/>
              <a:t> agenda: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Return Exam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Questions about lab due tomorrow in class?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Locking on null object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</a:t>
            </a:r>
            <a:r>
              <a:rPr lang="en-US" dirty="0" err="1" smtClean="0">
                <a:sym typeface="Wingdings" panose="05000000000000000000" pitchFamily="2" charset="2"/>
              </a:rPr>
              <a:t>invokeLater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Threads: The squares example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Decorator Class Diagram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More on Java IO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Class diagrams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Design Principles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the patterns we’ve seen so far	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Compare with alternatives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array approach suggested in class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Non-decorator array – decorator can be added on without modifying the original hierarchy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Decorator has “before-after” and possibly other combinatorial control that would be hard-coded in array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[Show “screenshot” of discussion from class? Or just re-type?]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Strategy vs. Decorator class diagrams side-by-side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Structural difference (inheritance optional in Strategy pattern?)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“Strategy” array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Perhaps next: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	Coding </a:t>
            </a:r>
            <a:r>
              <a:rPr lang="en-US" dirty="0" err="1" smtClean="0">
                <a:sym typeface="Wingdings" panose="05000000000000000000" pitchFamily="2" charset="2"/>
              </a:rPr>
              <a:t>Starbuzz</a:t>
            </a:r>
            <a:r>
              <a:rPr lang="en-US" dirty="0" smtClean="0">
                <a:sym typeface="Wingdings" panose="05000000000000000000" pitchFamily="2" charset="2"/>
              </a:rPr>
              <a:t> coffee (?)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Add real patterns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baseline="0" dirty="0" smtClean="0"/>
              <a:t>		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 – null-checking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Java I/O: Students do </a:t>
            </a:r>
            <a:r>
              <a:rPr lang="en-US" dirty="0" smtClean="0">
                <a:sym typeface="Wingdings" panose="05000000000000000000" pitchFamily="2" charset="2"/>
              </a:rPr>
              <a:t>coding examples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>
                <a:hlinkClick r:id="rId4"/>
              </a:rPr>
              <a:t>		http://stackoverflow.com/questions/9358821/should-i-extend-arraylist-to-add-attributes-that-isnt-null</a:t>
            </a:r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8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9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7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15q3 – 3-1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Work through making this input better</a:t>
            </a:r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3C2998-FDF2-4A2C-984F-340335777BE2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5/20/2016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B1A25E-BF67-40EF-98C4-E0C8EB4E6F8A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7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1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48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7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8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15q3 – 3-1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problem AGAIN has an error.   b is a pointer, and yet we don’t need to de-reference it.   It should just be passed straight through:</a:t>
            </a:r>
          </a:p>
          <a:p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foo((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bar2*) b)</a:t>
            </a:r>
          </a:p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C26475B-335C-405A-AA8A-3546F44C776D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4C4DE7-D363-4830-AAF0-46A921A8C64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2B47C-0760-4B8F-9BB4-4FF110AA68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04E13-795D-45C3-8AC1-BD8DD4F8689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36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1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6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8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15q3</a:t>
            </a:r>
            <a:r>
              <a:rPr lang="en-US" baseline="0" dirty="0" smtClean="0"/>
              <a:t> (3-1)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2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26E73-A3A9-41B9-A6EE-E15951D288B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62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350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68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23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91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http://www.arrl.org/files/file/Regulatory/Recommended_Practices_Version_6_5.pdf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Earlier draft:</a:t>
            </a:r>
          </a:p>
          <a:p>
            <a:pPr marL="0" indent="0">
              <a:buNone/>
            </a:pPr>
            <a:r>
              <a:rPr lang="en-US" dirty="0" smtClean="0"/>
              <a:t>Modern Digital TV uses the same channels as analog TV, but dynamically maps them.</a:t>
            </a:r>
          </a:p>
          <a:p>
            <a:pPr marL="0" indent="0">
              <a:buNone/>
            </a:pPr>
            <a:r>
              <a:rPr lang="en-US" dirty="0" smtClean="0"/>
              <a:t>But each channel is now re-used by allocating virtual “sub-channels” within the main channel that use less of the bandwidth.</a:t>
            </a:r>
          </a:p>
          <a:p>
            <a:pPr marL="0" indent="0">
              <a:buNone/>
            </a:pPr>
            <a:r>
              <a:rPr lang="en-US" dirty="0" smtClean="0"/>
              <a:t>This is done digitally</a:t>
            </a:r>
          </a:p>
          <a:p>
            <a:r>
              <a:rPr lang="en-US" dirty="0" smtClean="0"/>
              <a:t>[And</a:t>
            </a:r>
            <a:r>
              <a:rPr lang="en-US" baseline="0" dirty="0" smtClean="0"/>
              <a:t> as a result, the channel width is about the same]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41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031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080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02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84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example soln. </a:t>
            </a:r>
            <a:r>
              <a:rPr lang="en-US" smtClean="0"/>
              <a:t>in text.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50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412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3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Discussion: </a:t>
            </a:r>
          </a:p>
          <a:p>
            <a:r>
              <a:rPr lang="en-US" altLang="en-US" smtClean="0"/>
              <a:t>Why do we pick these options?</a:t>
            </a:r>
          </a:p>
          <a:p>
            <a:r>
              <a:rPr lang="en-US" altLang="en-US" smtClean="0"/>
              <a:t>Are there any proceses that are not real-time?</a:t>
            </a:r>
          </a:p>
          <a:p>
            <a:r>
              <a:rPr lang="en-US" altLang="en-US" smtClean="0"/>
              <a:t>Why does the book re-define real-time systems?</a:t>
            </a:r>
          </a:p>
          <a:p>
            <a:r>
              <a:rPr lang="en-US" altLang="en-US" smtClean="0"/>
              <a:t>What are the practical implications?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0C33C6-66C9-4CFF-A355-A4A4EF0B21F1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E4D29-2DA7-4014-A0E4-69DDC83643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67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56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14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84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24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(8-3), extra slide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8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379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94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“Happening Before Does Not Imply </a:t>
            </a:r>
            <a:r>
              <a:rPr lang="en-US" i="1" dirty="0" smtClean="0"/>
              <a:t>Happens-Before”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http://preshing.com/20130702/the-happens-before-relation/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Just because one operation actually happens before another at runtime</a:t>
            </a:r>
            <a:r>
              <a:rPr lang="en-US" baseline="0" dirty="0" smtClean="0"/>
              <a:t> does not create a happens-before relationship.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(4) is</a:t>
            </a:r>
            <a:r>
              <a:rPr lang="en-US" baseline="0" dirty="0" smtClean="0"/>
              <a:t> allowed to print something other than 42!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531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15Q3 (9-1)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Discussion: </a:t>
            </a:r>
          </a:p>
          <a:p>
            <a:r>
              <a:rPr lang="en-US" altLang="en-US" smtClean="0"/>
              <a:t>What is the key difference between an embedded system and a non-embedded system?</a:t>
            </a:r>
          </a:p>
          <a:p>
            <a:r>
              <a:rPr lang="en-US" altLang="en-US" smtClean="0"/>
              <a:t>Does this clarify our answers?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0C33C6-66C9-4CFF-A355-A4A4EF0B21F1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15C802-B9AA-4DE0-A878-3E26140CBE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Loggers is a map.</a:t>
            </a:r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loggers is a map not designed to be used from multiple threads, and we run this program, it isn’t safe.  Explain what might go wrong.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Loggers is a map.</a:t>
            </a:r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loggers is a map not designed to be used from multiple threads, and we run this program, it isn’t safe.  Explain what might go wrong.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Instructor: Then explain why if we use </a:t>
            </a:r>
            <a:r>
              <a:rPr lang="en-US" baseline="0" dirty="0" err="1" smtClean="0"/>
              <a:t>Collections.synchronizedMap</a:t>
            </a:r>
            <a:r>
              <a:rPr lang="en-US" baseline="0" dirty="0" smtClean="0"/>
              <a:t> this might go wrong.</a:t>
            </a:r>
          </a:p>
          <a:p>
            <a:r>
              <a:rPr lang="en-US" baseline="0" dirty="0" smtClean="0"/>
              <a:t>(Collections. … creates a proxy/decorator that locks for every access.)</a:t>
            </a:r>
          </a:p>
          <a:p>
            <a:endParaRPr lang="en-US" dirty="0" smtClean="0"/>
          </a:p>
          <a:p>
            <a:r>
              <a:rPr lang="en-US" dirty="0" smtClean="0"/>
              <a:t>Also mention that with this “bad” map</a:t>
            </a:r>
            <a:r>
              <a:rPr lang="en-US" baseline="0" dirty="0" smtClean="0"/>
              <a:t>, the most correct solutions I saw were those that did not attempt to double-lock.</a:t>
            </a:r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91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;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15Q3 (9-1)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SE2811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84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64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88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3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yoder/se3910/quizz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5269535/java-threads-vs-pthread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preshing.com/20130702/the-happens-before-relation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SE3910</a:t>
            </a:r>
            <a:br>
              <a:rPr lang="en-US" dirty="0" smtClean="0"/>
            </a:br>
            <a:r>
              <a:rPr lang="en-US" dirty="0" smtClean="0"/>
              <a:t>Week </a:t>
            </a:r>
            <a:r>
              <a:rPr lang="en-US" dirty="0" smtClean="0"/>
              <a:t>10, </a:t>
            </a:r>
            <a:r>
              <a:rPr lang="en-US" dirty="0" smtClean="0"/>
              <a:t>Class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Class Climate Surveys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quizzes &amp; exams from this quarter:</a:t>
            </a:r>
            <a:endParaRPr lang="en-US" dirty="0"/>
          </a:p>
          <a:p>
            <a:pPr marL="344487" lvl="1" indent="0">
              <a:buNone/>
            </a:pPr>
            <a:r>
              <a:rPr lang="en-US" dirty="0">
                <a:hlinkClick r:id="rId3"/>
              </a:rPr>
              <a:t>https://faculty-web.msoe.edu/yoder/se3910/quizzes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344487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4" descr="resisto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34030" b="21828"/>
          <a:stretch/>
        </p:blipFill>
        <p:spPr bwMode="auto">
          <a:xfrm>
            <a:off x="756869" y="5318761"/>
            <a:ext cx="7486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4267200" y="5867400"/>
            <a:ext cx="152400" cy="419100"/>
          </a:xfrm>
          <a:prstGeom prst="rect">
            <a:avLst/>
          </a:prstGeom>
          <a:solidFill>
            <a:srgbClr val="6C442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6766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6439687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ORANGE </a:t>
            </a:r>
            <a:r>
              <a:rPr lang="en-US" b="1" dirty="0" err="1" smtClean="0"/>
              <a:t>ORANGE</a:t>
            </a:r>
            <a:r>
              <a:rPr lang="en-US" b="1" dirty="0" smtClean="0"/>
              <a:t> VIOLET GOLD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9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any one of the resistors on the previous slides, is it large enough to not damage a GPIO pin configured as output, if the resistor ties the output to ground?</a:t>
            </a:r>
          </a:p>
          <a:p>
            <a:r>
              <a:rPr lang="en-US" dirty="0" smtClean="0"/>
              <a:t>Sourcing limit: 4mA</a:t>
            </a:r>
          </a:p>
          <a:p>
            <a:r>
              <a:rPr lang="en-US" dirty="0" smtClean="0"/>
              <a:t>Sinking limit: 8mA</a:t>
            </a:r>
          </a:p>
          <a:p>
            <a:r>
              <a:rPr lang="en-US" dirty="0" smtClean="0"/>
              <a:t>Voltage: 3.3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2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any one of the resistors on the previous slides, is it large enough to not damage a GPIO pin configured as output, if the resistor ties the output to </a:t>
            </a:r>
            <a:r>
              <a:rPr lang="en-US" b="1" dirty="0" smtClean="0"/>
              <a:t>3.3V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Sourcing limit: 4mA</a:t>
            </a:r>
          </a:p>
          <a:p>
            <a:r>
              <a:rPr lang="en-US" dirty="0" smtClean="0"/>
              <a:t>Sinking limit: 8mA</a:t>
            </a:r>
          </a:p>
          <a:p>
            <a:r>
              <a:rPr lang="en-US" dirty="0" smtClean="0"/>
              <a:t>Voltage: 3.3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90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Ex:</a:t>
            </a:r>
            <a:br>
              <a:rPr lang="en-US" altLang="en-US" dirty="0" smtClean="0"/>
            </a:br>
            <a:r>
              <a:rPr lang="en-US" altLang="en-US" dirty="0" smtClean="0"/>
              <a:t>What is the voltage across R2?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8521D-6134-479A-92A8-BD9C9DA25B9A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5125" name="Picture 2" descr="D:\MyDocs\Downloads\schemeit-project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2738"/>
            <a:ext cx="64008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Compute voltage across C1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S1 is closed, and S2 is opened, what is the voltage across C1?</a:t>
            </a:r>
          </a:p>
          <a:p>
            <a:r>
              <a:rPr lang="en-US" dirty="0" smtClean="0"/>
              <a:t>If S2 is closed, and S1 is opened?</a:t>
            </a:r>
          </a:p>
          <a:p>
            <a:r>
              <a:rPr lang="en-US" dirty="0" smtClean="0"/>
              <a:t>If </a:t>
            </a:r>
            <a:r>
              <a:rPr lang="en-US" b="1" i="1" dirty="0" smtClean="0"/>
              <a:t>both </a:t>
            </a:r>
            <a:r>
              <a:rPr lang="en-US" dirty="0" smtClean="0"/>
              <a:t>are opened?</a:t>
            </a:r>
          </a:p>
          <a:p>
            <a:r>
              <a:rPr lang="en-US" dirty="0" smtClean="0"/>
              <a:t>If both are </a:t>
            </a:r>
            <a:r>
              <a:rPr lang="en-US" b="1" i="1" dirty="0" smtClean="0"/>
              <a:t>closed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1027" name="Picture 3" descr="D:\MyDocs\Downloads\se3910c2-1e1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38939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Compute voltage into GPIO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S1 is open and S2 is closed, compute the voltage from GPIO 12 to ground.</a:t>
            </a:r>
          </a:p>
          <a:p>
            <a:r>
              <a:rPr lang="en-US" dirty="0" smtClean="0"/>
              <a:t>(Assume GPIO 12 is not connected to anything)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2050" name="Picture 2" descr="D:\MyDocs\Downloads\se3910c2-1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1"/>
          <a:stretch/>
        </p:blipFill>
        <p:spPr bwMode="auto">
          <a:xfrm>
            <a:off x="228600" y="1691640"/>
            <a:ext cx="42367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What’s wrong with this simple circuit’s input?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8889D-0583-4F01-889B-2AEF0A85B049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17413" name="Picture 2" descr="http://www.seattlerobotics.org/encoder/mar97/basics0.gif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524000"/>
            <a:ext cx="3100388" cy="4343400"/>
          </a:xfrm>
        </p:spPr>
      </p:pic>
    </p:spTree>
    <p:extLst>
      <p:ext uri="{BB962C8B-B14F-4D97-AF65-F5344CB8AC3E}">
        <p14:creationId xmlns:p14="http://schemas.microsoft.com/office/powerpoint/2010/main" val="7734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course</a:t>
            </a:r>
          </a:p>
          <a:p>
            <a:r>
              <a:rPr lang="en-US" dirty="0" smtClean="0"/>
              <a:t>Muddiest Point of the quarter</a:t>
            </a:r>
          </a:p>
          <a:p>
            <a:r>
              <a:rPr lang="en-US" dirty="0" smtClean="0"/>
              <a:t>Practice Exercises from quarter</a:t>
            </a:r>
          </a:p>
          <a:p>
            <a:endParaRPr lang="en-US" dirty="0"/>
          </a:p>
          <a:p>
            <a:r>
              <a:rPr lang="en-US" dirty="0" smtClean="0"/>
              <a:t>TBA?: Graphical Overview of course</a:t>
            </a:r>
          </a:p>
          <a:p>
            <a:r>
              <a:rPr lang="en-US" dirty="0" smtClean="0"/>
              <a:t>TBA?: Review material for multithreading based on my review of your final projects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0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What’s wrong with this circuit? (The worst thing)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467600" cy="43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Find all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19262"/>
            <a:ext cx="3200400" cy="4910137"/>
          </a:xfrm>
        </p:spPr>
        <p:txBody>
          <a:bodyPr>
            <a:normAutofit/>
          </a:bodyPr>
          <a:lstStyle/>
          <a:p>
            <a:r>
              <a:rPr lang="en-US" dirty="0" smtClean="0"/>
              <a:t>Voltage from GPIO to ground if </a:t>
            </a:r>
          </a:p>
          <a:p>
            <a:pPr lvl="1"/>
            <a:r>
              <a:rPr lang="en-US" dirty="0" smtClean="0"/>
              <a:t>S1 is closed</a:t>
            </a:r>
          </a:p>
          <a:p>
            <a:pPr lvl="1"/>
            <a:r>
              <a:rPr lang="en-US" dirty="0" smtClean="0"/>
              <a:t>S2 </a:t>
            </a:r>
            <a:r>
              <a:rPr lang="en-US" dirty="0"/>
              <a:t>is </a:t>
            </a:r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Both are open</a:t>
            </a:r>
          </a:p>
          <a:p>
            <a:r>
              <a:rPr lang="en-US" dirty="0" smtClean="0"/>
              <a:t>Current from source if both are closed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an LED resistance value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Suppose L1 is a diode with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= 1.8 </a:t>
            </a:r>
            <a:r>
              <a:rPr lang="en-US" dirty="0" smtClean="0"/>
              <a:t>V</a:t>
            </a:r>
          </a:p>
          <a:p>
            <a:r>
              <a:rPr lang="en-US" dirty="0" smtClean="0"/>
              <a:t>Ex: Write a formula relating the current through L1 to R1.</a:t>
            </a:r>
          </a:p>
          <a:p>
            <a:r>
              <a:rPr lang="en-US" dirty="0" smtClean="0"/>
              <a:t>Ex: Solve for R1 if we want the (max) current to be 10 mA.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600200"/>
            <a:ext cx="517950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like Java, only with pointers…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1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(Extra Exercise)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 does this</a:t>
            </a:r>
          </a:p>
          <a:p>
            <a:pPr marL="0" indent="0">
              <a:buNone/>
            </a:pPr>
            <a:r>
              <a:rPr lang="en-US" dirty="0" smtClean="0"/>
              <a:t>6	unsigned </a:t>
            </a:r>
            <a:r>
              <a:rPr lang="en-US" dirty="0"/>
              <a:t>short *</a:t>
            </a:r>
            <a:r>
              <a:rPr lang="en-US" dirty="0" err="1"/>
              <a:t>pt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	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myArray</a:t>
            </a:r>
            <a:r>
              <a:rPr lang="en-US" dirty="0"/>
              <a:t>[0];</a:t>
            </a:r>
            <a:endParaRPr lang="en-US" dirty="0" smtClean="0"/>
          </a:p>
          <a:p>
            <a:r>
              <a:rPr lang="en-US" dirty="0" smtClean="0"/>
              <a:t>Produce this?</a:t>
            </a:r>
          </a:p>
          <a:p>
            <a:pPr marL="0" indent="0">
              <a:buNone/>
            </a:pPr>
            <a:r>
              <a:rPr lang="en-US" sz="1800" dirty="0"/>
              <a:t>myLib.c:7: error: data definition has no type or storage class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myLib.c:7</a:t>
            </a:r>
            <a:r>
              <a:rPr lang="en-US" sz="1800" dirty="0"/>
              <a:t>: error: type defaults to '</a:t>
            </a:r>
            <a:r>
              <a:rPr lang="en-US" sz="1800" dirty="0" err="1"/>
              <a:t>int</a:t>
            </a:r>
            <a:r>
              <a:rPr lang="en-US" sz="1800" dirty="0"/>
              <a:t>' in declaration of '</a:t>
            </a:r>
            <a:r>
              <a:rPr lang="en-US" sz="1800" dirty="0" err="1"/>
              <a:t>pt</a:t>
            </a:r>
            <a:r>
              <a:rPr lang="en-US" sz="1800" dirty="0"/>
              <a:t>'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myLib.c:7</a:t>
            </a:r>
            <a:r>
              <a:rPr lang="en-US" sz="1800" dirty="0"/>
              <a:t>: error: conflicting types for '</a:t>
            </a:r>
            <a:r>
              <a:rPr lang="en-US" sz="1800" dirty="0" err="1"/>
              <a:t>pt</a:t>
            </a:r>
            <a:r>
              <a:rPr lang="en-US" sz="1800" dirty="0"/>
              <a:t>'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myLib.c:6</a:t>
            </a:r>
            <a:r>
              <a:rPr lang="en-US" sz="1800" dirty="0"/>
              <a:t>: note: previous declaration of '</a:t>
            </a:r>
            <a:r>
              <a:rPr lang="en-US" sz="1800" dirty="0" err="1"/>
              <a:t>pt</a:t>
            </a:r>
            <a:r>
              <a:rPr lang="en-US" sz="1800" dirty="0"/>
              <a:t>' was here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myLib.c:7</a:t>
            </a:r>
            <a:r>
              <a:rPr lang="en-US" sz="1800" dirty="0"/>
              <a:t>: error: initialization makes integer from pointer without a </a:t>
            </a:r>
            <a:r>
              <a:rPr lang="en-US" sz="1800" dirty="0" smtClean="0"/>
              <a:t>cast</a:t>
            </a:r>
          </a:p>
          <a:p>
            <a:r>
              <a:rPr lang="en-US" sz="3200" dirty="0" smtClean="0"/>
              <a:t>How should it be written?</a:t>
            </a:r>
          </a:p>
          <a:p>
            <a:r>
              <a:rPr lang="en-US" sz="3200" dirty="0" smtClean="0"/>
              <a:t>Are these compile or link errors?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stackoverflow.com/questions/6639256/pointer-to-first-element-in-array-c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1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Exercise: Which of the following is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foo(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 b);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 b;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And then….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bar2*) b*)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foo((bar2*) *b)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foo((bar2*) b&amp;)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bar2*) &amp;b)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E59C-54D1-4DFE-B61F-B29D01E63412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14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 smtClean="0"/>
              <a:t>How do you get a reference (pointer) to the first element in an array?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 smtClean="0"/>
              <a:t>int</a:t>
            </a:r>
            <a:r>
              <a:rPr lang="en-US" altLang="en-US" dirty="0" smtClean="0"/>
              <a:t> x[5] = {1,2,3,4,5}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/>
              <a:t>b</a:t>
            </a:r>
            <a:r>
              <a:rPr lang="en-US" altLang="en-US" dirty="0" err="1" smtClean="0"/>
              <a:t>oolean</a:t>
            </a:r>
            <a:r>
              <a:rPr lang="en-US" altLang="en-US" dirty="0" smtClean="0"/>
              <a:t> foo(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*</a:t>
            </a:r>
            <a:r>
              <a:rPr lang="en-US" altLang="en-US" dirty="0" err="1" smtClean="0"/>
              <a:t>ip</a:t>
            </a:r>
            <a:r>
              <a:rPr lang="en-US" altLang="en-US" dirty="0" smtClean="0"/>
              <a:t>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oo(&amp;x);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oo(x);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foo(x[0]);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58E5F-8A3D-4046-A41F-1EB60D9E7982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 smtClean="0"/>
              <a:t>How do you get a reference (pointer) to the </a:t>
            </a:r>
            <a:r>
              <a:rPr lang="en-US" altLang="en-US" b="1" dirty="0" smtClean="0"/>
              <a:t>second</a:t>
            </a:r>
            <a:r>
              <a:rPr lang="en-US" altLang="en-US" dirty="0" smtClean="0"/>
              <a:t> element in an array?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 smtClean="0"/>
              <a:t>int</a:t>
            </a:r>
            <a:r>
              <a:rPr lang="en-US" altLang="en-US" dirty="0" smtClean="0"/>
              <a:t> x[5] = {1,2,3,4,5}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/>
              <a:t>b</a:t>
            </a:r>
            <a:r>
              <a:rPr lang="en-US" altLang="en-US" dirty="0" err="1" smtClean="0"/>
              <a:t>oolean</a:t>
            </a:r>
            <a:r>
              <a:rPr lang="en-US" altLang="en-US" dirty="0" smtClean="0"/>
              <a:t> foo(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*</a:t>
            </a:r>
            <a:r>
              <a:rPr lang="en-US" altLang="en-US" dirty="0" err="1" smtClean="0"/>
              <a:t>ip</a:t>
            </a:r>
            <a:r>
              <a:rPr lang="en-US" altLang="en-US" dirty="0" smtClean="0"/>
              <a:t>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oo(&amp;x+1);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foo(x+1);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foo(&amp;(x+1));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15E23-4A72-4654-A915-7CF96F259B5E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C/C++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do we have both .h and .</a:t>
            </a:r>
            <a:r>
              <a:rPr lang="en-US" dirty="0" err="1" smtClean="0"/>
              <a:t>cpp</a:t>
            </a:r>
            <a:r>
              <a:rPr lang="en-US" dirty="0" smtClean="0"/>
              <a:t> file extensions for C++?  Why not just have .</a:t>
            </a:r>
            <a:r>
              <a:rPr lang="en-US" dirty="0" err="1" smtClean="0"/>
              <a:t>cpp</a:t>
            </a:r>
            <a:r>
              <a:rPr lang="en-US" dirty="0" smtClean="0"/>
              <a:t> (like .java for Java classes)?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 these questions: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should you put into a class’s .h file?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should you put into a class’s .</a:t>
            </a:r>
            <a:r>
              <a:rPr lang="en-US" dirty="0" err="1" smtClean="0"/>
              <a:t>cpp</a:t>
            </a:r>
            <a:r>
              <a:rPr lang="en-US" dirty="0" smtClean="0"/>
              <a:t> file?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[Note: On next lab, use </a:t>
            </a:r>
            <a:r>
              <a:rPr lang="en-US" b="1" dirty="0" smtClean="0"/>
              <a:t>.</a:t>
            </a:r>
            <a:r>
              <a:rPr lang="en-US" b="1" dirty="0" err="1" smtClean="0"/>
              <a:t>hpp</a:t>
            </a:r>
            <a:r>
              <a:rPr lang="en-US" dirty="0" smtClean="0"/>
              <a:t> and .</a:t>
            </a:r>
            <a:r>
              <a:rPr lang="en-US" dirty="0" err="1" smtClean="0"/>
              <a:t>cpp</a:t>
            </a:r>
            <a:r>
              <a:rPr lang="en-US" dirty="0" smtClean="0"/>
              <a:t> instead of </a:t>
            </a:r>
            <a:r>
              <a:rPr lang="en-US" b="1" dirty="0" smtClean="0"/>
              <a:t>.h</a:t>
            </a:r>
            <a:r>
              <a:rPr lang="en-US" dirty="0" smtClean="0"/>
              <a:t> and .</a:t>
            </a:r>
            <a:r>
              <a:rPr lang="en-US" dirty="0" err="1" smtClean="0"/>
              <a:t>cpp</a:t>
            </a:r>
            <a:r>
              <a:rPr lang="en-US" dirty="0" smtClean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9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C/C++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Circle </a:t>
            </a:r>
            <a:r>
              <a:rPr lang="en-US" dirty="0" smtClean="0"/>
              <a:t>the link-time errors. </a:t>
            </a:r>
            <a:r>
              <a:rPr lang="en-US" b="1" i="1" dirty="0" smtClean="0"/>
              <a:t>Box </a:t>
            </a:r>
            <a:r>
              <a:rPr lang="en-US" dirty="0" smtClean="0"/>
              <a:t>the compile-time</a:t>
            </a:r>
          </a:p>
          <a:p>
            <a:pPr lvl="1"/>
            <a:r>
              <a:rPr lang="en-US" b="1" dirty="0"/>
              <a:t>cannot find -</a:t>
            </a:r>
            <a:r>
              <a:rPr lang="en-US" b="1" dirty="0" err="1" smtClean="0"/>
              <a:t>lasound</a:t>
            </a:r>
            <a:r>
              <a:rPr lang="en-US" b="1" dirty="0" smtClean="0"/>
              <a:t> [NEW!!! (As of Quiz 5)]</a:t>
            </a:r>
          </a:p>
          <a:p>
            <a:pPr lvl="1"/>
            <a:r>
              <a:rPr lang="en-US" dirty="0" smtClean="0"/>
              <a:t>syntax </a:t>
            </a:r>
            <a:r>
              <a:rPr lang="en-US" dirty="0"/>
              <a:t>error</a:t>
            </a:r>
          </a:p>
          <a:p>
            <a:pPr lvl="1"/>
            <a:r>
              <a:rPr lang="en-US" dirty="0"/>
              <a:t>warning: implicit declaration of function `...'</a:t>
            </a:r>
          </a:p>
          <a:p>
            <a:pPr lvl="1"/>
            <a:r>
              <a:rPr lang="en-US" dirty="0"/>
              <a:t>point.m:40: error: ‘</a:t>
            </a:r>
            <a:r>
              <a:rPr lang="en-US" dirty="0" err="1"/>
              <a:t>mypoint</a:t>
            </a:r>
            <a:r>
              <a:rPr lang="en-US" dirty="0"/>
              <a:t>’ undeclared (first use in this function)</a:t>
            </a:r>
          </a:p>
          <a:p>
            <a:pPr lvl="1"/>
            <a:r>
              <a:rPr lang="en-US" dirty="0"/>
              <a:t>parse error before `...‘</a:t>
            </a:r>
          </a:p>
          <a:p>
            <a:pPr lvl="1"/>
            <a:r>
              <a:rPr lang="en-US" dirty="0"/>
              <a:t>collect2: </a:t>
            </a:r>
            <a:r>
              <a:rPr lang="en-US" dirty="0" err="1"/>
              <a:t>ld</a:t>
            </a:r>
            <a:r>
              <a:rPr lang="en-US" dirty="0"/>
              <a:t> returned 1 exit status</a:t>
            </a:r>
          </a:p>
          <a:p>
            <a:pPr lvl="1"/>
            <a:r>
              <a:rPr lang="en-US" dirty="0"/>
              <a:t>undefined reference to `</a:t>
            </a:r>
            <a:r>
              <a:rPr lang="en-US" dirty="0" err="1"/>
              <a:t>filterText</a:t>
            </a:r>
            <a:r>
              <a:rPr lang="en-US" dirty="0"/>
              <a:t>'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/lib/crt1.o(.text+0x18): undefined reference to `main '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4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is/was </a:t>
            </a:r>
            <a:r>
              <a:rPr lang="en-US" dirty="0" smtClean="0"/>
              <a:t>SE3910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9101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Embedded Systems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Electronics and Interfacing</a:t>
            </a:r>
          </a:p>
          <a:p>
            <a:pPr lvl="1"/>
            <a:r>
              <a:rPr lang="en-US" dirty="0" smtClean="0"/>
              <a:t>Low-level I/O (simple digital input and output)</a:t>
            </a:r>
          </a:p>
          <a:p>
            <a:r>
              <a:rPr lang="en-US" dirty="0" smtClean="0"/>
              <a:t>Real-Time Systems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/>
              <a:t>Meeting deadlines</a:t>
            </a:r>
          </a:p>
          <a:p>
            <a:pPr lvl="1"/>
            <a:r>
              <a:rPr lang="en-US" dirty="0" smtClean="0"/>
              <a:t>Predicting and measuring latency</a:t>
            </a:r>
          </a:p>
          <a:p>
            <a:pPr lvl="1"/>
            <a:r>
              <a:rPr lang="en-US" dirty="0" smtClean="0"/>
              <a:t>Predicting bandwidth, both analog and digital</a:t>
            </a:r>
          </a:p>
          <a:p>
            <a:pPr lvl="1"/>
            <a:r>
              <a:rPr lang="en-US" dirty="0" smtClean="0"/>
              <a:t>Scheduling, especially RMA</a:t>
            </a:r>
          </a:p>
          <a:p>
            <a:pPr lvl="1"/>
            <a:r>
              <a:rPr lang="en-US" dirty="0" smtClean="0"/>
              <a:t>Multithreading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8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Practice: C/C++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Circle </a:t>
            </a:r>
            <a:r>
              <a:rPr lang="en-US" dirty="0" smtClean="0"/>
              <a:t>the link-time errors. </a:t>
            </a:r>
            <a:r>
              <a:rPr lang="en-US" b="1" i="1" dirty="0" smtClean="0"/>
              <a:t>Box </a:t>
            </a:r>
            <a:r>
              <a:rPr lang="en-US" dirty="0" smtClean="0"/>
              <a:t>the compile-time</a:t>
            </a:r>
          </a:p>
          <a:p>
            <a:pPr lvl="1"/>
            <a:r>
              <a:rPr lang="en-US" dirty="0"/>
              <a:t>syntax error</a:t>
            </a:r>
          </a:p>
          <a:p>
            <a:pPr lvl="1"/>
            <a:r>
              <a:rPr lang="en-US" dirty="0"/>
              <a:t>point.m:40: error: ‘</a:t>
            </a:r>
            <a:r>
              <a:rPr lang="en-US" dirty="0" err="1"/>
              <a:t>mypoint</a:t>
            </a:r>
            <a:r>
              <a:rPr lang="en-US" dirty="0"/>
              <a:t>’ undeclared (first use in this function)</a:t>
            </a:r>
          </a:p>
          <a:p>
            <a:pPr lvl="1"/>
            <a:r>
              <a:rPr lang="en-US" dirty="0"/>
              <a:t>collect2: </a:t>
            </a:r>
            <a:r>
              <a:rPr lang="en-US" dirty="0" err="1"/>
              <a:t>ld</a:t>
            </a:r>
            <a:r>
              <a:rPr lang="en-US" dirty="0"/>
              <a:t> returned 1 exit status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/lib/crt1.o(.text+0x18): undefined reference to `main '</a:t>
            </a:r>
          </a:p>
          <a:p>
            <a:pPr lvl="1"/>
            <a:r>
              <a:rPr lang="en-US" dirty="0"/>
              <a:t>parse error before `...‘</a:t>
            </a:r>
          </a:p>
          <a:p>
            <a:pPr lvl="1"/>
            <a:r>
              <a:rPr lang="en-US" dirty="0"/>
              <a:t>undefined reference to `</a:t>
            </a:r>
            <a:r>
              <a:rPr lang="en-US" dirty="0" err="1"/>
              <a:t>filterText</a:t>
            </a:r>
            <a:r>
              <a:rPr lang="en-US" dirty="0"/>
              <a:t>'</a:t>
            </a:r>
          </a:p>
          <a:p>
            <a:pPr lvl="1"/>
            <a:r>
              <a:rPr lang="en-US" dirty="0"/>
              <a:t>warning: implicit declaration of function `...'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7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Quiz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signal from sine waves</a:t>
            </a:r>
          </a:p>
          <a:p>
            <a:r>
              <a:rPr lang="en-US" dirty="0" smtClean="0"/>
              <a:t>Frequency content of a signal</a:t>
            </a:r>
          </a:p>
          <a:p>
            <a:r>
              <a:rPr lang="en-US" dirty="0" smtClean="0"/>
              <a:t>Analog bandwidth</a:t>
            </a:r>
          </a:p>
          <a:p>
            <a:r>
              <a:rPr lang="en-US" dirty="0" smtClean="0"/>
              <a:t>Stroboscopic effect</a:t>
            </a:r>
          </a:p>
          <a:p>
            <a:r>
              <a:rPr lang="en-US" dirty="0" smtClean="0"/>
              <a:t>Why some cables can carry more data than others</a:t>
            </a:r>
          </a:p>
          <a:p>
            <a:r>
              <a:rPr lang="en-US" dirty="0" smtClean="0"/>
              <a:t>Even more outcomes on outcomes page, if desired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1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Wiggly and squiggly…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1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1295400"/>
          </a:xfrm>
        </p:spPr>
        <p:txBody>
          <a:bodyPr/>
          <a:lstStyle/>
          <a:p>
            <a:r>
              <a:rPr lang="en-US" altLang="en-US" dirty="0" smtClean="0"/>
              <a:t>Exercise: What is the time delay between the two falling edges?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2B88-5600-4300-8E0C-0057107E205D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14342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209800"/>
            <a:ext cx="8596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5" r="70879"/>
          <a:stretch>
            <a:fillRect/>
          </a:stretch>
        </p:blipFill>
        <p:spPr bwMode="auto">
          <a:xfrm>
            <a:off x="1403350" y="5562600"/>
            <a:ext cx="8601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2239107"/>
            <a:ext cx="8591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1295400"/>
          </a:xfrm>
        </p:spPr>
        <p:txBody>
          <a:bodyPr/>
          <a:lstStyle/>
          <a:p>
            <a:r>
              <a:rPr lang="en-US" altLang="en-US" dirty="0" smtClean="0"/>
              <a:t>Exercise: What is the time delay between the two falling edges?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2B88-5600-4300-8E0C-0057107E205D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14343" name="Picture 2" descr="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5" r="70879"/>
          <a:stretch>
            <a:fillRect/>
          </a:stretch>
        </p:blipFill>
        <p:spPr bwMode="auto">
          <a:xfrm>
            <a:off x="1403350" y="5562600"/>
            <a:ext cx="8601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292" y="5615299"/>
            <a:ext cx="1763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 </a:t>
            </a:r>
            <a:r>
              <a:rPr lang="en-US" b="1" dirty="0" err="1" smtClean="0"/>
              <a:t>ms</a:t>
            </a:r>
            <a:r>
              <a:rPr lang="en-US" b="1" dirty="0" smtClean="0"/>
              <a:t> / </a:t>
            </a:r>
            <a:r>
              <a:rPr lang="en-US" b="1" dirty="0" err="1" smtClean="0"/>
              <a:t>Div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3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Exercise: What is the rise-time </a:t>
            </a:r>
            <a:br>
              <a:rPr lang="en-US" altLang="en-US" dirty="0" smtClean="0"/>
            </a:br>
            <a:r>
              <a:rPr lang="en-US" altLang="en-US" dirty="0" smtClean="0"/>
              <a:t>of this signal?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0C56F-384F-4D74-9282-61C76E4CA6A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028700" y="54864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28800" y="2133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25146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30480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42672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36576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48768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432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76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864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1985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771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TextBox 11"/>
          <p:cNvSpPr txBox="1">
            <a:spLocks noChangeArrowheads="1"/>
          </p:cNvSpPr>
          <p:nvPr/>
        </p:nvSpPr>
        <p:spPr bwMode="auto">
          <a:xfrm>
            <a:off x="533400" y="5251450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0</a:t>
            </a:r>
          </a:p>
        </p:txBody>
      </p:sp>
      <p:sp>
        <p:nvSpPr>
          <p:cNvPr id="3093" name="TextBox 18"/>
          <p:cNvSpPr txBox="1">
            <a:spLocks noChangeArrowheads="1"/>
          </p:cNvSpPr>
          <p:nvPr/>
        </p:nvSpPr>
        <p:spPr bwMode="auto">
          <a:xfrm>
            <a:off x="704850" y="2514600"/>
            <a:ext cx="112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 Volt/div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16100" y="2514600"/>
            <a:ext cx="5473700" cy="2959100"/>
          </a:xfrm>
          <a:custGeom>
            <a:avLst/>
            <a:gdLst>
              <a:gd name="connsiteX0" fmla="*/ 0 w 8249782"/>
              <a:gd name="connsiteY0" fmla="*/ 3798993 h 4111042"/>
              <a:gd name="connsiteX1" fmla="*/ 4356100 w 8249782"/>
              <a:gd name="connsiteY1" fmla="*/ 3748193 h 4111042"/>
              <a:gd name="connsiteX2" fmla="*/ 4000500 w 8249782"/>
              <a:gd name="connsiteY2" fmla="*/ 154093 h 4111042"/>
              <a:gd name="connsiteX3" fmla="*/ 7696200 w 8249782"/>
              <a:gd name="connsiteY3" fmla="*/ 814493 h 4111042"/>
              <a:gd name="connsiteX4" fmla="*/ 8166100 w 8249782"/>
              <a:gd name="connsiteY4" fmla="*/ 2249593 h 4111042"/>
              <a:gd name="connsiteX0" fmla="*/ 0 w 8249782"/>
              <a:gd name="connsiteY0" fmla="*/ 2984500 h 3251648"/>
              <a:gd name="connsiteX1" fmla="*/ 4356100 w 8249782"/>
              <a:gd name="connsiteY1" fmla="*/ 2933700 h 3251648"/>
              <a:gd name="connsiteX2" fmla="*/ 7696200 w 8249782"/>
              <a:gd name="connsiteY2" fmla="*/ 0 h 3251648"/>
              <a:gd name="connsiteX3" fmla="*/ 8166100 w 8249782"/>
              <a:gd name="connsiteY3" fmla="*/ 1435100 h 3251648"/>
              <a:gd name="connsiteX0" fmla="*/ 0 w 7696200"/>
              <a:gd name="connsiteY0" fmla="*/ 2984500 h 3251648"/>
              <a:gd name="connsiteX1" fmla="*/ 4356100 w 7696200"/>
              <a:gd name="connsiteY1" fmla="*/ 2933700 h 3251648"/>
              <a:gd name="connsiteX2" fmla="*/ 7696200 w 7696200"/>
              <a:gd name="connsiteY2" fmla="*/ 0 h 3251648"/>
              <a:gd name="connsiteX0" fmla="*/ 0 w 5435600"/>
              <a:gd name="connsiteY0" fmla="*/ 2921000 h 3183918"/>
              <a:gd name="connsiteX1" fmla="*/ 4356100 w 5435600"/>
              <a:gd name="connsiteY1" fmla="*/ 2870200 h 3183918"/>
              <a:gd name="connsiteX2" fmla="*/ 5435600 w 5435600"/>
              <a:gd name="connsiteY2" fmla="*/ 0 h 3183918"/>
              <a:gd name="connsiteX0" fmla="*/ 0 w 5435600"/>
              <a:gd name="connsiteY0" fmla="*/ 2921000 h 2961246"/>
              <a:gd name="connsiteX1" fmla="*/ 2755900 w 5435600"/>
              <a:gd name="connsiteY1" fmla="*/ 1473200 h 2961246"/>
              <a:gd name="connsiteX2" fmla="*/ 5435600 w 5435600"/>
              <a:gd name="connsiteY2" fmla="*/ 0 h 2961246"/>
              <a:gd name="connsiteX0" fmla="*/ 0 w 5435600"/>
              <a:gd name="connsiteY0" fmla="*/ 2921000 h 3041788"/>
              <a:gd name="connsiteX1" fmla="*/ 2755900 w 5435600"/>
              <a:gd name="connsiteY1" fmla="*/ 1473200 h 3041788"/>
              <a:gd name="connsiteX2" fmla="*/ 5435600 w 5435600"/>
              <a:gd name="connsiteY2" fmla="*/ 0 h 3041788"/>
              <a:gd name="connsiteX0" fmla="*/ 0 w 5435600"/>
              <a:gd name="connsiteY0" fmla="*/ 2921000 h 3017510"/>
              <a:gd name="connsiteX1" fmla="*/ 2768600 w 5435600"/>
              <a:gd name="connsiteY1" fmla="*/ 1308100 h 3017510"/>
              <a:gd name="connsiteX2" fmla="*/ 5435600 w 5435600"/>
              <a:gd name="connsiteY2" fmla="*/ 0 h 3017510"/>
              <a:gd name="connsiteX0" fmla="*/ 0 w 5435600"/>
              <a:gd name="connsiteY0" fmla="*/ 2921000 h 2922838"/>
              <a:gd name="connsiteX1" fmla="*/ 2768600 w 5435600"/>
              <a:gd name="connsiteY1" fmla="*/ 1308100 h 2922838"/>
              <a:gd name="connsiteX2" fmla="*/ 5435600 w 5435600"/>
              <a:gd name="connsiteY2" fmla="*/ 0 h 2922838"/>
              <a:gd name="connsiteX0" fmla="*/ 0 w 5435600"/>
              <a:gd name="connsiteY0" fmla="*/ 2959732 h 2961570"/>
              <a:gd name="connsiteX1" fmla="*/ 2768600 w 5435600"/>
              <a:gd name="connsiteY1" fmla="*/ 1346832 h 2961570"/>
              <a:gd name="connsiteX2" fmla="*/ 5435600 w 5435600"/>
              <a:gd name="connsiteY2" fmla="*/ 38732 h 2961570"/>
              <a:gd name="connsiteX0" fmla="*/ 0 w 5435600"/>
              <a:gd name="connsiteY0" fmla="*/ 2959732 h 2961570"/>
              <a:gd name="connsiteX1" fmla="*/ 2768600 w 5435600"/>
              <a:gd name="connsiteY1" fmla="*/ 1346832 h 2961570"/>
              <a:gd name="connsiteX2" fmla="*/ 5435600 w 5435600"/>
              <a:gd name="connsiteY2" fmla="*/ 38732 h 2961570"/>
              <a:gd name="connsiteX0" fmla="*/ 0 w 5435600"/>
              <a:gd name="connsiteY0" fmla="*/ 2954176 h 2956014"/>
              <a:gd name="connsiteX1" fmla="*/ 2768600 w 5435600"/>
              <a:gd name="connsiteY1" fmla="*/ 1341276 h 2956014"/>
              <a:gd name="connsiteX2" fmla="*/ 5435600 w 5435600"/>
              <a:gd name="connsiteY2" fmla="*/ 33176 h 2956014"/>
              <a:gd name="connsiteX0" fmla="*/ 0 w 5473700"/>
              <a:gd name="connsiteY0" fmla="*/ 2959343 h 2959432"/>
              <a:gd name="connsiteX1" fmla="*/ 2768600 w 5473700"/>
              <a:gd name="connsiteY1" fmla="*/ 1346443 h 2959432"/>
              <a:gd name="connsiteX2" fmla="*/ 5473700 w 5473700"/>
              <a:gd name="connsiteY2" fmla="*/ 243 h 2959432"/>
              <a:gd name="connsiteX0" fmla="*/ 0 w 5473700"/>
              <a:gd name="connsiteY0" fmla="*/ 2959100 h 2959189"/>
              <a:gd name="connsiteX1" fmla="*/ 2768600 w 5473700"/>
              <a:gd name="connsiteY1" fmla="*/ 1346200 h 2959189"/>
              <a:gd name="connsiteX2" fmla="*/ 5473700 w 5473700"/>
              <a:gd name="connsiteY2" fmla="*/ 0 h 2959189"/>
              <a:gd name="connsiteX0" fmla="*/ 0 w 5473700"/>
              <a:gd name="connsiteY0" fmla="*/ 2959100 h 2959341"/>
              <a:gd name="connsiteX1" fmla="*/ 2768600 w 5473700"/>
              <a:gd name="connsiteY1" fmla="*/ 1346200 h 2959341"/>
              <a:gd name="connsiteX2" fmla="*/ 5473700 w 5473700"/>
              <a:gd name="connsiteY2" fmla="*/ 0 h 2959341"/>
              <a:gd name="connsiteX0" fmla="*/ 0 w 5473700"/>
              <a:gd name="connsiteY0" fmla="*/ 2959100 h 2959100"/>
              <a:gd name="connsiteX1" fmla="*/ 2768600 w 5473700"/>
              <a:gd name="connsiteY1" fmla="*/ 1346200 h 2959100"/>
              <a:gd name="connsiteX2" fmla="*/ 5473700 w 5473700"/>
              <a:gd name="connsiteY2" fmla="*/ 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700" h="2959100">
                <a:moveTo>
                  <a:pt x="0" y="2959100"/>
                </a:moveTo>
                <a:cubicBezTo>
                  <a:pt x="2428875" y="2958041"/>
                  <a:pt x="2770717" y="2563283"/>
                  <a:pt x="2768600" y="1346200"/>
                </a:cubicBezTo>
                <a:cubicBezTo>
                  <a:pt x="2766483" y="129117"/>
                  <a:pt x="3225800" y="8467"/>
                  <a:pt x="54737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397119" y="3511947"/>
            <a:ext cx="1905000" cy="59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685800" y="2924963"/>
            <a:ext cx="112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 </a:t>
            </a:r>
            <a:r>
              <a:rPr lang="en-US" altLang="en-US" sz="1800" dirty="0" err="1" smtClean="0">
                <a:latin typeface="Arial" charset="0"/>
              </a:rPr>
              <a:t>ms</a:t>
            </a:r>
            <a:r>
              <a:rPr lang="en-US" altLang="en-US" sz="1800" dirty="0" smtClean="0">
                <a:latin typeface="Arial" charset="0"/>
              </a:rPr>
              <a:t>/div</a:t>
            </a: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Data-Rates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[Witty saying needed…]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2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Get all the noisy-analog-channel data-rates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  = 1,000,0000,000,000,000</a:t>
            </a:r>
          </a:p>
          <a:p>
            <a:r>
              <a:rPr lang="en-US" dirty="0" smtClean="0"/>
              <a:t>T   = 1,000,000,000,000</a:t>
            </a:r>
          </a:p>
          <a:p>
            <a:r>
              <a:rPr lang="en-US" dirty="0" smtClean="0"/>
              <a:t>G   = 1,000,000,000</a:t>
            </a:r>
          </a:p>
          <a:p>
            <a:r>
              <a:rPr lang="en-US" dirty="0" smtClean="0"/>
              <a:t>M  = 1,000,000</a:t>
            </a:r>
          </a:p>
          <a:p>
            <a:r>
              <a:rPr lang="en-US" dirty="0" smtClean="0"/>
              <a:t>K   =  1,000</a:t>
            </a:r>
          </a:p>
          <a:p>
            <a:r>
              <a:rPr lang="en-US" dirty="0" smtClean="0"/>
              <a:t>()   =  1</a:t>
            </a:r>
          </a:p>
          <a:p>
            <a:r>
              <a:rPr lang="en-US" dirty="0" smtClean="0"/>
              <a:t>m = 1/1,000</a:t>
            </a:r>
          </a:p>
          <a:p>
            <a:r>
              <a:rPr lang="en-US" dirty="0" smtClean="0"/>
              <a:t>us = 1/1,000,000</a:t>
            </a:r>
          </a:p>
          <a:p>
            <a:r>
              <a:rPr lang="en-US" dirty="0" smtClean="0"/>
              <a:t>ns = 1/1,000,000,000  (us = </a:t>
            </a:r>
            <a:r>
              <a:rPr lang="el-GR" dirty="0" smtClean="0"/>
              <a:t>μ</a:t>
            </a:r>
            <a:r>
              <a:rPr lang="en-US" dirty="0" smtClean="0"/>
              <a:t>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31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   = 1024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err="1" smtClean="0"/>
              <a:t>Ti</a:t>
            </a:r>
            <a:r>
              <a:rPr lang="en-US" dirty="0" smtClean="0"/>
              <a:t>   = 1024</a:t>
            </a:r>
            <a:r>
              <a:rPr lang="en-US" baseline="30000" dirty="0" smtClean="0"/>
              <a:t>4</a:t>
            </a:r>
            <a:endParaRPr lang="en-US" dirty="0" smtClean="0"/>
          </a:p>
          <a:p>
            <a:r>
              <a:rPr lang="en-US" dirty="0" err="1" smtClean="0"/>
              <a:t>Gi</a:t>
            </a:r>
            <a:r>
              <a:rPr lang="en-US" dirty="0" smtClean="0"/>
              <a:t>   = 1024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err="1" smtClean="0"/>
              <a:t>Mi</a:t>
            </a:r>
            <a:r>
              <a:rPr lang="en-US" dirty="0" smtClean="0"/>
              <a:t>  = 1024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Ki   =  1,024</a:t>
            </a:r>
          </a:p>
          <a:p>
            <a:r>
              <a:rPr lang="en-US" dirty="0" smtClean="0"/>
              <a:t>()   =  1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77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Systems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got to be fast… or does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32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SI Kb is 4 </a:t>
            </a:r>
            <a:r>
              <a:rPr lang="en-US" dirty="0" err="1" smtClean="0"/>
              <a:t>Gibibytes</a:t>
            </a:r>
            <a:r>
              <a:rPr lang="en-US" dirty="0" smtClean="0"/>
              <a:t> (</a:t>
            </a:r>
            <a:r>
              <a:rPr lang="en-US" dirty="0" err="1" smtClean="0"/>
              <a:t>GiB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Note: That’s SI kilo</a:t>
            </a:r>
            <a:r>
              <a:rPr lang="en-US" b="1" dirty="0" smtClean="0"/>
              <a:t>bits</a:t>
            </a:r>
            <a:r>
              <a:rPr lang="en-US" dirty="0" smtClean="0"/>
              <a:t>, not kilobytes!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55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are designing a real-time system, and the “remote display” design team says they can handle a data rate of 100MB/s according to their current design.</a:t>
            </a:r>
          </a:p>
          <a:p>
            <a:r>
              <a:rPr lang="en-US" dirty="0" smtClean="0"/>
              <a:t>What should you ask?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1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practice: </a:t>
            </a:r>
            <a:br>
              <a:rPr lang="en-US" dirty="0" smtClean="0"/>
            </a:br>
            <a:r>
              <a:rPr lang="en-US" dirty="0" smtClean="0"/>
              <a:t>Analog to digital bandwidth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𝐻𝑙𝑜𝑔</m:t>
                    </m:r>
                    <m:r>
                      <a:rPr lang="en-US" i="1" baseline="-25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 (1+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Suppose you would like to send video in a (relatively) low-frequency with a narrow bandwidth of 1 </a:t>
                </a:r>
                <a:r>
                  <a:rPr lang="en-US" dirty="0" err="1" smtClean="0"/>
                  <a:t>Mhz</a:t>
                </a:r>
                <a:endParaRPr lang="en-US" dirty="0" smtClean="0"/>
              </a:p>
              <a:p>
                <a:r>
                  <a:rPr lang="en-US" dirty="0" smtClean="0"/>
                  <a:t>The connection is fairly noisy and you can only get 20dB SNR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bit-rate can you achieve? (use closest binary multiplier)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6754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0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an audio signal has a maximum frequency of 60 KHz (SI). </a:t>
            </a:r>
          </a:p>
          <a:p>
            <a:pPr lvl="1"/>
            <a:r>
              <a:rPr lang="en-US" dirty="0" smtClean="0"/>
              <a:t>What is the minimum sampling rate needed to reconstruct this signal completely?</a:t>
            </a:r>
          </a:p>
          <a:p>
            <a:pPr lvl="1"/>
            <a:r>
              <a:rPr lang="en-US" dirty="0" smtClean="0"/>
              <a:t>What bit-rate is needed if each sample has 65,536 possible values? (Use a binary multiplier)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65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1 KB buffer, there will be ____ samples per buffer.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With a 40KHz sampling rate, the buffer must be filled every ____ milliseconds (audio deadline)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With 40KHz sampling, the maximum frequency sine-wave that can be encoded is…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[HINT: To compute:   buffer size / sample size = samples per buffer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Similarly, samples per </a:t>
            </a:r>
            <a:r>
              <a:rPr lang="en-US" dirty="0"/>
              <a:t>buffer / sample rate </a:t>
            </a:r>
            <a:r>
              <a:rPr lang="en-US" dirty="0" smtClean="0"/>
              <a:t>= time to empty buffer]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80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</a:t>
            </a:r>
            <a:r>
              <a:rPr lang="en-US" dirty="0"/>
              <a:t>Various unit analyses (e.g. audio rates, video rates, </a:t>
            </a:r>
            <a:r>
              <a:rPr lang="en-US" dirty="0" err="1"/>
              <a:t>Nyquist</a:t>
            </a:r>
            <a:r>
              <a:rPr lang="en-US" dirty="0"/>
              <a:t> theorem)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3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will I ever get all this done?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13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Rate-Monotonic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2" y="4639468"/>
            <a:ext cx="886876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8" y="1340267"/>
            <a:ext cx="76025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1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RMA and Scheduling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meet the theoretical 69% bound?</a:t>
            </a:r>
          </a:p>
          <a:p>
            <a:r>
              <a:rPr lang="en-US" dirty="0" smtClean="0"/>
              <a:t>Is it guaranteed to succeed?</a:t>
            </a:r>
          </a:p>
          <a:p>
            <a:r>
              <a:rPr lang="en-US" dirty="0" smtClean="0"/>
              <a:t>Is it guaranteed to fail?</a:t>
            </a:r>
          </a:p>
          <a:p>
            <a:r>
              <a:rPr lang="en-US" dirty="0" smtClean="0"/>
              <a:t>What simplifying assumptions do we make in RMA scheduling?</a:t>
            </a:r>
          </a:p>
          <a:p>
            <a:r>
              <a:rPr lang="en-US" dirty="0" smtClean="0"/>
              <a:t>Round-robin </a:t>
            </a:r>
            <a:r>
              <a:rPr lang="en-US" dirty="0"/>
              <a:t>vs. Cyclic Code Scheduling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hands, twice the productivity…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0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Select all that are real-time systems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Video Game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Aircraft Autopilot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Refinery Process Control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Cash Register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Smartphone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82F4-98DA-457C-A5C0-D52587327F6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5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 was asked this question in an interview today….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"</a:t>
            </a:r>
            <a:r>
              <a:rPr lang="en-US" dirty="0"/>
              <a:t>When we create a thread with </a:t>
            </a:r>
            <a:r>
              <a:rPr lang="en-US" dirty="0" err="1"/>
              <a:t>pthread_create</a:t>
            </a:r>
            <a:r>
              <a:rPr lang="en-US" dirty="0"/>
              <a:t>() (POSIX Threads), the thread starts on its own. Why do we need to explicitly call start() in Java. </a:t>
            </a:r>
            <a:r>
              <a:rPr lang="en-US" b="1" i="1" dirty="0"/>
              <a:t>What is the reason</a:t>
            </a:r>
            <a:r>
              <a:rPr lang="en-US" dirty="0"/>
              <a:t> that Java </a:t>
            </a:r>
            <a:r>
              <a:rPr lang="en-US" dirty="0" err="1" smtClean="0"/>
              <a:t>doesnt</a:t>
            </a:r>
            <a:r>
              <a:rPr lang="en-US" dirty="0" smtClean="0"/>
              <a:t> </a:t>
            </a:r>
            <a:r>
              <a:rPr lang="en-US" dirty="0"/>
              <a:t>start the thread when we create an instance of it."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I was blank and interviewer was short of time and eventually he </a:t>
            </a:r>
            <a:r>
              <a:rPr lang="en-US" dirty="0" err="1"/>
              <a:t>couldnt</a:t>
            </a:r>
            <a:r>
              <a:rPr lang="en-US" dirty="0"/>
              <a:t> explain the reason to me</a:t>
            </a:r>
            <a:r>
              <a:rPr lang="en-US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hlinkClick r:id="rId3"/>
              </a:rPr>
              <a:t>http://stackoverflow.com/questions/5269535/java-threads-vs-pthreads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</a:t>
            </a:r>
            <a:r>
              <a:rPr lang="en-US" altLang="en-US" dirty="0" err="1" smtClean="0"/>
              <a:t>Hornick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31A61-50EE-4913-9781-4E00609FDE03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83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Edit to include notify/wait to interleave these threads.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this code-snippet</a:t>
            </a:r>
          </a:p>
          <a:p>
            <a:pPr marL="0" indent="0">
              <a:buNone/>
            </a:pPr>
            <a:r>
              <a:rPr lang="en-US" dirty="0" smtClean="0"/>
              <a:t>Queue q = …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synchronized(q)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while(true) {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getImage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q.offer</a:t>
            </a:r>
            <a:r>
              <a:rPr lang="en-US" dirty="0" smtClean="0"/>
              <a:t>(</a:t>
            </a:r>
            <a:r>
              <a:rPr lang="en-US" dirty="0" err="1" smtClean="0"/>
              <a:t>img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// on another thread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ynchronized(q) {</a:t>
            </a:r>
          </a:p>
          <a:p>
            <a:pPr marL="0" indent="0">
              <a:buNone/>
            </a:pPr>
            <a:r>
              <a:rPr lang="en-US" dirty="0" smtClean="0"/>
              <a:t>   while(true)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q.poll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showImage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16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Edit to include notify/wait to interleave these threads.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this code-snippet</a:t>
            </a:r>
          </a:p>
          <a:p>
            <a:pPr marL="0" indent="0">
              <a:buNone/>
            </a:pPr>
            <a:r>
              <a:rPr lang="en-US" dirty="0" smtClean="0"/>
              <a:t>Queue q = …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synchronized(q) {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err="1"/>
              <a:t>img</a:t>
            </a:r>
            <a:r>
              <a:rPr lang="en-US" b="1" dirty="0"/>
              <a:t> = </a:t>
            </a:r>
            <a:r>
              <a:rPr lang="en-US" b="1" dirty="0" err="1"/>
              <a:t>getImage</a:t>
            </a:r>
            <a:r>
              <a:rPr lang="en-US" b="1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while(true) {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q.offer</a:t>
            </a:r>
            <a:r>
              <a:rPr lang="en-US" dirty="0" smtClean="0"/>
              <a:t>(</a:t>
            </a:r>
            <a:r>
              <a:rPr lang="en-US" dirty="0" err="1" smtClean="0"/>
              <a:t>img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// on another thread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ynchronized(q) {</a:t>
            </a:r>
          </a:p>
          <a:p>
            <a:pPr marL="0" indent="0">
              <a:buNone/>
            </a:pPr>
            <a:r>
              <a:rPr lang="en-US" dirty="0" smtClean="0"/>
              <a:t>   while(true)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q.poll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err="1" smtClean="0"/>
              <a:t>showImage</a:t>
            </a:r>
            <a:r>
              <a:rPr lang="en-US" b="1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06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example.</a:t>
            </a:r>
            <a:br>
              <a:rPr lang="en-US" dirty="0" smtClean="0"/>
            </a:br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Java and </a:t>
            </a:r>
            <a:r>
              <a:rPr lang="en-US" dirty="0" err="1" smtClean="0"/>
              <a:t>Qt</a:t>
            </a:r>
            <a:r>
              <a:rPr lang="en-US" dirty="0" smtClean="0"/>
              <a:t> solutions will behave poorly if I start multiple threads.</a:t>
            </a:r>
          </a:p>
          <a:p>
            <a:r>
              <a:rPr lang="en-US" b="1" i="1" dirty="0" smtClean="0"/>
              <a:t>Predict </a:t>
            </a:r>
            <a:r>
              <a:rPr lang="en-US" dirty="0" smtClean="0"/>
              <a:t>how each solution will behave if I:</a:t>
            </a:r>
          </a:p>
          <a:p>
            <a:pPr lvl="1"/>
            <a:r>
              <a:rPr lang="en-US" dirty="0" smtClean="0"/>
              <a:t>Click start</a:t>
            </a:r>
          </a:p>
          <a:p>
            <a:pPr lvl="1"/>
            <a:r>
              <a:rPr lang="en-US" dirty="0" smtClean="0"/>
              <a:t>Click start</a:t>
            </a:r>
          </a:p>
          <a:p>
            <a:pPr lvl="1"/>
            <a:r>
              <a:rPr lang="en-US" dirty="0" smtClean="0"/>
              <a:t>// what happens? (For Java? For </a:t>
            </a:r>
            <a:r>
              <a:rPr lang="en-US" dirty="0" err="1" smtClean="0"/>
              <a:t>Qt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Click stop</a:t>
            </a:r>
          </a:p>
          <a:p>
            <a:pPr lvl="1"/>
            <a:r>
              <a:rPr lang="en-US" dirty="0" smtClean="0"/>
              <a:t>// what happens?</a:t>
            </a:r>
            <a:r>
              <a:rPr lang="en-US" dirty="0"/>
              <a:t> (For Java? For </a:t>
            </a:r>
            <a:r>
              <a:rPr lang="en-US" dirty="0" err="1"/>
              <a:t>Qt</a:t>
            </a:r>
            <a:r>
              <a:rPr lang="en-US" dirty="0"/>
              <a:t>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8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signals/sockets in </a:t>
            </a:r>
            <a:r>
              <a:rPr lang="en-US" dirty="0" err="1" smtClean="0"/>
              <a:t>Qt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necessary to include a fifth argument when connecting the “stop” button to the “interrupt” socket on the prime worker thread?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two major things that a compiler does that invalidate the sequential consistency memory model?</a:t>
            </a:r>
          </a:p>
          <a:p>
            <a:r>
              <a:rPr lang="en-US" dirty="0" smtClean="0"/>
              <a:t>Why does it do these things?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Explain</a:t>
            </a:r>
            <a:r>
              <a:rPr lang="en-US" dirty="0"/>
              <a:t> what a </a:t>
            </a:r>
            <a:r>
              <a:rPr lang="en-US" i="1" dirty="0"/>
              <a:t>data race</a:t>
            </a:r>
            <a:r>
              <a:rPr lang="en-US" dirty="0"/>
              <a:t> as defined in the Java Language Specification, in your own words, but with enough rigor to get the essentials</a:t>
            </a:r>
          </a:p>
          <a:p>
            <a:r>
              <a:rPr lang="en-US" b="1" i="1" dirty="0"/>
              <a:t>Explain</a:t>
            </a:r>
            <a:r>
              <a:rPr lang="en-US" dirty="0"/>
              <a:t> what sequential consistency is in your own words</a:t>
            </a:r>
          </a:p>
          <a:p>
            <a:r>
              <a:rPr lang="en-US" b="1" i="1" dirty="0" smtClean="0"/>
              <a:t>Explain</a:t>
            </a:r>
            <a:r>
              <a:rPr lang="en-US" dirty="0" smtClean="0"/>
              <a:t> why it is important for some operations to be atomic.</a:t>
            </a:r>
          </a:p>
          <a:p>
            <a:r>
              <a:rPr lang="en-US" b="1" i="1" dirty="0" smtClean="0"/>
              <a:t>Define </a:t>
            </a:r>
            <a:r>
              <a:rPr lang="en-US" dirty="0" smtClean="0"/>
              <a:t>volatile, as used in Java, in your own words.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3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Threading and JCF (Java Collections Framework)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advantage of the </a:t>
            </a:r>
            <a:r>
              <a:rPr lang="en-US" dirty="0" err="1" smtClean="0"/>
              <a:t>ConcurrentSkipListMap</a:t>
            </a:r>
            <a:r>
              <a:rPr lang="en-US" dirty="0" smtClean="0"/>
              <a:t> over a </a:t>
            </a:r>
            <a:r>
              <a:rPr lang="en-US" dirty="0" err="1" smtClean="0"/>
              <a:t>TreeMap</a:t>
            </a:r>
            <a:r>
              <a:rPr lang="en-US" dirty="0" smtClean="0"/>
              <a:t> that has been synchronized with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Collections.synchronizedMap</a:t>
            </a:r>
            <a:r>
              <a:rPr lang="en-US" dirty="0" smtClean="0"/>
              <a:t>(Map&lt;K,V</a:t>
            </a:r>
            <a:r>
              <a:rPr lang="en-US" dirty="0"/>
              <a:t>&gt; 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49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“Happening </a:t>
            </a:r>
            <a:r>
              <a:rPr lang="en-US" dirty="0"/>
              <a:t>Before Does Not Imply </a:t>
            </a:r>
            <a:r>
              <a:rPr lang="en-US" i="1" dirty="0" smtClean="0"/>
              <a:t>Happens-Before”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7244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publishMessage</a:t>
            </a:r>
            <a:r>
              <a:rPr lang="en-US" dirty="0" smtClean="0"/>
              <a:t>() 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answer = 42;                     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isReady</a:t>
            </a:r>
            <a:r>
              <a:rPr lang="en-US" dirty="0"/>
              <a:t> = 1;                      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consumeMessage</a:t>
            </a:r>
            <a:r>
              <a:rPr lang="en-US" dirty="0" smtClean="0"/>
              <a:t>() 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isReady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i="1" dirty="0" err="1" smtClean="0"/>
              <a:t>sout</a:t>
            </a:r>
            <a:r>
              <a:rPr lang="en-US" dirty="0" smtClean="0"/>
              <a:t>("%</a:t>
            </a:r>
            <a:r>
              <a:rPr lang="en-US" dirty="0"/>
              <a:t>d\n", answer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http://preshing.com/20130702/the-happens-before-relation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Exercise: </a:t>
            </a:r>
          </a:p>
          <a:p>
            <a:pPr marL="0" indent="0">
              <a:buNone/>
            </a:pPr>
            <a:r>
              <a:rPr lang="en-US" dirty="0" smtClean="0"/>
              <a:t>How might this code execute to print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 smtClean="0"/>
              <a:t> instead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(You may use reordering and/or caching in your solution)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67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public void a() 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(“x”);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(“y”);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public void </a:t>
            </a:r>
            <a:r>
              <a:rPr lang="en-US" sz="2400" dirty="0" smtClean="0"/>
              <a:t>b() </a:t>
            </a:r>
            <a:r>
              <a:rPr lang="en-US" sz="2400" dirty="0"/>
              <a:t>{</a:t>
            </a:r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(“x”);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(“y”);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Prove the following code is(</a:t>
            </a:r>
            <a:r>
              <a:rPr lang="en-US" kern="0" dirty="0" err="1" smtClean="0"/>
              <a:t>n’t</a:t>
            </a:r>
            <a:r>
              <a:rPr lang="en-US" kern="0" dirty="0" smtClean="0"/>
              <a:t>) free of data races: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697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Select all that are embedded systems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Video Game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Aircraft Autopilot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Refinery Process Control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Cash Register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Smartphone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EC1AD-CDE5-401F-8F5C-433DC716B41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6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public void a() 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x = 5;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(“x”);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public void a() {</a:t>
            </a:r>
          </a:p>
          <a:p>
            <a:pPr marL="0" indent="0">
              <a:buNone/>
            </a:pPr>
            <a:r>
              <a:rPr lang="en-US" dirty="0"/>
              <a:t>   x = 5;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 smtClean="0"/>
              <a:t>System.out.println</a:t>
            </a:r>
            <a:r>
              <a:rPr lang="en-US" dirty="0"/>
              <a:t>(“x”);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Prove the following code is(</a:t>
            </a:r>
            <a:r>
              <a:rPr lang="en-US" kern="0" dirty="0" err="1" smtClean="0"/>
              <a:t>n’t</a:t>
            </a:r>
            <a:r>
              <a:rPr lang="en-US" kern="0" dirty="0" smtClean="0"/>
              <a:t>) free of data races: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943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public void a() {</a:t>
            </a:r>
          </a:p>
          <a:p>
            <a:pPr marL="0" indent="0">
              <a:buNone/>
            </a:pPr>
            <a:r>
              <a:rPr lang="en-US" sz="2400" dirty="0" smtClean="0"/>
              <a:t>  synchronized {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x = 5;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System.out.println</a:t>
            </a:r>
            <a:r>
              <a:rPr lang="en-US" sz="2400" dirty="0" smtClean="0"/>
              <a:t>(“x”);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}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3692525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Prove the following code is(</a:t>
            </a:r>
            <a:r>
              <a:rPr lang="en-US" kern="0" dirty="0" err="1" smtClean="0"/>
              <a:t>n’t</a:t>
            </a:r>
            <a:r>
              <a:rPr lang="en-US" kern="0" dirty="0" smtClean="0"/>
              <a:t>) free of data races: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160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784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if(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==</a:t>
            </a:r>
            <a:r>
              <a:rPr lang="en-US" sz="2400" dirty="0"/>
              <a:t>null){	</a:t>
            </a:r>
          </a:p>
          <a:p>
            <a:pPr marL="0" indent="0">
              <a:buNone/>
            </a:pPr>
            <a:r>
              <a:rPr lang="en-US" sz="2400" dirty="0"/>
              <a:t>  synchronized </a:t>
            </a:r>
            <a:r>
              <a:rPr lang="en-US" sz="2400" dirty="0" smtClean="0"/>
              <a:t>(</a:t>
            </a:r>
            <a:r>
              <a:rPr lang="en-US" sz="2400" dirty="0" err="1" smtClean="0"/>
              <a:t>EventLogger.class</a:t>
            </a:r>
            <a:r>
              <a:rPr lang="en-US" sz="2400" dirty="0" smtClean="0"/>
              <a:t>){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smtClean="0"/>
              <a:t>if(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 </a:t>
            </a:r>
            <a:r>
              <a:rPr lang="en-US" sz="2400" dirty="0"/>
              <a:t>== null</a:t>
            </a:r>
            <a:r>
              <a:rPr lang="en-US" sz="2400" dirty="0" smtClean="0"/>
              <a:t>){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 = new </a:t>
            </a:r>
            <a:r>
              <a:rPr lang="en-US" sz="2400" dirty="0" err="1"/>
              <a:t>EventLogger</a:t>
            </a:r>
            <a:r>
              <a:rPr lang="en-US" sz="2400" dirty="0"/>
              <a:t>(path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}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i="1" kern="0" dirty="0" smtClean="0"/>
              <a:t>Write</a:t>
            </a:r>
            <a:r>
              <a:rPr lang="en-US" kern="0" dirty="0" smtClean="0"/>
              <a:t> whether this code contains any data races. </a:t>
            </a:r>
            <a:r>
              <a:rPr lang="en-US" b="1" i="1" kern="0" dirty="0" smtClean="0"/>
              <a:t>Explain</a:t>
            </a:r>
            <a:r>
              <a:rPr lang="en-US" kern="0" dirty="0" smtClean="0"/>
              <a:t> your answer. Assume loggers is </a:t>
            </a:r>
            <a:r>
              <a:rPr lang="en-US" b="1" kern="0" dirty="0" smtClean="0"/>
              <a:t>not</a:t>
            </a:r>
            <a:r>
              <a:rPr lang="en-US" kern="0" dirty="0" smtClean="0"/>
              <a:t> volatile.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758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784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if(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==</a:t>
            </a:r>
            <a:r>
              <a:rPr lang="en-US" sz="2400" dirty="0"/>
              <a:t>null){	</a:t>
            </a:r>
          </a:p>
          <a:p>
            <a:pPr marL="0" indent="0">
              <a:buNone/>
            </a:pPr>
            <a:r>
              <a:rPr lang="en-US" sz="2400" dirty="0"/>
              <a:t>  synchronized </a:t>
            </a:r>
            <a:r>
              <a:rPr lang="en-US" sz="2400" dirty="0" smtClean="0"/>
              <a:t>(</a:t>
            </a:r>
            <a:r>
              <a:rPr lang="en-US" sz="2400" dirty="0" err="1" smtClean="0"/>
              <a:t>EventLogger.class</a:t>
            </a:r>
            <a:r>
              <a:rPr lang="en-US" sz="2400" dirty="0" smtClean="0"/>
              <a:t>){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smtClean="0"/>
              <a:t>if(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 </a:t>
            </a:r>
            <a:r>
              <a:rPr lang="en-US" sz="2400" dirty="0"/>
              <a:t>== null</a:t>
            </a:r>
            <a:r>
              <a:rPr lang="en-US" sz="2400" dirty="0" smtClean="0"/>
              <a:t>){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theLogger</a:t>
            </a:r>
            <a:r>
              <a:rPr lang="en-US" sz="2400" dirty="0" smtClean="0"/>
              <a:t> = new </a:t>
            </a:r>
            <a:r>
              <a:rPr lang="en-US" sz="2400" dirty="0" err="1"/>
              <a:t>EventLogger</a:t>
            </a:r>
            <a:r>
              <a:rPr lang="en-US" sz="2400" dirty="0"/>
              <a:t>(path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}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i="1" kern="0" dirty="0" smtClean="0"/>
              <a:t>Write</a:t>
            </a:r>
            <a:r>
              <a:rPr lang="en-US" kern="0" dirty="0" smtClean="0"/>
              <a:t> whether this code contains any data races. </a:t>
            </a:r>
            <a:r>
              <a:rPr lang="en-US" b="1" i="1" kern="0" dirty="0" smtClean="0"/>
              <a:t>Explain</a:t>
            </a:r>
            <a:r>
              <a:rPr lang="en-US" kern="0" dirty="0" smtClean="0"/>
              <a:t> your answer. Assume loggers is volatile.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331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Loggers is a map.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dirty="0" smtClean="0"/>
              <a:t>this map is not </a:t>
            </a:r>
            <a:r>
              <a:rPr lang="en-US" dirty="0"/>
              <a:t>designed to be used from multiple threads, and we run this program, it isn’t safe.  </a:t>
            </a:r>
            <a:r>
              <a:rPr lang="en-US" b="1" i="1" dirty="0"/>
              <a:t>Explain</a:t>
            </a:r>
            <a:r>
              <a:rPr lang="en-US" dirty="0"/>
              <a:t> what might go wrong</a:t>
            </a:r>
            <a:r>
              <a:rPr lang="en-US" dirty="0" smtClean="0"/>
              <a:t>. (only text on slide needed)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10515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if(</a:t>
            </a:r>
            <a:r>
              <a:rPr lang="en-US" dirty="0" err="1"/>
              <a:t>loggers.get</a:t>
            </a:r>
            <a:r>
              <a:rPr lang="en-US" dirty="0"/>
              <a:t>(path)==null){	</a:t>
            </a:r>
          </a:p>
          <a:p>
            <a:pPr marL="0" indent="0">
              <a:buNone/>
            </a:pPr>
            <a:r>
              <a:rPr lang="en-US" dirty="0"/>
              <a:t>  synchronized (loggers){  </a:t>
            </a:r>
          </a:p>
          <a:p>
            <a:pPr marL="0" indent="0">
              <a:buNone/>
            </a:pPr>
            <a:r>
              <a:rPr lang="en-US" dirty="0"/>
              <a:t>    if(</a:t>
            </a:r>
            <a:r>
              <a:rPr lang="en-US" dirty="0" err="1"/>
              <a:t>loggers.get</a:t>
            </a:r>
            <a:r>
              <a:rPr lang="en-US" dirty="0"/>
              <a:t>(path) == null){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EventLogger</a:t>
            </a:r>
            <a:r>
              <a:rPr lang="en-US" dirty="0"/>
              <a:t> n = new </a:t>
            </a:r>
            <a:r>
              <a:rPr lang="en-US" dirty="0" err="1"/>
              <a:t>EventLogger</a:t>
            </a:r>
            <a:r>
              <a:rPr lang="en-US" dirty="0"/>
              <a:t>(path);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29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784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if(</a:t>
            </a:r>
            <a:r>
              <a:rPr lang="en-US" sz="2400" dirty="0" err="1"/>
              <a:t>loggers.get</a:t>
            </a:r>
            <a:r>
              <a:rPr lang="en-US" sz="2400" dirty="0"/>
              <a:t>(path)==null){	</a:t>
            </a:r>
          </a:p>
          <a:p>
            <a:pPr marL="0" indent="0">
              <a:buNone/>
            </a:pPr>
            <a:r>
              <a:rPr lang="en-US" sz="2400" dirty="0"/>
              <a:t>  synchronized (loggers){  </a:t>
            </a:r>
          </a:p>
          <a:p>
            <a:pPr marL="0" indent="0">
              <a:buNone/>
            </a:pPr>
            <a:r>
              <a:rPr lang="en-US" sz="2400" dirty="0"/>
              <a:t>    if(</a:t>
            </a:r>
            <a:r>
              <a:rPr lang="en-US" sz="2400" dirty="0" err="1"/>
              <a:t>loggers.get</a:t>
            </a:r>
            <a:r>
              <a:rPr lang="en-US" sz="2400" dirty="0"/>
              <a:t>(path) == null</a:t>
            </a:r>
            <a:r>
              <a:rPr lang="en-US" sz="2400" dirty="0" smtClean="0"/>
              <a:t>){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Logger </a:t>
            </a:r>
            <a:r>
              <a:rPr lang="en-US" sz="2400" dirty="0" err="1" smtClean="0"/>
              <a:t>logger</a:t>
            </a:r>
            <a:r>
              <a:rPr lang="en-US" sz="2400" dirty="0" smtClean="0"/>
              <a:t> = new </a:t>
            </a:r>
            <a:r>
              <a:rPr lang="en-US" sz="2400" dirty="0" err="1"/>
              <a:t>EventLogger</a:t>
            </a:r>
            <a:r>
              <a:rPr lang="en-US" sz="2400" dirty="0"/>
              <a:t>(path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loggers.put</a:t>
            </a:r>
            <a:r>
              <a:rPr lang="en-US" sz="2400" dirty="0" smtClean="0"/>
              <a:t>(path, logger);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}</a:t>
            </a:r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65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i="1" kern="0" dirty="0" smtClean="0"/>
              <a:t>Write</a:t>
            </a:r>
            <a:r>
              <a:rPr lang="en-US" kern="0" dirty="0" smtClean="0"/>
              <a:t> whether this code contains any data races. </a:t>
            </a:r>
            <a:r>
              <a:rPr lang="en-US" b="1" i="1" kern="0" dirty="0" smtClean="0"/>
              <a:t>Explain</a:t>
            </a:r>
            <a:r>
              <a:rPr lang="en-US" kern="0" dirty="0" smtClean="0"/>
              <a:t> your answer. Assume loggers is </a:t>
            </a:r>
            <a:r>
              <a:rPr lang="en-US" b="1" kern="0" dirty="0" smtClean="0"/>
              <a:t>not</a:t>
            </a:r>
            <a:r>
              <a:rPr lang="en-US" kern="0" dirty="0" smtClean="0"/>
              <a:t> thread safe.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011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7848600" cy="3692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if(</a:t>
            </a:r>
            <a:r>
              <a:rPr lang="en-US" sz="2400" dirty="0" err="1"/>
              <a:t>loggers.get</a:t>
            </a:r>
            <a:r>
              <a:rPr lang="en-US" sz="2400" dirty="0"/>
              <a:t>(path)==null){	</a:t>
            </a:r>
          </a:p>
          <a:p>
            <a:pPr marL="0" indent="0">
              <a:buNone/>
            </a:pPr>
            <a:r>
              <a:rPr lang="en-US" sz="2400" dirty="0"/>
              <a:t>  synchronized (loggers){  </a:t>
            </a:r>
          </a:p>
          <a:p>
            <a:pPr marL="0" indent="0">
              <a:buNone/>
            </a:pPr>
            <a:r>
              <a:rPr lang="en-US" sz="2400" dirty="0"/>
              <a:t>    if(</a:t>
            </a:r>
            <a:r>
              <a:rPr lang="en-US" sz="2400" dirty="0" err="1"/>
              <a:t>loggers.get</a:t>
            </a:r>
            <a:r>
              <a:rPr lang="en-US" sz="2400" dirty="0"/>
              <a:t>(path) == null</a:t>
            </a:r>
            <a:r>
              <a:rPr lang="en-US" sz="2400" dirty="0" smtClean="0"/>
              <a:t>){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Logger </a:t>
            </a:r>
            <a:r>
              <a:rPr lang="en-US" sz="2400" dirty="0" err="1" smtClean="0"/>
              <a:t>logger</a:t>
            </a:r>
            <a:r>
              <a:rPr lang="en-US" sz="2400" dirty="0" smtClean="0"/>
              <a:t> = new </a:t>
            </a:r>
            <a:r>
              <a:rPr lang="en-US" sz="2400" dirty="0" err="1"/>
              <a:t>EventLogger</a:t>
            </a:r>
            <a:r>
              <a:rPr lang="en-US" sz="2400" dirty="0"/>
              <a:t>(path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loggers.put</a:t>
            </a:r>
            <a:r>
              <a:rPr lang="en-US" sz="2400" dirty="0" smtClean="0"/>
              <a:t>(path, logger);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}</a:t>
            </a:r>
          </a:p>
          <a:p>
            <a:pPr marL="0" indent="0">
              <a:buNone/>
            </a:pPr>
            <a:r>
              <a:rPr lang="en-US" sz="2400" dirty="0"/>
              <a:t>  }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i="1" kern="0" dirty="0" smtClean="0"/>
              <a:t>Write</a:t>
            </a:r>
            <a:r>
              <a:rPr lang="en-US" kern="0" dirty="0" smtClean="0"/>
              <a:t> whether this code contains any data races. </a:t>
            </a:r>
            <a:r>
              <a:rPr lang="en-US" b="1" i="1" kern="0" dirty="0" smtClean="0"/>
              <a:t>Explain</a:t>
            </a:r>
            <a:r>
              <a:rPr lang="en-US" kern="0" dirty="0" smtClean="0"/>
              <a:t> your answer. Assume loggers is thread safe.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544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295400"/>
          </a:xfrm>
        </p:spPr>
        <p:txBody>
          <a:bodyPr/>
          <a:lstStyle/>
          <a:p>
            <a:r>
              <a:rPr lang="en-US" dirty="0" smtClean="0"/>
              <a:t>Consider this code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How to make display only run once </a:t>
            </a:r>
            <a:r>
              <a:rPr lang="en-US" dirty="0" err="1" smtClean="0"/>
              <a:t>getImage</a:t>
            </a:r>
            <a:r>
              <a:rPr lang="en-US" dirty="0" smtClean="0"/>
              <a:t> completes?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synchronized(this) 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im</a:t>
            </a:r>
            <a:r>
              <a:rPr lang="en-US" dirty="0" smtClean="0"/>
              <a:t> = </a:t>
            </a:r>
            <a:r>
              <a:rPr lang="en-US" dirty="0" err="1" smtClean="0"/>
              <a:t>getImage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q.put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synchronized(this) {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im</a:t>
            </a:r>
            <a:r>
              <a:rPr lang="en-US" dirty="0" smtClean="0"/>
              <a:t> = </a:t>
            </a:r>
            <a:r>
              <a:rPr lang="en-US" dirty="0" err="1" smtClean="0"/>
              <a:t>q.get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display(</a:t>
            </a:r>
            <a:r>
              <a:rPr lang="en-US" dirty="0" err="1" smtClean="0"/>
              <a:t>im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52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that’s not all, there’s more!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69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do if you are on a project that puts human lives at risk and things are going poorly?</a:t>
            </a:r>
          </a:p>
          <a:p>
            <a:r>
              <a:rPr lang="en-US" dirty="0" smtClean="0"/>
              <a:t>What can we learn from </a:t>
            </a:r>
            <a:r>
              <a:rPr lang="en-US" dirty="0" err="1" smtClean="0"/>
              <a:t>Appollo</a:t>
            </a:r>
            <a:r>
              <a:rPr lang="en-US" dirty="0" smtClean="0"/>
              <a:t> 1, 11, and Toyota?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8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fun to wire and smoke…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32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3078" name="Picture 2" descr="http://www.digikey.com/web%20export/mkt/general/mkt/resistor-color-char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328738"/>
            <a:ext cx="7964487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351213" y="1281113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91200" y="1439863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3078" name="Picture 2" descr="http://www.digikey.com/web%20export/mkt/general/mkt/resistor-color-char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/>
          <a:stretch/>
        </p:blipFill>
        <p:spPr bwMode="auto">
          <a:xfrm>
            <a:off x="493711" y="1439863"/>
            <a:ext cx="7964487" cy="534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38382</TotalTime>
  <Words>3408</Words>
  <Application>Microsoft Office PowerPoint</Application>
  <PresentationFormat>On-screen Show (4:3)</PresentationFormat>
  <Paragraphs>997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2_Network</vt:lpstr>
      <vt:lpstr>    SE3910 Week 10, Class 3</vt:lpstr>
      <vt:lpstr>Review</vt:lpstr>
      <vt:lpstr>What is/was SE3910 about?</vt:lpstr>
      <vt:lpstr>Real-time Systems</vt:lpstr>
      <vt:lpstr>Exercise</vt:lpstr>
      <vt:lpstr>Exercise</vt:lpstr>
      <vt:lpstr>Circuits</vt:lpstr>
      <vt:lpstr>Ex: What is the resistance of this resistor?</vt:lpstr>
      <vt:lpstr>Ex: What is the resistance of this resistor?</vt:lpstr>
      <vt:lpstr>Ex: What is the resistance of this resistor?</vt:lpstr>
      <vt:lpstr>Ex: What is the resistance of this resistor?</vt:lpstr>
      <vt:lpstr>Ex: What is the resistance of this resistor?</vt:lpstr>
      <vt:lpstr>Ex: What is the resistance of this resistor?</vt:lpstr>
      <vt:lpstr>Ex: GPIO safety</vt:lpstr>
      <vt:lpstr>Ex: GPIO safety</vt:lpstr>
      <vt:lpstr>Ex: What is the voltage across R2?</vt:lpstr>
      <vt:lpstr>Ex: Compute voltage across C1</vt:lpstr>
      <vt:lpstr>Ex: Compute voltage into GPIO</vt:lpstr>
      <vt:lpstr>Ex: What’s wrong with this simple circuit’s input?</vt:lpstr>
      <vt:lpstr>Ex: What’s wrong with this circuit? (The worst thing)</vt:lpstr>
      <vt:lpstr>Exercise: Find all of:</vt:lpstr>
      <vt:lpstr>Selecting an LED resistance value</vt:lpstr>
      <vt:lpstr>C language</vt:lpstr>
      <vt:lpstr>(Extra Exercise)</vt:lpstr>
      <vt:lpstr>Exercise: Which of the following is correct?</vt:lpstr>
      <vt:lpstr>Exercise</vt:lpstr>
      <vt:lpstr>Exercise</vt:lpstr>
      <vt:lpstr>Ex: C/C++ (Review)</vt:lpstr>
      <vt:lpstr>Ex: C/C++</vt:lpstr>
      <vt:lpstr>Quiz Practice: C/C++</vt:lpstr>
      <vt:lpstr>Other Quiz Subjects</vt:lpstr>
      <vt:lpstr>Signals</vt:lpstr>
      <vt:lpstr>Exercise: What is the time delay between the two falling edges?</vt:lpstr>
      <vt:lpstr>Exercise: What is the time delay between the two falling edges?</vt:lpstr>
      <vt:lpstr>Exercise: What is the rise-time  of this signal?</vt:lpstr>
      <vt:lpstr>Data-Rates</vt:lpstr>
      <vt:lpstr>PowerPoint Presentation</vt:lpstr>
      <vt:lpstr>SI multipliers</vt:lpstr>
      <vt:lpstr>Binary multipliers</vt:lpstr>
      <vt:lpstr>Ex</vt:lpstr>
      <vt:lpstr>Ex:</vt:lpstr>
      <vt:lpstr>Quiz practice:  Analog to digital bandwidth</vt:lpstr>
      <vt:lpstr>Sampling Rate</vt:lpstr>
      <vt:lpstr>Buffering</vt:lpstr>
      <vt:lpstr>Ex</vt:lpstr>
      <vt:lpstr>Scheduling</vt:lpstr>
      <vt:lpstr>Rate-Monotonic Example</vt:lpstr>
      <vt:lpstr>Other RMA and Scheduling questions</vt:lpstr>
      <vt:lpstr>Multithreading</vt:lpstr>
      <vt:lpstr>I was asked this question in an interview today…. (continued)</vt:lpstr>
      <vt:lpstr>Ex: Edit to include notify/wait to interleave these threads.</vt:lpstr>
      <vt:lpstr>Ex: Edit to include notify/wait to interleave these threads.</vt:lpstr>
      <vt:lpstr>Coding example. Exercise:</vt:lpstr>
      <vt:lpstr>More on signals/sockets in Qt</vt:lpstr>
      <vt:lpstr>Sequential Consistency</vt:lpstr>
      <vt:lpstr>Definitions</vt:lpstr>
      <vt:lpstr>Threading and JCF (Java Collections Framework)</vt:lpstr>
      <vt:lpstr>“Happening Before Does Not Imply Happens-Before”</vt:lpstr>
      <vt:lpstr>Ex.</vt:lpstr>
      <vt:lpstr>Ex.</vt:lpstr>
      <vt:lpstr>Ex.</vt:lpstr>
      <vt:lpstr>Ex.</vt:lpstr>
      <vt:lpstr>Ex.</vt:lpstr>
      <vt:lpstr>Exercise</vt:lpstr>
      <vt:lpstr>Ex.</vt:lpstr>
      <vt:lpstr>Ex.</vt:lpstr>
      <vt:lpstr>Consider this code: How to make display only run once getImage completes?</vt:lpstr>
      <vt:lpstr>Ethics</vt:lpstr>
      <vt:lpstr>Case Studies</vt:lpstr>
    </vt:vector>
  </TitlesOfParts>
  <Company>MSOE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Dr. Yoder</cp:lastModifiedBy>
  <cp:revision>1415</cp:revision>
  <cp:lastPrinted>2016-04-18T17:52:51Z</cp:lastPrinted>
  <dcterms:created xsi:type="dcterms:W3CDTF">1999-09-06T21:32:20Z</dcterms:created>
  <dcterms:modified xsi:type="dcterms:W3CDTF">2016-05-20T19:44:27Z</dcterms:modified>
</cp:coreProperties>
</file>