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notesSlides/notesSlide15.xml" ContentType="application/vnd.openxmlformats-officedocument.presentationml.notesSlide+xml"/>
  <Override PartName="/ppt/tags/tag21.xml" ContentType="application/vnd.openxmlformats-officedocument.presentationml.tags+xml"/>
  <Override PartName="/ppt/notesSlides/notesSlide16.xml" ContentType="application/vnd.openxmlformats-officedocument.presentationml.notesSlide+xml"/>
  <Override PartName="/ppt/tags/tag22.xml" ContentType="application/vnd.openxmlformats-officedocument.presentationml.tags+xml"/>
  <Override PartName="/ppt/notesSlides/notesSlide17.xml" ContentType="application/vnd.openxmlformats-officedocument.presentationml.notesSlide+xml"/>
  <Override PartName="/ppt/tags/tag2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handoutMasterIdLst>
    <p:handoutMasterId r:id="rId26"/>
  </p:handoutMasterIdLst>
  <p:sldIdLst>
    <p:sldId id="346" r:id="rId2"/>
    <p:sldId id="320" r:id="rId3"/>
    <p:sldId id="367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8" r:id="rId13"/>
    <p:sldId id="361" r:id="rId14"/>
    <p:sldId id="362" r:id="rId15"/>
    <p:sldId id="363" r:id="rId16"/>
    <p:sldId id="364" r:id="rId17"/>
    <p:sldId id="365" r:id="rId18"/>
    <p:sldId id="366" r:id="rId19"/>
    <p:sldId id="351" r:id="rId20"/>
    <p:sldId id="350" r:id="rId21"/>
    <p:sldId id="347" r:id="rId22"/>
    <p:sldId id="348" r:id="rId23"/>
    <p:sldId id="349" r:id="rId2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59533" autoAdjust="0"/>
  </p:normalViewPr>
  <p:slideViewPr>
    <p:cSldViewPr>
      <p:cViewPr varScale="1">
        <p:scale>
          <a:sx n="50" d="100"/>
          <a:sy n="50" d="100"/>
        </p:scale>
        <p:origin x="-21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March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Interrupts: “Cut it out! I’ll tell you when we’re there!”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239FB9-13D0-4962-86CD-0DCEDAB6F44E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62A40B-92A8-47C6-BA86-B3F29C0FE6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This is a real-time systems definition</a:t>
            </a: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253DEE-9711-4F79-8553-E35E218787B1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3/16/2016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030550-BFB2-4EDC-9623-AE3C0E8E75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6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11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73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http://www.ti.com/lit/ds/symlink/am3358.pdf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r>
              <a:rPr lang="en-US" baseline="0" dirty="0" smtClean="0"/>
              <a:t> i5 really NEEDS external memory to work, the AM335x’s could, in theory operate without external memory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(And my first attempts to find something like the above found the “chipset” instead.)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page:</a:t>
            </a:r>
          </a:p>
          <a:p>
            <a:r>
              <a:rPr lang="en-US" dirty="0" smtClean="0"/>
              <a:t>http://www.bjorn3d.com/2010/01/intel-i5-661-3-33ghz-dual-core-cpu/</a:t>
            </a:r>
          </a:p>
          <a:p>
            <a:r>
              <a:rPr lang="en-US" dirty="0" smtClean="0"/>
              <a:t>says that the i7 chip includes</a:t>
            </a:r>
            <a:r>
              <a:rPr lang="en-US" baseline="0" dirty="0" smtClean="0"/>
              <a:t> graphics (i.e. GPU). Wow!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20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Draw graph illustrating Rate-monotonic</a:t>
            </a:r>
          </a:p>
          <a:p>
            <a:r>
              <a:rPr lang="en-US" altLang="en-US" dirty="0" smtClean="0">
                <a:latin typeface="Arial" pitchFamily="34" charset="0"/>
              </a:rPr>
              <a:t>See hand notes</a:t>
            </a: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008BBC-CFF2-49FA-B2CA-30C028875343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3/16/2016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58AAC2-4E80-4FB6-A541-92DECB66002C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Draw pictures of time sequence for synchronous and asynchronous events.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Do Comparison table</a:t>
            </a: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E34DF2-7A74-4E74-BABF-50682B1D99F0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3/16/2016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A87E56-C49F-4E85-9356-42537AB2042C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</a:t>
            </a:r>
            <a:r>
              <a:rPr lang="en-US" baseline="0" dirty="0" smtClean="0"/>
              <a:t> text, p. 57</a:t>
            </a:r>
          </a:p>
          <a:p>
            <a:r>
              <a:rPr lang="en-US" baseline="0" dirty="0" err="1" smtClean="0"/>
              <a:t>Laplante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Ovaske</a:t>
            </a:r>
            <a:r>
              <a:rPr lang="en-US" baseline="0" dirty="0" smtClean="0"/>
              <a:t> 4E, p. 52</a:t>
            </a:r>
          </a:p>
          <a:p>
            <a:endParaRPr lang="en-US" dirty="0" smtClean="0"/>
          </a:p>
          <a:p>
            <a:r>
              <a:rPr lang="en-US" dirty="0" smtClean="0"/>
              <a:t>Polling hardware is easy</a:t>
            </a:r>
          </a:p>
          <a:p>
            <a:r>
              <a:rPr lang="en-US" dirty="0" smtClean="0"/>
              <a:t>Interrupt</a:t>
            </a:r>
            <a:r>
              <a:rPr lang="en-US" baseline="0" dirty="0" smtClean="0"/>
              <a:t>s require some additional hardware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95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CBCC3CE-D3D8-416C-83CE-CA6C69C93DA4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160C88-533B-4839-B62B-75AA0F63327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Fig 2.14 p. 54 </a:t>
            </a:r>
            <a:r>
              <a:rPr lang="en-US" altLang="en-US" dirty="0" err="1" smtClean="0"/>
              <a:t>Laplante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Ovaske</a:t>
            </a:r>
            <a:r>
              <a:rPr lang="en-US" altLang="en-US" dirty="0" smtClean="0"/>
              <a:t> 4E</a:t>
            </a:r>
          </a:p>
          <a:p>
            <a:r>
              <a:rPr lang="en-US" altLang="en-US" dirty="0" smtClean="0"/>
              <a:t>PIU</a:t>
            </a:r>
            <a:r>
              <a:rPr lang="en-US" altLang="en-US" baseline="0" dirty="0" smtClean="0"/>
              <a:t> – Peripheral interface unit</a:t>
            </a:r>
          </a:p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239FB9-13D0-4962-86CD-0DCEDAB6F44E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551C3F-3628-420E-A8D3-F583E56CACC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58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Real-Time System Examples: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Temperature control of a chemical reactor</a:t>
            </a:r>
          </a:p>
          <a:p>
            <a:r>
              <a:rPr lang="en-US" altLang="en-US" smtClean="0">
                <a:latin typeface="Arial" pitchFamily="34" charset="0"/>
              </a:rPr>
              <a:t>Space mission control system</a:t>
            </a:r>
          </a:p>
          <a:p>
            <a:r>
              <a:rPr lang="en-US" altLang="en-US" smtClean="0">
                <a:latin typeface="Arial" pitchFamily="34" charset="0"/>
              </a:rPr>
              <a:t>Nuclear power generator system</a:t>
            </a:r>
          </a:p>
          <a:p>
            <a:r>
              <a:rPr lang="en-US" altLang="en-US" smtClean="0">
                <a:latin typeface="Arial" pitchFamily="34" charset="0"/>
              </a:rPr>
              <a:t>Many safety-critical systems</a:t>
            </a:r>
          </a:p>
          <a:p>
            <a:r>
              <a:rPr lang="en-US" altLang="en-US" smtClean="0">
                <a:latin typeface="Arial" pitchFamily="34" charset="0"/>
              </a:rPr>
              <a:t>Click-drag in a GUI</a:t>
            </a:r>
          </a:p>
          <a:p>
            <a:r>
              <a:rPr lang="en-US" altLang="en-US" smtClean="0">
                <a:latin typeface="Arial" pitchFamily="34" charset="0"/>
              </a:rPr>
              <a:t>Hospital reports delivered within minutes</a:t>
            </a: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Examples of Systems Containing Embedded Systems</a:t>
            </a:r>
          </a:p>
          <a:p>
            <a:endParaRPr lang="en-US" altLang="en-US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pitchFamily="34" charset="0"/>
              </a:rPr>
              <a:t>Appliances: microwaves, VCRs, dishwashers, refrigerators, furnaces, clocks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pitchFamily="34" charset="0"/>
              </a:rPr>
              <a:t>Medical devices: hearing aids, pacemakers,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pitchFamily="34" charset="0"/>
              </a:rPr>
              <a:t>Car systems: antilock brakes, engine timing and monitoring, seat/mirror positioner, air handling, lighting/environment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pitchFamily="34" charset="0"/>
              </a:rPr>
              <a:t>Mobile phones, PDA’s, Music players, remote controls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Diagram one of these devices, label the Real-time system and the Embedded Real-time system</a:t>
            </a: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4B75C4-B022-470C-945F-2D7B479F9C2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3/16/2016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8FF4B2-BF20-44DA-8484-73AB2804BF28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67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61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See summary Slide 1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Aka FBDs – Functional Block Diagrams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FIGURES 1-3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Draw on board: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LED sub-system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Inputs:</a:t>
            </a:r>
          </a:p>
          <a:p>
            <a:r>
              <a:rPr lang="en-US" altLang="en-US" smtClean="0">
                <a:latin typeface="Arial" pitchFamily="34" charset="0"/>
              </a:rPr>
              <a:t>Wind direction (as 5v power supply to each LED)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Outputs:</a:t>
            </a:r>
          </a:p>
          <a:p>
            <a:r>
              <a:rPr lang="en-US" altLang="en-US" smtClean="0">
                <a:latin typeface="Arial" pitchFamily="34" charset="0"/>
              </a:rPr>
              <a:t>Light in a pattern indicating the wind direction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ADC</a:t>
            </a:r>
          </a:p>
          <a:p>
            <a:r>
              <a:rPr lang="en-US" altLang="en-US" smtClean="0">
                <a:latin typeface="Arial" pitchFamily="34" charset="0"/>
              </a:rPr>
              <a:t>Analog-to-Digital Converter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Inputs:</a:t>
            </a:r>
          </a:p>
          <a:p>
            <a:r>
              <a:rPr lang="en-US" altLang="en-US" smtClean="0">
                <a:latin typeface="Arial" pitchFamily="34" charset="0"/>
              </a:rPr>
              <a:t>Wind direction from weather vane as voltage read (0- 5v)</a:t>
            </a:r>
          </a:p>
          <a:p>
            <a:r>
              <a:rPr lang="en-US" altLang="en-US" smtClean="0">
                <a:latin typeface="Arial" pitchFamily="34" charset="0"/>
              </a:rPr>
              <a:t>off of a potentiometer (more on this)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Outputs:</a:t>
            </a:r>
          </a:p>
          <a:p>
            <a:r>
              <a:rPr lang="en-US" altLang="en-US" smtClean="0">
                <a:latin typeface="Arial" pitchFamily="34" charset="0"/>
              </a:rPr>
              <a:t>Wind direction from weather vane as serial 5 volt stream.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(Figure)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NOT as USB serial stream</a:t>
            </a: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EXAMPLE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Microprocessor Scheduler Module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Input:</a:t>
            </a:r>
          </a:p>
          <a:p>
            <a:r>
              <a:rPr lang="en-US" altLang="en-US" smtClean="0">
                <a:latin typeface="Arial" pitchFamily="34" charset="0"/>
              </a:rPr>
              <a:t>Tasks to be scheduled</a:t>
            </a:r>
          </a:p>
          <a:p>
            <a:r>
              <a:rPr lang="en-US" altLang="en-US" smtClean="0">
                <a:latin typeface="Arial" pitchFamily="34" charset="0"/>
              </a:rPr>
              <a:t>(Data written to memory locations in the processor, Interrupts)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Output:</a:t>
            </a:r>
          </a:p>
          <a:p>
            <a:r>
              <a:rPr lang="en-US" altLang="en-US" smtClean="0">
                <a:latin typeface="Arial" pitchFamily="34" charset="0"/>
              </a:rPr>
              <a:t>Sequenced scheduled tasks	</a:t>
            </a:r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3D458B-9F5C-4F58-AC2A-BF3F6F3D2254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3/16/2016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C3C02F-C8C2-4ECF-B681-94EA5370EF88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14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8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llmill.com/f/what-would-you-most-like-to-do-m6e93hx.fullp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llmill.com/private/forms/what-would-you-most-like-to-do-m6e93hx/answers" TargetMode="External"/><Relationship Id="rId4" Type="http://schemas.openxmlformats.org/officeDocument/2006/relationships/hyperlink" Target="http://bit.ly/1F9RxR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tency_(engineering)" TargetMode="External"/><Relationship Id="rId7" Type="http://schemas.openxmlformats.org/officeDocument/2006/relationships/hyperlink" Target="http://en.wikipedia.org/wiki/Latency_(engineering)#Packet-switched_network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atency_(audio)" TargetMode="External"/><Relationship Id="rId5" Type="http://schemas.openxmlformats.org/officeDocument/2006/relationships/hyperlink" Target="http://en.wikipedia.org/wiki/Interrupt_latency" TargetMode="External"/><Relationship Id="rId4" Type="http://schemas.openxmlformats.org/officeDocument/2006/relationships/hyperlink" Target="http://en.wikipedia.org/wiki/CAS_laten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Polling vs. Interrupts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E3D3C-C9C3-4A08-B253-650D77862A05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2053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16"/>
          <a:stretch>
            <a:fillRect/>
          </a:stretch>
        </p:blipFill>
        <p:spPr>
          <a:xfrm>
            <a:off x="0" y="990600"/>
            <a:ext cx="4545013" cy="5259388"/>
          </a:xfrm>
        </p:spPr>
      </p:pic>
      <p:pic>
        <p:nvPicPr>
          <p:cNvPr id="205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4686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5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Real-Time System</a:t>
            </a:r>
            <a:br>
              <a:rPr lang="en-US" altLang="en-US" smtClean="0"/>
            </a:br>
            <a:r>
              <a:rPr lang="en-US" altLang="en-US" smtClean="0"/>
              <a:t>Terminology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Soft</a:t>
            </a:r>
          </a:p>
          <a:p>
            <a:pPr lvl="1" eaLnBrk="1" hangingPunct="1"/>
            <a:r>
              <a:rPr lang="en-US" altLang="en-US" dirty="0" smtClean="0"/>
              <a:t>No consequences on failure to meet response time</a:t>
            </a:r>
          </a:p>
          <a:p>
            <a:pPr eaLnBrk="1" hangingPunct="1"/>
            <a:r>
              <a:rPr lang="en-US" altLang="en-US" dirty="0"/>
              <a:t>Firm</a:t>
            </a:r>
          </a:p>
          <a:p>
            <a:pPr lvl="1" eaLnBrk="1" hangingPunct="1"/>
            <a:r>
              <a:rPr lang="en-US" altLang="en-US" dirty="0" smtClean="0"/>
              <a:t>Consequences on failure </a:t>
            </a:r>
            <a:r>
              <a:rPr lang="en-US" altLang="en-US" dirty="0"/>
              <a:t>to meet multiple deadlines</a:t>
            </a:r>
          </a:p>
          <a:p>
            <a:pPr eaLnBrk="1" hangingPunct="1"/>
            <a:r>
              <a:rPr lang="en-US" altLang="en-US" dirty="0" smtClean="0"/>
              <a:t>Hard</a:t>
            </a:r>
          </a:p>
          <a:p>
            <a:pPr lvl="1" eaLnBrk="1" hangingPunct="1"/>
            <a:r>
              <a:rPr lang="en-US" altLang="en-US" dirty="0" smtClean="0"/>
              <a:t>Consequences on failure to meet a single deadline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SE-3910  - 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Much Material: Dr. Schilling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B6ADB6E-7201-4B17-9F07-1289000BFA78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Exercise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300" dirty="0" smtClean="0"/>
              <a:t>On your own: Write which kind of real-time system is being used</a:t>
            </a:r>
          </a:p>
          <a:p>
            <a:pPr eaLnBrk="1" hangingPunct="1"/>
            <a:r>
              <a:rPr lang="en-US" altLang="en-US" sz="2300" dirty="0" smtClean="0"/>
              <a:t>With your partner, discuss &amp; fill in the explanations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9C2C7-681E-4312-8D48-8E050BC750A3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91317572"/>
              </p:ext>
            </p:extLst>
          </p:nvPr>
        </p:nvGraphicFramePr>
        <p:xfrm>
          <a:off x="304800" y="2819400"/>
          <a:ext cx="8382000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735"/>
                <a:gridCol w="3535265"/>
                <a:gridCol w="2794000"/>
              </a:tblGrid>
              <a:tr h="3658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System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Classification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Explanation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11274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Video Surveillance System for Car Dealership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</a:tr>
              <a:tr h="11274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Laser</a:t>
                      </a:r>
                      <a:r>
                        <a:rPr lang="en-US" sz="1800" baseline="0" dirty="0" smtClean="0"/>
                        <a:t> welding robot to construct car frames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</a:tr>
              <a:tr h="1128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 player air hockey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game on game console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7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 16q3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6395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Microcontroller vs. Microprocessor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Microprocessor</a:t>
            </a:r>
          </a:p>
          <a:p>
            <a:pPr lvl="1"/>
            <a:r>
              <a:rPr lang="en-US" dirty="0"/>
              <a:t>a single chip holding a single (large) CPU </a:t>
            </a:r>
            <a:endParaRPr lang="en-US" dirty="0" smtClean="0"/>
          </a:p>
          <a:p>
            <a:pPr lvl="1"/>
            <a:r>
              <a:rPr lang="en-US" dirty="0" smtClean="0"/>
              <a:t>what most PC’s have</a:t>
            </a:r>
          </a:p>
          <a:p>
            <a:r>
              <a:rPr lang="en-US" dirty="0" smtClean="0"/>
              <a:t>Microcontroller</a:t>
            </a:r>
          </a:p>
          <a:p>
            <a:pPr lvl="1"/>
            <a:r>
              <a:rPr lang="en-US" dirty="0" smtClean="0"/>
              <a:t>A single chip holding a CPU, memory, peripherals</a:t>
            </a:r>
          </a:p>
          <a:p>
            <a:pPr lvl="1"/>
            <a:r>
              <a:rPr lang="en-US" dirty="0" smtClean="0"/>
              <a:t>What’s on the </a:t>
            </a:r>
            <a:r>
              <a:rPr lang="en-US" dirty="0" err="1" smtClean="0"/>
              <a:t>Beaglebone</a:t>
            </a:r>
            <a:r>
              <a:rPr lang="en-US" dirty="0" smtClean="0"/>
              <a:t> Black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78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on a Chip vs.</a:t>
            </a:r>
            <a:br>
              <a:rPr lang="en-US" dirty="0" smtClean="0"/>
            </a:br>
            <a:r>
              <a:rPr lang="en-US" dirty="0" err="1" smtClean="0"/>
              <a:t>MicroController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Microntroller</a:t>
            </a:r>
            <a:r>
              <a:rPr lang="en-US" dirty="0" smtClean="0"/>
              <a:t> – see previous</a:t>
            </a:r>
          </a:p>
          <a:p>
            <a:r>
              <a:rPr lang="en-US" dirty="0" smtClean="0"/>
              <a:t>System on a Chip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roader</a:t>
            </a:r>
          </a:p>
          <a:p>
            <a:pPr lvl="1"/>
            <a:r>
              <a:rPr lang="en-US" dirty="0" smtClean="0"/>
              <a:t>will include </a:t>
            </a:r>
            <a:r>
              <a:rPr lang="en-US" dirty="0"/>
              <a:t>m</a:t>
            </a:r>
            <a:r>
              <a:rPr lang="en-US" dirty="0" smtClean="0"/>
              <a:t>icrocontroller</a:t>
            </a:r>
          </a:p>
          <a:p>
            <a:pPr lvl="1"/>
            <a:r>
              <a:rPr lang="en-US" dirty="0" smtClean="0"/>
              <a:t>may include more (e.g. analog components)</a:t>
            </a:r>
          </a:p>
          <a:p>
            <a:pPr lvl="1"/>
            <a:r>
              <a:rPr lang="en-US" dirty="0" smtClean="0"/>
              <a:t>a bit of a buzzword – every manufacturer has their own meaning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63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 335x (The </a:t>
            </a:r>
            <a:r>
              <a:rPr lang="en-US" dirty="0" err="1"/>
              <a:t>B</a:t>
            </a:r>
            <a:r>
              <a:rPr lang="en-US" dirty="0" err="1" smtClean="0"/>
              <a:t>eaglebone’s</a:t>
            </a:r>
            <a:r>
              <a:rPr lang="en-US" dirty="0" smtClean="0"/>
              <a:t> CPU chip)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http://www.ti.com/lit/ds/symlink/am3358.pdf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5029200" cy="552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3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i5 (Intel chip in laptop)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://aphnetworks.com/reviews/intel_core_i5_750/2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2050" name="Picture 2" descr="http://aphnetworks.com/review/intel_core_i5_750/cpu_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34746"/>
            <a:ext cx="6324600" cy="385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Five </a:t>
            </a:r>
            <a:r>
              <a:rPr lang="en-US" b="0" i="1" dirty="0" smtClean="0"/>
              <a:t>Misconceptions</a:t>
            </a:r>
            <a:r>
              <a:rPr lang="en-US" dirty="0" smtClean="0"/>
              <a:t> (paraphrased from </a:t>
            </a:r>
            <a:r>
              <a:rPr lang="en-US" dirty="0" err="1" smtClean="0"/>
              <a:t>Laplante</a:t>
            </a:r>
            <a:r>
              <a:rPr lang="en-US" dirty="0" smtClean="0"/>
              <a:t> and </a:t>
            </a:r>
            <a:r>
              <a:rPr lang="en-US" dirty="0" err="1" smtClean="0"/>
              <a:t>Ovaske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Real-time systems are fast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you need is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real-time OS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rate-monotonic scheduler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lots of scheduling theory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We’ve figured out how to make real-time systems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2F408-A19A-45C7-874D-0BBA6616A7E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31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Timing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Event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A jump in the program counter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Synchronous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Predicatable</a:t>
            </a:r>
            <a:r>
              <a:rPr lang="en-US" dirty="0" smtClean="0"/>
              <a:t>.  Scheduled. In sync with other events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Asynchronous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Unpredictable. Unscheduled. External requests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Aperiodic – No fixed period, asynchronous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Sporadic – Extremely infrequent and aperiodic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Punctual – Neither early nor late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SE-3910  - 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  <a:p>
            <a:pPr>
              <a:defRPr/>
            </a:pPr>
            <a:r>
              <a:rPr lang="en-US" altLang="en-US"/>
              <a:t>Much Material: Dr. Schilling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11B41-633E-4A38-BF29-9255B15B1318}" type="slidenum">
              <a:rPr lang="en-US" altLang="en-US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67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event?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in SE 1021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63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2,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Real-time Systems</a:t>
            </a:r>
          </a:p>
          <a:p>
            <a:r>
              <a:rPr lang="en-US" dirty="0"/>
              <a:t>Polling and </a:t>
            </a:r>
            <a:r>
              <a:rPr lang="en-US" dirty="0" smtClean="0"/>
              <a:t>Interrupts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580072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1" y="2730788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Inside the device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24384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External pin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05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Interrupt Definitions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000" dirty="0" smtClean="0"/>
              <a:t>Interrupt</a:t>
            </a:r>
          </a:p>
          <a:p>
            <a:pPr lvl="1">
              <a:defRPr/>
            </a:pPr>
            <a:r>
              <a:rPr lang="en-US" altLang="en-US" sz="1800" dirty="0" smtClean="0"/>
              <a:t>An event in hardware that triggers the processor to jump from its current program counter to a specific point in the code.</a:t>
            </a:r>
          </a:p>
          <a:p>
            <a:pPr>
              <a:defRPr/>
            </a:pPr>
            <a:r>
              <a:rPr lang="en-US" altLang="en-US" sz="2000" dirty="0" smtClean="0"/>
              <a:t>Interrupt Service Routine (ISR)</a:t>
            </a:r>
          </a:p>
          <a:p>
            <a:pPr lvl="1">
              <a:defRPr/>
            </a:pPr>
            <a:r>
              <a:rPr lang="en-US" altLang="en-US" sz="1800" dirty="0" smtClean="0"/>
              <a:t>The function that is called or the particular assembly code that is executed when the interrupt happens is called the Interrupt Service Routine (ISR). </a:t>
            </a:r>
          </a:p>
          <a:p>
            <a:pPr>
              <a:defRPr/>
            </a:pPr>
            <a:r>
              <a:rPr lang="en-US" altLang="en-US" sz="2000" dirty="0" smtClean="0"/>
              <a:t>Interrupt flag (IFG)</a:t>
            </a:r>
          </a:p>
          <a:p>
            <a:pPr lvl="1">
              <a:defRPr/>
            </a:pPr>
            <a:r>
              <a:rPr lang="en-US" altLang="en-US" sz="1800" dirty="0" smtClean="0"/>
              <a:t>this is the bit that is set that triggers the interrupt, leaving the interrupt resets this flag to the normal state. </a:t>
            </a:r>
          </a:p>
          <a:p>
            <a:pPr>
              <a:defRPr/>
            </a:pPr>
            <a:r>
              <a:rPr lang="en-US" altLang="en-US" sz="2000" dirty="0" smtClean="0"/>
              <a:t>Interrupt Enable</a:t>
            </a:r>
          </a:p>
          <a:p>
            <a:pPr lvl="1">
              <a:defRPr/>
            </a:pPr>
            <a:r>
              <a:rPr lang="en-US" altLang="en-US" sz="1800" dirty="0" smtClean="0"/>
              <a:t>Control bit that tells the processor that a particular interrupt should or should not be ignored. </a:t>
            </a:r>
          </a:p>
          <a:p>
            <a:pPr>
              <a:defRPr/>
            </a:pPr>
            <a:r>
              <a:rPr lang="en-US" altLang="en-US" sz="2000" dirty="0" smtClean="0"/>
              <a:t>Interrupt Vector Table</a:t>
            </a:r>
          </a:p>
          <a:p>
            <a:pPr lvl="1">
              <a:defRPr/>
            </a:pPr>
            <a:r>
              <a:rPr lang="en-US" altLang="en-US" sz="1800" dirty="0" smtClean="0"/>
              <a:t>A table in memory which maps ISRs to interrupts.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4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A37B7-A3B7-4A50-B215-66E45243C2F3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98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ISR Handling 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15DFA-B442-4665-A2EA-7A6305F0EE5E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pic>
        <p:nvPicPr>
          <p:cNvPr id="5125" name="Picture 1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905000"/>
            <a:ext cx="6858000" cy="4768850"/>
          </a:xfrm>
        </p:spPr>
      </p:pic>
      <p:sp>
        <p:nvSpPr>
          <p:cNvPr id="5126" name="TextBox 1"/>
          <p:cNvSpPr txBox="1">
            <a:spLocks noChangeArrowheads="1"/>
          </p:cNvSpPr>
          <p:nvPr/>
        </p:nvSpPr>
        <p:spPr bwMode="auto">
          <a:xfrm>
            <a:off x="228600" y="1452563"/>
            <a:ext cx="868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[Discussed at high level – Interrupt like any other event, only triggered by hardware]</a:t>
            </a:r>
          </a:p>
        </p:txBody>
      </p:sp>
    </p:spTree>
    <p:extLst>
      <p:ext uri="{BB962C8B-B14F-4D97-AF65-F5344CB8AC3E}">
        <p14:creationId xmlns:p14="http://schemas.microsoft.com/office/powerpoint/2010/main" val="17571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ISR Handling (2)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3B3E7-7A67-452F-B4EC-5A9561C94424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pic>
        <p:nvPicPr>
          <p:cNvPr id="6149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1713" y="1785938"/>
            <a:ext cx="7140575" cy="415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228600" y="1452563"/>
            <a:ext cx="868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[Did not discuss]</a:t>
            </a:r>
          </a:p>
        </p:txBody>
      </p:sp>
    </p:spTree>
    <p:extLst>
      <p:ext uri="{BB962C8B-B14F-4D97-AF65-F5344CB8AC3E}">
        <p14:creationId xmlns:p14="http://schemas.microsoft.com/office/powerpoint/2010/main" val="41019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most like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take this survey: (You only need to pick 5)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pollmill.com/f/what-would-you-most-like-to-do-m6e93hx.fullpage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– OR –</a:t>
            </a: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bit.ly/1F9RxRo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then….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pollmill.com/private/forms/what-would-you-most-like-to-do-m6e93hx/answers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79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Real-time and Embedded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NewCenturySchlbk-Roman" charset="0"/>
              </a:rPr>
              <a:t>Real-Time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NewCenturySchlbk-Roman" charset="0"/>
              </a:rPr>
              <a:t>responding as rapidly as required by the user or the process being controlled.</a:t>
            </a:r>
          </a:p>
          <a:p>
            <a:pPr marL="344487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NewCenturySchlbk-Roman" charset="0"/>
              </a:rPr>
              <a:t>      		- Random House Dictionary (Abbrev.)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NewCenturySchlbk-Roman" charset="0"/>
              </a:rPr>
              <a:t>Embedded System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 combination of hardware &amp; software to perform a </a:t>
            </a:r>
            <a:r>
              <a:rPr lang="en-US" sz="2400" b="1" dirty="0" smtClean="0"/>
              <a:t>specific</a:t>
            </a:r>
            <a:r>
              <a:rPr lang="en-US" sz="2400" dirty="0" smtClean="0"/>
              <a:t> function</a:t>
            </a:r>
          </a:p>
          <a:p>
            <a:pPr marL="344487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		-Dr. Schilling’s slides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NewCenturySchlbk-Roman" charset="0"/>
              </a:rPr>
              <a:t>Often real-time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>
              <a:latin typeface="NewCenturySchlbk-Roman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SE-1021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DCF4ED9-048A-4D0E-951A-B69D45EE71E5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SE-1021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copied from Dr. Schilling’s Slides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437ADA-3030-4BF8-A799-E8328AB5DCFD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latin typeface="Arial" pitchFamily="34" charset="0"/>
            </a:endParaRPr>
          </a:p>
        </p:txBody>
      </p:sp>
      <p:pic>
        <p:nvPicPr>
          <p:cNvPr id="7174" name="Picture 2" descr="http://www.automotiveit.com/wp-content/uploads/2011/06/ic-insights-study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607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3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system?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System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	A mapping from a set of inputs to outputs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SE-3910  - 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Much Material: Dr. Schilling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29DBF-A47B-44AC-8744-EF39533F27C2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latin typeface="Arial" pitchFamily="34" charset="0"/>
            </a:endParaRPr>
          </a:p>
        </p:txBody>
      </p:sp>
      <p:pic>
        <p:nvPicPr>
          <p:cNvPr id="9222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0"/>
            <a:ext cx="7321550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Weather Monitor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SE-3910  - 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Much Material: Dr. Schilling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837F5C-56D7-49A1-91DB-71F416260489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latin typeface="Arial" pitchFamily="34" charset="0"/>
            </a:endParaRPr>
          </a:p>
        </p:txBody>
      </p:sp>
      <p:pic>
        <p:nvPicPr>
          <p:cNvPr id="1024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6800"/>
            <a:ext cx="90487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0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 smtClean="0"/>
              <a:t>Response Time</a:t>
            </a:r>
            <a:r>
              <a:rPr lang="en-US" altLang="en-US" dirty="0" smtClean="0"/>
              <a:t> &amp;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Response </a:t>
            </a:r>
            <a:r>
              <a:rPr lang="en-US" dirty="0"/>
              <a:t>T</a:t>
            </a:r>
            <a:r>
              <a:rPr lang="en-US" dirty="0" smtClean="0"/>
              <a:t>ime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The time between input events and all possible output events</a:t>
            </a:r>
          </a:p>
          <a:p>
            <a:pPr>
              <a:buFont typeface="Arial" charset="0"/>
              <a:buChar char="–"/>
              <a:defRPr/>
            </a:pPr>
            <a:r>
              <a:rPr lang="en-US" dirty="0" smtClean="0"/>
              <a:t>Release Time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When a process is ready to start</a:t>
            </a:r>
          </a:p>
          <a:p>
            <a:pPr lvl="1">
              <a:buFont typeface="Arial" charset="0"/>
              <a:buChar char="–"/>
              <a:defRPr/>
            </a:pPr>
            <a:endParaRPr lang="en-US" dirty="0" smtClean="0"/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91B7C-70E9-4E8F-86E6-345E2B66AA0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01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Response Time &amp; </a:t>
            </a:r>
            <a:r>
              <a:rPr lang="en-US" u="sng" dirty="0" smtClean="0"/>
              <a:t>Latency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11662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Latency</a:t>
            </a:r>
            <a:r>
              <a:rPr lang="en-US" dirty="0" smtClean="0"/>
              <a:t> - </a:t>
            </a:r>
            <a:r>
              <a:rPr lang="en-US" dirty="0"/>
              <a:t>a time delay between </a:t>
            </a:r>
            <a:r>
              <a:rPr lang="en-US" dirty="0" smtClean="0"/>
              <a:t>stimulus and response, or between cause and effect (Wiki)</a:t>
            </a:r>
          </a:p>
          <a:p>
            <a:pPr lvl="1"/>
            <a:r>
              <a:rPr lang="en-US" dirty="0" smtClean="0">
                <a:hlinkClick r:id="rId4"/>
              </a:rPr>
              <a:t>Memory Latency</a:t>
            </a:r>
            <a:r>
              <a:rPr lang="en-US" dirty="0" smtClean="0"/>
              <a:t> – Delay between write &amp; read (Wiki)</a:t>
            </a:r>
          </a:p>
          <a:p>
            <a:pPr lvl="1"/>
            <a:r>
              <a:rPr lang="en-US" dirty="0" smtClean="0">
                <a:hlinkClick r:id="rId5"/>
              </a:rPr>
              <a:t>Interrupt Latency</a:t>
            </a:r>
            <a:r>
              <a:rPr lang="en-US" dirty="0" smtClean="0"/>
              <a:t> – Delay between stimulus and starting handler</a:t>
            </a:r>
          </a:p>
          <a:p>
            <a:pPr lvl="1"/>
            <a:r>
              <a:rPr lang="en-US" dirty="0" smtClean="0">
                <a:hlinkClick r:id="rId6"/>
              </a:rPr>
              <a:t>Audio Latency</a:t>
            </a:r>
            <a:r>
              <a:rPr lang="en-US" dirty="0" smtClean="0"/>
              <a:t> – Delay from audio in to audio out of a system (=response time)</a:t>
            </a:r>
          </a:p>
          <a:p>
            <a:pPr lvl="1"/>
            <a:r>
              <a:rPr lang="en-US" dirty="0" smtClean="0">
                <a:hlinkClick r:id="rId7"/>
              </a:rPr>
              <a:t>Network Latency</a:t>
            </a:r>
            <a:r>
              <a:rPr lang="en-US" dirty="0" smtClean="0"/>
              <a:t> – Delay from send to receive [or …]</a:t>
            </a:r>
          </a:p>
          <a:p>
            <a:r>
              <a:rPr lang="en-US" dirty="0" smtClean="0"/>
              <a:t>Conclusion: Latency = response time, possibly for a sub-system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5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33947</TotalTime>
  <Words>1410</Words>
  <Application>Microsoft Office PowerPoint</Application>
  <PresentationFormat>On-screen Show (4:3)</PresentationFormat>
  <Paragraphs>395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2_Network</vt:lpstr>
      <vt:lpstr>Polling vs. Interrupts </vt:lpstr>
      <vt:lpstr>    SE3910 Week 2, Class 1</vt:lpstr>
      <vt:lpstr>What would you most like to do?</vt:lpstr>
      <vt:lpstr>Real-time and Embedded</vt:lpstr>
      <vt:lpstr>PowerPoint Presentation</vt:lpstr>
      <vt:lpstr>What is a system?</vt:lpstr>
      <vt:lpstr>Example: Weather Monitor</vt:lpstr>
      <vt:lpstr>Response Time &amp; Latency</vt:lpstr>
      <vt:lpstr>Response Time &amp; Latency</vt:lpstr>
      <vt:lpstr>Real-Time System Terminology</vt:lpstr>
      <vt:lpstr>Exercise</vt:lpstr>
      <vt:lpstr>Stopped here 16q3</vt:lpstr>
      <vt:lpstr>Microcontroller vs. Microprocessor</vt:lpstr>
      <vt:lpstr>System on a Chip vs. MicroController</vt:lpstr>
      <vt:lpstr>The AM 335x (The Beaglebone’s CPU chip)</vt:lpstr>
      <vt:lpstr>An i5 (Intel chip in laptop)</vt:lpstr>
      <vt:lpstr>Five Misconceptions (paraphrased from Laplante and Ovaske)</vt:lpstr>
      <vt:lpstr>Timing Terminology</vt:lpstr>
      <vt:lpstr>What is an event?</vt:lpstr>
      <vt:lpstr>I/O hardware</vt:lpstr>
      <vt:lpstr>Interrupt Definitions</vt:lpstr>
      <vt:lpstr>ISR Handling (1)</vt:lpstr>
      <vt:lpstr>ISR Handling (2)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1234</cp:revision>
  <cp:lastPrinted>2016-03-14T18:53:29Z</cp:lastPrinted>
  <dcterms:created xsi:type="dcterms:W3CDTF">1999-09-06T21:32:20Z</dcterms:created>
  <dcterms:modified xsi:type="dcterms:W3CDTF">2016-03-16T18:47:35Z</dcterms:modified>
</cp:coreProperties>
</file>