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14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15.xml" ContentType="application/vnd.openxmlformats-officedocument.presentationml.notesSlide+xml"/>
  <Override PartName="/ppt/tags/tag1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notesMasterIdLst>
    <p:notesMasterId r:id="rId17"/>
  </p:notesMasterIdLst>
  <p:handoutMasterIdLst>
    <p:handoutMasterId r:id="rId18"/>
  </p:handoutMasterIdLst>
  <p:sldIdLst>
    <p:sldId id="346" r:id="rId2"/>
    <p:sldId id="320" r:id="rId3"/>
    <p:sldId id="367" r:id="rId4"/>
    <p:sldId id="368" r:id="rId5"/>
    <p:sldId id="361" r:id="rId6"/>
    <p:sldId id="362" r:id="rId7"/>
    <p:sldId id="363" r:id="rId8"/>
    <p:sldId id="364" r:id="rId9"/>
    <p:sldId id="365" r:id="rId10"/>
    <p:sldId id="366" r:id="rId11"/>
    <p:sldId id="351" r:id="rId12"/>
    <p:sldId id="350" r:id="rId13"/>
    <p:sldId id="347" r:id="rId14"/>
    <p:sldId id="348" r:id="rId15"/>
    <p:sldId id="349" r:id="rId16"/>
  </p:sldIdLst>
  <p:sldSz cx="9144000" cy="6858000" type="screen4x3"/>
  <p:notesSz cx="7132638" cy="9418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osiah A Yoder - Post Meeting" initials="JAY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Animation="0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A0075"/>
    <a:srgbClr val="340068"/>
    <a:srgbClr val="5600A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412" autoAdjust="0"/>
    <p:restoredTop sz="59533" autoAdjust="0"/>
  </p:normalViewPr>
  <p:slideViewPr>
    <p:cSldViewPr>
      <p:cViewPr varScale="1">
        <p:scale>
          <a:sx n="20" d="100"/>
          <a:sy n="20" d="100"/>
        </p:scale>
        <p:origin x="-730" y="-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1752" y="-78"/>
      </p:cViewPr>
      <p:guideLst>
        <p:guide orient="horz" pos="2966"/>
        <p:guide pos="224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89571" cy="470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516" tIns="47258" rIns="94516" bIns="47258" numCol="1" anchor="t" anchorCtr="0" compatLnSpc="1">
            <a:prstTxWarp prst="textNoShape">
              <a:avLst/>
            </a:prstTxWarp>
          </a:bodyPr>
          <a:lstStyle>
            <a:lvl1pPr defTabSz="945905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r>
              <a:rPr lang="en-US" smtClean="0"/>
              <a:t>SE3910</a:t>
            </a: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43067" y="0"/>
            <a:ext cx="3089571" cy="470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516" tIns="47258" rIns="94516" bIns="47258" numCol="1" anchor="t" anchorCtr="0" compatLnSpc="1">
            <a:prstTxWarp prst="textNoShape">
              <a:avLst/>
            </a:prstTxWarp>
          </a:bodyPr>
          <a:lstStyle>
            <a:lvl1pPr algn="r" defTabSz="945905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fld id="{32B32498-105D-4F90-A7F2-EF83F66561A3}" type="datetime3">
              <a:rPr lang="en-US"/>
              <a:pPr>
                <a:defRPr/>
              </a:pPr>
              <a:t>16 March 2016</a:t>
            </a:fld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48330"/>
            <a:ext cx="3089571" cy="470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516" tIns="47258" rIns="94516" bIns="47258" numCol="1" anchor="b" anchorCtr="0" compatLnSpc="1">
            <a:prstTxWarp prst="textNoShape">
              <a:avLst/>
            </a:prstTxWarp>
          </a:bodyPr>
          <a:lstStyle>
            <a:lvl1pPr defTabSz="945905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r>
              <a:rPr lang="en-US" smtClean="0"/>
              <a:t>Dr. Josiah Yoder</a:t>
            </a:r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43067" y="8948330"/>
            <a:ext cx="3089571" cy="470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516" tIns="47258" rIns="94516" bIns="47258" numCol="1" anchor="b" anchorCtr="0" compatLnSpc="1">
            <a:prstTxWarp prst="textNoShape">
              <a:avLst/>
            </a:prstTxWarp>
          </a:bodyPr>
          <a:lstStyle>
            <a:lvl1pPr algn="r" defTabSz="945905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fld id="{C4600123-D749-482B-BA7C-88453F3ADC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15929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22077" cy="448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443" tIns="44722" rIns="89443" bIns="44722" numCol="1" anchor="t" anchorCtr="0" compatLnSpc="1">
            <a:prstTxWarp prst="textNoShape">
              <a:avLst/>
            </a:prstTxWarp>
          </a:bodyPr>
          <a:lstStyle>
            <a:lvl1pPr>
              <a:defRPr sz="1200" b="1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 smtClean="0"/>
              <a:t>SE3910</a:t>
            </a:r>
            <a:endParaRPr lang="en-US"/>
          </a:p>
        </p:txBody>
      </p:sp>
      <p:sp>
        <p:nvSpPr>
          <p:cNvPr id="770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13657" y="0"/>
            <a:ext cx="3118981" cy="448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443" tIns="44722" rIns="89443" bIns="44722" numCol="1" anchor="t" anchorCtr="0" compatLnSpc="1">
            <a:prstTxWarp prst="textNoShape">
              <a:avLst/>
            </a:prstTxWarp>
          </a:bodyPr>
          <a:lstStyle>
            <a:lvl1pPr algn="r">
              <a:defRPr sz="1200" b="1">
                <a:latin typeface="Times New Roman" pitchFamily="18" charset="0"/>
              </a:defRPr>
            </a:lvl1pPr>
          </a:lstStyle>
          <a:p>
            <a:pPr>
              <a:defRPr/>
            </a:pPr>
            <a:fld id="{5AA57C0C-AC4E-4A96-910A-3A67E0B4749F}" type="datetime1">
              <a:rPr lang="en-US"/>
              <a:pPr>
                <a:defRPr/>
              </a:pPr>
              <a:t>3/16/2016</a:t>
            </a:fld>
            <a:endParaRPr lang="en-US"/>
          </a:p>
        </p:txBody>
      </p:sp>
      <p:sp>
        <p:nvSpPr>
          <p:cNvPr id="770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5878" y="4485066"/>
            <a:ext cx="5200882" cy="426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443" tIns="44722" rIns="89443" bIns="4472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70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70131"/>
            <a:ext cx="3122077" cy="448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443" tIns="44722" rIns="89443" bIns="44722" numCol="1" anchor="b" anchorCtr="0" compatLnSpc="1">
            <a:prstTxWarp prst="textNoShape">
              <a:avLst/>
            </a:prstTxWarp>
          </a:bodyPr>
          <a:lstStyle>
            <a:lvl1pPr>
              <a:defRPr sz="1200" b="1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 smtClean="0"/>
              <a:t>Dr. Josiah Yoder</a:t>
            </a:r>
            <a:endParaRPr lang="en-US"/>
          </a:p>
        </p:txBody>
      </p:sp>
      <p:sp>
        <p:nvSpPr>
          <p:cNvPr id="770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13657" y="8970131"/>
            <a:ext cx="3118981" cy="448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443" tIns="44722" rIns="89443" bIns="44722" numCol="1" anchor="b" anchorCtr="0" compatLnSpc="1">
            <a:prstTxWarp prst="textNoShape">
              <a:avLst/>
            </a:prstTxWarp>
          </a:bodyPr>
          <a:lstStyle>
            <a:lvl1pPr algn="r">
              <a:defRPr sz="1200" b="1">
                <a:latin typeface="Times New Roman" pitchFamily="18" charset="0"/>
              </a:defRPr>
            </a:lvl1pPr>
          </a:lstStyle>
          <a:p>
            <a:pPr>
              <a:defRPr/>
            </a:pPr>
            <a:fld id="{37170AD8-106F-4ED5-A489-4A01038054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1511" name="Picture 8"/>
          <p:cNvPicPr>
            <a:picLocks noRot="1"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4475" y="672760"/>
            <a:ext cx="4903689" cy="370017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43728355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0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2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3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4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3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5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4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7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5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9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4.xml"/><Relationship Id="rId4" Type="http://schemas.openxmlformats.org/officeDocument/2006/relationships/hyperlink" Target="http://stackoverflow.com/questions/9358821/should-i-extend-arraylist-to-add-attributes-that-isnt-null" TargetMode="Externa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5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6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5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7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6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8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7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9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8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0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slide" Target="../slides/slide9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211263" y="706438"/>
            <a:ext cx="4710112" cy="3532187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 smtClean="0"/>
              <a:t>Interrupts: “Cut it out! I’ll tell you when we’re there!”</a:t>
            </a:r>
          </a:p>
          <a:p>
            <a:endParaRPr lang="en-US" altLang="en-US" dirty="0" smtClean="0"/>
          </a:p>
          <a:p>
            <a:endParaRPr lang="en-US" altLang="en-US" dirty="0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CS2852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B5239FB9-13D0-4962-86CD-0DCEDAB6F44E}" type="datetime1">
              <a:rPr lang="en-US" smtClean="0"/>
              <a:pPr>
                <a:defRPr/>
              </a:pPr>
              <a:t>3/16/2016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Yoder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62A40B-92A8-47C6-BA86-B3F29C0FE627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sp>
        <p:nvSpPr>
          <p:cNvPr id="2" name="TextBox 1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211263" y="706438"/>
            <a:ext cx="4710112" cy="3532187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Arial" pitchFamily="34" charset="0"/>
              </a:rPr>
              <a:t>Draw pictures of time sequence for synchronous and asynchronous events.</a:t>
            </a:r>
          </a:p>
          <a:p>
            <a:endParaRPr lang="en-US" altLang="en-US" smtClean="0">
              <a:latin typeface="Arial" pitchFamily="34" charset="0"/>
            </a:endParaRPr>
          </a:p>
          <a:p>
            <a:r>
              <a:rPr lang="en-US" altLang="en-US" smtClean="0">
                <a:latin typeface="Arial" pitchFamily="34" charset="0"/>
              </a:rPr>
              <a:t>Do Comparison table</a:t>
            </a:r>
          </a:p>
          <a:p>
            <a:endParaRPr lang="en-US" altLang="en-US" smtClean="0">
              <a:latin typeface="Arial" pitchFamily="34" charset="0"/>
            </a:endParaRPr>
          </a:p>
          <a:p>
            <a:endParaRPr lang="en-US" altLang="en-US" smtClean="0">
              <a:latin typeface="Arial" pitchFamily="34" charset="0"/>
            </a:endParaRPr>
          </a:p>
        </p:txBody>
      </p:sp>
      <p:sp>
        <p:nvSpPr>
          <p:cNvPr id="22532" name="Header Placeholder 3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</a:defRPr>
            </a:lvl1pPr>
            <a:lvl2pPr marL="741363" indent="-28416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</a:defRPr>
            </a:lvl2pPr>
            <a:lvl3pPr marL="1141413" indent="-2270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</a:defRPr>
            </a:lvl3pPr>
            <a:lvl4pPr marL="1598613" indent="-2270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</a:defRPr>
            </a:lvl4pPr>
            <a:lvl5pPr marL="2055813" indent="-2270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</a:defRPr>
            </a:lvl5pPr>
            <a:lvl6pPr marL="2513013" indent="-2270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</a:defRPr>
            </a:lvl6pPr>
            <a:lvl7pPr marL="2970213" indent="-2270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</a:defRPr>
            </a:lvl7pPr>
            <a:lvl8pPr marL="3427413" indent="-2270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</a:defRPr>
            </a:lvl8pPr>
            <a:lvl9pPr marL="3884613" indent="-2270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kumimoji="0" lang="en-US" altLang="en-US" smtClean="0">
                <a:latin typeface="Times New Roman" pitchFamily="18" charset="0"/>
              </a:rPr>
              <a:t>CS2852</a:t>
            </a:r>
          </a:p>
        </p:txBody>
      </p:sp>
      <p:sp>
        <p:nvSpPr>
          <p:cNvPr id="22533" name="Date Placeholder 4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</a:defRPr>
            </a:lvl1pPr>
            <a:lvl2pPr marL="741363" indent="-28416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</a:defRPr>
            </a:lvl2pPr>
            <a:lvl3pPr marL="1141413" indent="-2270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</a:defRPr>
            </a:lvl3pPr>
            <a:lvl4pPr marL="1598613" indent="-2270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</a:defRPr>
            </a:lvl4pPr>
            <a:lvl5pPr marL="2055813" indent="-2270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</a:defRPr>
            </a:lvl5pPr>
            <a:lvl6pPr marL="2513013" indent="-2270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</a:defRPr>
            </a:lvl6pPr>
            <a:lvl7pPr marL="2970213" indent="-2270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</a:defRPr>
            </a:lvl7pPr>
            <a:lvl8pPr marL="3427413" indent="-2270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</a:defRPr>
            </a:lvl8pPr>
            <a:lvl9pPr marL="3884613" indent="-2270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2E34DF2-7A74-4E74-BABF-50682B1D99F0}" type="datetime1">
              <a:rPr kumimoji="0" lang="en-US" altLang="en-US" smtClean="0">
                <a:latin typeface="Times New Roman" pitchFamily="18" charset="0"/>
              </a:rPr>
              <a:pPr eaLnBrk="1" hangingPunct="1">
                <a:spcBef>
                  <a:spcPct val="0"/>
                </a:spcBef>
              </a:pPr>
              <a:t>3/16/2016</a:t>
            </a:fld>
            <a:endParaRPr kumimoji="0" lang="en-US" altLang="en-US" smtClean="0">
              <a:latin typeface="Times New Roman" pitchFamily="18" charset="0"/>
            </a:endParaRPr>
          </a:p>
        </p:txBody>
      </p:sp>
      <p:sp>
        <p:nvSpPr>
          <p:cNvPr id="22534" name="Footer Placeholder 5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</a:defRPr>
            </a:lvl1pPr>
            <a:lvl2pPr marL="741363" indent="-28416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</a:defRPr>
            </a:lvl2pPr>
            <a:lvl3pPr marL="1141413" indent="-2270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</a:defRPr>
            </a:lvl3pPr>
            <a:lvl4pPr marL="1598613" indent="-2270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</a:defRPr>
            </a:lvl4pPr>
            <a:lvl5pPr marL="2055813" indent="-2270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</a:defRPr>
            </a:lvl5pPr>
            <a:lvl6pPr marL="2513013" indent="-2270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</a:defRPr>
            </a:lvl6pPr>
            <a:lvl7pPr marL="2970213" indent="-2270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</a:defRPr>
            </a:lvl7pPr>
            <a:lvl8pPr marL="3427413" indent="-2270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</a:defRPr>
            </a:lvl8pPr>
            <a:lvl9pPr marL="3884613" indent="-2270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kumimoji="0" lang="en-US" altLang="en-US" smtClean="0">
                <a:latin typeface="Times New Roman" pitchFamily="18" charset="0"/>
              </a:rPr>
              <a:t>Dr. Yoder</a:t>
            </a:r>
          </a:p>
        </p:txBody>
      </p:sp>
      <p:sp>
        <p:nvSpPr>
          <p:cNvPr id="22535" name="Slide Number Placeholder 6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</a:defRPr>
            </a:lvl1pPr>
            <a:lvl2pPr marL="741363" indent="-28416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</a:defRPr>
            </a:lvl2pPr>
            <a:lvl3pPr marL="1141413" indent="-2270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</a:defRPr>
            </a:lvl3pPr>
            <a:lvl4pPr marL="1598613" indent="-2270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</a:defRPr>
            </a:lvl4pPr>
            <a:lvl5pPr marL="2055813" indent="-2270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</a:defRPr>
            </a:lvl5pPr>
            <a:lvl6pPr marL="2513013" indent="-2270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</a:defRPr>
            </a:lvl6pPr>
            <a:lvl7pPr marL="2970213" indent="-2270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</a:defRPr>
            </a:lvl7pPr>
            <a:lvl8pPr marL="3427413" indent="-2270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</a:defRPr>
            </a:lvl8pPr>
            <a:lvl9pPr marL="3884613" indent="-2270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9A87E56-C49F-4E85-9356-42537AB2042C}" type="slidenum">
              <a:rPr kumimoji="0" lang="en-US" altLang="en-US" smtClean="0">
                <a:latin typeface="Times New Roman" pitchFamily="18" charset="0"/>
              </a:rPr>
              <a:pPr eaLnBrk="1" hangingPunct="1">
                <a:spcBef>
                  <a:spcPct val="0"/>
                </a:spcBef>
              </a:pPr>
              <a:t>10</a:t>
            </a:fld>
            <a:endParaRPr kumimoji="0" lang="en-US" altLang="en-US" smtClean="0">
              <a:latin typeface="Times New Roman" pitchFamily="18" charset="0"/>
            </a:endParaRPr>
          </a:p>
        </p:txBody>
      </p:sp>
      <p:sp>
        <p:nvSpPr>
          <p:cNvPr id="2" name="TextBox 1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11263" y="706438"/>
            <a:ext cx="4710112" cy="35321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SE3910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5AA57C0C-AC4E-4A96-910A-3A67E0B4749F}" type="datetime1">
              <a:rPr lang="en-US" smtClean="0"/>
              <a:pPr>
                <a:defRPr/>
              </a:pPr>
              <a:t>3/16/2016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Josiah Yoder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7170AD8-106F-4ED5-A489-4A01038054DA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8" name="TextBox 7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7817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11263" y="706438"/>
            <a:ext cx="4710112" cy="35321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Custom</a:t>
            </a:r>
            <a:r>
              <a:rPr lang="en-US" baseline="0" dirty="0" smtClean="0"/>
              <a:t> text, p. 57</a:t>
            </a:r>
          </a:p>
          <a:p>
            <a:r>
              <a:rPr lang="en-US" baseline="0" dirty="0" err="1" smtClean="0"/>
              <a:t>Laplante</a:t>
            </a:r>
            <a:r>
              <a:rPr lang="en-US" baseline="0" dirty="0" smtClean="0"/>
              <a:t> and </a:t>
            </a:r>
            <a:r>
              <a:rPr lang="en-US" baseline="0" dirty="0" err="1" smtClean="0"/>
              <a:t>Ovaske</a:t>
            </a:r>
            <a:r>
              <a:rPr lang="en-US" baseline="0" dirty="0" smtClean="0"/>
              <a:t> 4E, p. 52</a:t>
            </a:r>
          </a:p>
          <a:p>
            <a:endParaRPr lang="en-US" dirty="0" smtClean="0"/>
          </a:p>
          <a:p>
            <a:r>
              <a:rPr lang="en-US" dirty="0" smtClean="0"/>
              <a:t>Polling hardware is easy</a:t>
            </a:r>
          </a:p>
          <a:p>
            <a:r>
              <a:rPr lang="en-US" dirty="0" smtClean="0"/>
              <a:t>Interrupt</a:t>
            </a:r>
            <a:r>
              <a:rPr lang="en-US" baseline="0" dirty="0" smtClean="0"/>
              <a:t>s require some additional hardware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SE3910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5AA57C0C-AC4E-4A96-910A-3A67E0B4749F}" type="datetime1">
              <a:rPr lang="en-US" smtClean="0"/>
              <a:pPr>
                <a:defRPr/>
              </a:pPr>
              <a:t>3/16/2016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Josiah Yoder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7170AD8-106F-4ED5-A489-4A01038054DA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8" name="TextBox 7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8959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211263" y="706438"/>
            <a:ext cx="4710112" cy="3532187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CS2852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6CBCC3CE-D3D8-416C-83CE-CA6C69C93DA4}" type="datetime1">
              <a:rPr lang="en-US" smtClean="0"/>
              <a:pPr>
                <a:defRPr/>
              </a:pPr>
              <a:t>3/16/2016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Yoder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160C88-533B-4839-B62B-75AA0F633271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2" name="TextBox 1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11263" y="706438"/>
            <a:ext cx="4710112" cy="35321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SE3910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5AA57C0C-AC4E-4A96-910A-3A67E0B4749F}" type="datetime1">
              <a:rPr lang="en-US" smtClean="0"/>
              <a:pPr>
                <a:defRPr/>
              </a:pPr>
              <a:t>3/16/2016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Josiah Yoder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7170AD8-106F-4ED5-A489-4A01038054DA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8" name="TextBox 7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5832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211263" y="706438"/>
            <a:ext cx="4710112" cy="3532187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 smtClean="0"/>
              <a:t>Fig 2.14 p. 54 </a:t>
            </a:r>
            <a:r>
              <a:rPr lang="en-US" altLang="en-US" dirty="0" err="1" smtClean="0"/>
              <a:t>Laplante</a:t>
            </a:r>
            <a:r>
              <a:rPr lang="en-US" altLang="en-US" dirty="0" smtClean="0"/>
              <a:t> and </a:t>
            </a:r>
            <a:r>
              <a:rPr lang="en-US" altLang="en-US" dirty="0" err="1" smtClean="0"/>
              <a:t>Ovaske</a:t>
            </a:r>
            <a:r>
              <a:rPr lang="en-US" altLang="en-US" dirty="0" smtClean="0"/>
              <a:t> 4E</a:t>
            </a:r>
          </a:p>
          <a:p>
            <a:r>
              <a:rPr lang="en-US" altLang="en-US" dirty="0" smtClean="0"/>
              <a:t>PIU</a:t>
            </a:r>
            <a:r>
              <a:rPr lang="en-US" altLang="en-US" baseline="0" dirty="0" smtClean="0"/>
              <a:t> – Peripheral interface unit</a:t>
            </a:r>
          </a:p>
          <a:p>
            <a:endParaRPr lang="en-US" altLang="en-US" dirty="0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CS2852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B5239FB9-13D0-4962-86CD-0DCEDAB6F44E}" type="datetime1">
              <a:rPr lang="en-US" smtClean="0"/>
              <a:pPr>
                <a:defRPr/>
              </a:pPr>
              <a:t>3/16/2016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Yoder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7551C3F-3628-420E-A8D3-F583E56CACC3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2" name="TextBox 1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11263" y="706438"/>
            <a:ext cx="4710112" cy="35321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US" dirty="0" smtClean="0"/>
          </a:p>
          <a:p>
            <a:pPr lvl="0"/>
            <a:r>
              <a:rPr lang="en-US" dirty="0" smtClean="0"/>
              <a:t>Full</a:t>
            </a:r>
            <a:r>
              <a:rPr lang="en-US" baseline="0" dirty="0" smtClean="0"/>
              <a:t> agenda: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Return Exam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Questions about lab due tomorrow in class?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Threads: Locking on null object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Threads: </a:t>
            </a:r>
            <a:r>
              <a:rPr lang="en-US" dirty="0" err="1" smtClean="0">
                <a:sym typeface="Wingdings" panose="05000000000000000000" pitchFamily="2" charset="2"/>
              </a:rPr>
              <a:t>invokeLater</a:t>
            </a:r>
            <a:endParaRPr lang="en-US" dirty="0" smtClean="0">
              <a:sym typeface="Wingdings" panose="05000000000000000000" pitchFamily="2" charset="2"/>
            </a:endParaRPr>
          </a:p>
          <a:p>
            <a:r>
              <a:rPr lang="en-US" dirty="0" smtClean="0">
                <a:sym typeface="Wingdings" panose="05000000000000000000" pitchFamily="2" charset="2"/>
              </a:rPr>
              <a:t>Threads: The squares example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Decorator Class Diagram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More on Java IO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Class diagrams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Design Principles 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in the patterns we’ve seen so far	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Compare with alternatives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Decorator vs. array approach suggested in class</a:t>
            </a:r>
          </a:p>
          <a:p>
            <a:pPr lvl="2"/>
            <a:r>
              <a:rPr lang="en-US" dirty="0" smtClean="0">
                <a:sym typeface="Wingdings" panose="05000000000000000000" pitchFamily="2" charset="2"/>
              </a:rPr>
              <a:t>Non-decorator array – decorator can be added on without modifying the original hierarchy</a:t>
            </a:r>
          </a:p>
          <a:p>
            <a:pPr lvl="2"/>
            <a:r>
              <a:rPr lang="en-US" dirty="0" smtClean="0">
                <a:sym typeface="Wingdings" panose="05000000000000000000" pitchFamily="2" charset="2"/>
              </a:rPr>
              <a:t>Decorator has “before-after” and possibly other combinatorial control that would be hard-coded in array</a:t>
            </a:r>
          </a:p>
          <a:p>
            <a:pPr lvl="2"/>
            <a:r>
              <a:rPr lang="en-US" dirty="0" smtClean="0">
                <a:sym typeface="Wingdings" panose="05000000000000000000" pitchFamily="2" charset="2"/>
              </a:rPr>
              <a:t>[Show “screenshot” of discussion from class? Or just re-type?]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Strategy vs. Decorator class diagrams side-by-side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Structural difference (inheritance optional in Strategy pattern?)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Decorator vs. “Strategy” array</a:t>
            </a:r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Perhaps next: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ym typeface="Wingdings" panose="05000000000000000000" pitchFamily="2" charset="2"/>
              </a:rPr>
              <a:t>	Coding </a:t>
            </a:r>
            <a:r>
              <a:rPr lang="en-US" dirty="0" err="1" smtClean="0">
                <a:sym typeface="Wingdings" panose="05000000000000000000" pitchFamily="2" charset="2"/>
              </a:rPr>
              <a:t>Starbuzz</a:t>
            </a:r>
            <a:r>
              <a:rPr lang="en-US" dirty="0" smtClean="0">
                <a:sym typeface="Wingdings" panose="05000000000000000000" pitchFamily="2" charset="2"/>
              </a:rPr>
              <a:t> coffee (?)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	Add real patterns</a:t>
            </a:r>
            <a:endParaRPr lang="en-US" dirty="0" smtClean="0">
              <a:sym typeface="Wingdings" panose="05000000000000000000" pitchFamily="2" charset="2"/>
            </a:endParaRPr>
          </a:p>
          <a:p>
            <a:pPr lvl="1"/>
            <a:r>
              <a:rPr lang="en-US" baseline="0" dirty="0" smtClean="0"/>
              <a:t>		</a:t>
            </a:r>
            <a:r>
              <a:rPr lang="en-US" baseline="0" dirty="0" err="1" smtClean="0"/>
              <a:t>ArrayList</a:t>
            </a:r>
            <a:r>
              <a:rPr lang="en-US" baseline="0" dirty="0" smtClean="0"/>
              <a:t> – null-checking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Java I/O: Students do </a:t>
            </a:r>
            <a:r>
              <a:rPr lang="en-US" dirty="0" smtClean="0">
                <a:sym typeface="Wingdings" panose="05000000000000000000" pitchFamily="2" charset="2"/>
              </a:rPr>
              <a:t>coding examples</a:t>
            </a:r>
          </a:p>
          <a:p>
            <a:pPr lvl="1"/>
            <a:endParaRPr lang="en-US" baseline="0" dirty="0" smtClean="0"/>
          </a:p>
          <a:p>
            <a:pPr lvl="1"/>
            <a:r>
              <a:rPr lang="en-US" dirty="0" smtClean="0">
                <a:hlinkClick r:id="rId4"/>
              </a:rPr>
              <a:t>		http://stackoverflow.com/questions/9358821/should-i-extend-arraylist-to-add-attributes-that-isnt-null</a:t>
            </a:r>
            <a:endParaRPr lang="en-US" dirty="0" smtClean="0"/>
          </a:p>
          <a:p>
            <a:pPr lvl="1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SE3910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5AA57C0C-AC4E-4A96-910A-3A67E0B4749F}" type="datetime1">
              <a:rPr lang="en-US" smtClean="0"/>
              <a:pPr>
                <a:defRPr/>
              </a:pPr>
              <a:t>3/16/2016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Josiah Yoder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7170AD8-106F-4ED5-A489-4A01038054DA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8" name="TextBox 7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4418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211263" y="706438"/>
            <a:ext cx="4710112" cy="3532187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/>
              <a:t>And what is the tolerance?</a:t>
            </a:r>
          </a:p>
          <a:p>
            <a:endParaRPr lang="en-US" altLang="en-US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CS2852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B5239FB9-13D0-4962-86CD-0DCEDAB6F44E}" type="datetime1">
              <a:rPr lang="en-US" smtClean="0"/>
              <a:pPr>
                <a:defRPr/>
              </a:pPr>
              <a:t>3/16/2016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Yoder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FEDE804-9BD8-4B76-8A3C-DDE87630BE7B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2" name="TextBox 1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11263" y="706438"/>
            <a:ext cx="4710112" cy="35321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SE3910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5AA57C0C-AC4E-4A96-910A-3A67E0B4749F}" type="datetime1">
              <a:rPr lang="en-US" smtClean="0"/>
              <a:pPr>
                <a:defRPr/>
              </a:pPr>
              <a:t>3/16/2016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Josiah Yoder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7170AD8-106F-4ED5-A489-4A01038054DA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8" name="TextBox 7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4404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11263" y="706438"/>
            <a:ext cx="4710112" cy="35321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SE3910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5AA57C0C-AC4E-4A96-910A-3A67E0B4749F}" type="datetime1">
              <a:rPr lang="en-US" smtClean="0"/>
              <a:pPr>
                <a:defRPr/>
              </a:pPr>
              <a:t>3/16/2016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Josiah Yoder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7170AD8-106F-4ED5-A489-4A01038054DA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8" name="TextBox 7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7111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11263" y="706438"/>
            <a:ext cx="4710112" cy="35321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SE3910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5AA57C0C-AC4E-4A96-910A-3A67E0B4749F}" type="datetime1">
              <a:rPr lang="en-US" smtClean="0"/>
              <a:pPr>
                <a:defRPr/>
              </a:pPr>
              <a:t>3/16/2016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Josiah Yoder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7170AD8-106F-4ED5-A489-4A01038054DA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8" name="TextBox 7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573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11263" y="706438"/>
            <a:ext cx="4710112" cy="35321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http://www.ti.com/lit/ds/symlink/am3358.pdf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SE3910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5AA57C0C-AC4E-4A96-910A-3A67E0B4749F}" type="datetime1">
              <a:rPr lang="en-US" smtClean="0"/>
              <a:pPr>
                <a:defRPr/>
              </a:pPr>
              <a:t>3/16/2016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Josiah Yoder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7170AD8-106F-4ED5-A489-4A01038054DA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8" name="TextBox 7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1720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11263" y="706438"/>
            <a:ext cx="4710112" cy="35321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What’s the difference?</a:t>
            </a:r>
            <a:r>
              <a:rPr lang="en-US" baseline="0" dirty="0" smtClean="0"/>
              <a:t> i5 really NEEDS external memory to work, the AM335x’s could, in theory operate without external memory</a:t>
            </a:r>
          </a:p>
          <a:p>
            <a:endParaRPr lang="en-US" baseline="0" dirty="0" smtClean="0"/>
          </a:p>
          <a:p>
            <a:r>
              <a:rPr lang="en-US" baseline="0" dirty="0" smtClean="0"/>
              <a:t>(And my first attempts to find something like the above found the “chipset” instead.)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This page:</a:t>
            </a:r>
          </a:p>
          <a:p>
            <a:r>
              <a:rPr lang="en-US" dirty="0" smtClean="0"/>
              <a:t>http://www.bjorn3d.com/2010/01/intel-i5-661-3-33ghz-dual-core-cpu/</a:t>
            </a:r>
          </a:p>
          <a:p>
            <a:r>
              <a:rPr lang="en-US" dirty="0" smtClean="0"/>
              <a:t>says that the i7 chip includes</a:t>
            </a:r>
            <a:r>
              <a:rPr lang="en-US" baseline="0" dirty="0" smtClean="0"/>
              <a:t> graphics (i.e. GPU). Wow!</a:t>
            </a:r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SE3910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5AA57C0C-AC4E-4A96-910A-3A67E0B4749F}" type="datetime1">
              <a:rPr lang="en-US" smtClean="0"/>
              <a:pPr>
                <a:defRPr/>
              </a:pPr>
              <a:t>3/16/2016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Josiah Yoder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7170AD8-106F-4ED5-A489-4A01038054DA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8" name="TextBox 7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3200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211263" y="706438"/>
            <a:ext cx="4710112" cy="3532187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 smtClean="0">
                <a:latin typeface="Arial" pitchFamily="34" charset="0"/>
              </a:rPr>
              <a:t>Draw graph illustrating Rate-monotonic</a:t>
            </a:r>
          </a:p>
          <a:p>
            <a:r>
              <a:rPr lang="en-US" altLang="en-US" dirty="0" smtClean="0">
                <a:latin typeface="Arial" pitchFamily="34" charset="0"/>
              </a:rPr>
              <a:t>See hand notes</a:t>
            </a:r>
          </a:p>
          <a:p>
            <a:endParaRPr lang="en-US" altLang="en-US" dirty="0" smtClean="0">
              <a:latin typeface="Arial" pitchFamily="34" charset="0"/>
            </a:endParaRPr>
          </a:p>
        </p:txBody>
      </p:sp>
      <p:sp>
        <p:nvSpPr>
          <p:cNvPr id="21508" name="Header Placeholder 3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</a:defRPr>
            </a:lvl1pPr>
            <a:lvl2pPr marL="741363" indent="-28416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</a:defRPr>
            </a:lvl2pPr>
            <a:lvl3pPr marL="1141413" indent="-2270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</a:defRPr>
            </a:lvl3pPr>
            <a:lvl4pPr marL="1598613" indent="-2270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</a:defRPr>
            </a:lvl4pPr>
            <a:lvl5pPr marL="2055813" indent="-2270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</a:defRPr>
            </a:lvl5pPr>
            <a:lvl6pPr marL="2513013" indent="-2270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</a:defRPr>
            </a:lvl6pPr>
            <a:lvl7pPr marL="2970213" indent="-2270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</a:defRPr>
            </a:lvl7pPr>
            <a:lvl8pPr marL="3427413" indent="-2270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</a:defRPr>
            </a:lvl8pPr>
            <a:lvl9pPr marL="3884613" indent="-2270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kumimoji="0" lang="en-US" altLang="en-US" smtClean="0">
                <a:latin typeface="Times New Roman" pitchFamily="18" charset="0"/>
              </a:rPr>
              <a:t>CS2852</a:t>
            </a:r>
          </a:p>
        </p:txBody>
      </p:sp>
      <p:sp>
        <p:nvSpPr>
          <p:cNvPr id="21509" name="Date Placeholder 4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</a:defRPr>
            </a:lvl1pPr>
            <a:lvl2pPr marL="741363" indent="-28416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</a:defRPr>
            </a:lvl2pPr>
            <a:lvl3pPr marL="1141413" indent="-2270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</a:defRPr>
            </a:lvl3pPr>
            <a:lvl4pPr marL="1598613" indent="-2270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</a:defRPr>
            </a:lvl4pPr>
            <a:lvl5pPr marL="2055813" indent="-2270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</a:defRPr>
            </a:lvl5pPr>
            <a:lvl6pPr marL="2513013" indent="-2270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</a:defRPr>
            </a:lvl6pPr>
            <a:lvl7pPr marL="2970213" indent="-2270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</a:defRPr>
            </a:lvl7pPr>
            <a:lvl8pPr marL="3427413" indent="-2270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</a:defRPr>
            </a:lvl8pPr>
            <a:lvl9pPr marL="3884613" indent="-2270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0008BBC-CFF2-49FA-B2CA-30C028875343}" type="datetime1">
              <a:rPr kumimoji="0" lang="en-US" altLang="en-US" smtClean="0">
                <a:latin typeface="Times New Roman" pitchFamily="18" charset="0"/>
              </a:rPr>
              <a:pPr eaLnBrk="1" hangingPunct="1">
                <a:spcBef>
                  <a:spcPct val="0"/>
                </a:spcBef>
              </a:pPr>
              <a:t>3/16/2016</a:t>
            </a:fld>
            <a:endParaRPr kumimoji="0" lang="en-US" altLang="en-US" smtClean="0">
              <a:latin typeface="Times New Roman" pitchFamily="18" charset="0"/>
            </a:endParaRPr>
          </a:p>
        </p:txBody>
      </p:sp>
      <p:sp>
        <p:nvSpPr>
          <p:cNvPr id="21510" name="Footer Placeholder 5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</a:defRPr>
            </a:lvl1pPr>
            <a:lvl2pPr marL="741363" indent="-28416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</a:defRPr>
            </a:lvl2pPr>
            <a:lvl3pPr marL="1141413" indent="-2270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</a:defRPr>
            </a:lvl3pPr>
            <a:lvl4pPr marL="1598613" indent="-2270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</a:defRPr>
            </a:lvl4pPr>
            <a:lvl5pPr marL="2055813" indent="-2270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</a:defRPr>
            </a:lvl5pPr>
            <a:lvl6pPr marL="2513013" indent="-2270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</a:defRPr>
            </a:lvl6pPr>
            <a:lvl7pPr marL="2970213" indent="-2270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</a:defRPr>
            </a:lvl7pPr>
            <a:lvl8pPr marL="3427413" indent="-2270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</a:defRPr>
            </a:lvl8pPr>
            <a:lvl9pPr marL="3884613" indent="-2270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kumimoji="0" lang="en-US" altLang="en-US" smtClean="0">
                <a:latin typeface="Times New Roman" pitchFamily="18" charset="0"/>
              </a:rPr>
              <a:t>Dr. Yoder</a:t>
            </a:r>
          </a:p>
        </p:txBody>
      </p:sp>
      <p:sp>
        <p:nvSpPr>
          <p:cNvPr id="21511" name="Slide Number Placeholder 6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</a:defRPr>
            </a:lvl1pPr>
            <a:lvl2pPr marL="741363" indent="-28416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</a:defRPr>
            </a:lvl2pPr>
            <a:lvl3pPr marL="1141413" indent="-2270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</a:defRPr>
            </a:lvl3pPr>
            <a:lvl4pPr marL="1598613" indent="-2270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</a:defRPr>
            </a:lvl4pPr>
            <a:lvl5pPr marL="2055813" indent="-2270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</a:defRPr>
            </a:lvl5pPr>
            <a:lvl6pPr marL="2513013" indent="-2270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</a:defRPr>
            </a:lvl6pPr>
            <a:lvl7pPr marL="2970213" indent="-2270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</a:defRPr>
            </a:lvl7pPr>
            <a:lvl8pPr marL="3427413" indent="-2270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</a:defRPr>
            </a:lvl8pPr>
            <a:lvl9pPr marL="3884613" indent="-2270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158AAC2-4E80-4FB6-A541-92DECB66002C}" type="slidenum">
              <a:rPr kumimoji="0" lang="en-US" altLang="en-US" smtClean="0">
                <a:latin typeface="Times New Roman" pitchFamily="18" charset="0"/>
              </a:rPr>
              <a:pPr eaLnBrk="1" hangingPunct="1">
                <a:spcBef>
                  <a:spcPct val="0"/>
                </a:spcBef>
              </a:pPr>
              <a:t>9</a:t>
            </a:fld>
            <a:endParaRPr kumimoji="0" lang="en-US" altLang="en-US" smtClean="0">
              <a:latin typeface="Times New Roman" pitchFamily="18" charset="0"/>
            </a:endParaRPr>
          </a:p>
        </p:txBody>
      </p:sp>
      <p:sp>
        <p:nvSpPr>
          <p:cNvPr id="2" name="TextBox 1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 sz="2400"/>
            </a:lvl1pPr>
          </a:lstStyle>
          <a:p>
            <a:pPr>
              <a:defRPr/>
            </a:pPr>
            <a:fld id="{C4F5F125-33CE-4280-A2D8-382BBAA78A24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7" name="Rectangle 6"/>
          <p:cNvSpPr txBox="1">
            <a:spLocks noChangeArrowheads="1"/>
          </p:cNvSpPr>
          <p:nvPr userDrawn="1"/>
        </p:nvSpPr>
        <p:spPr bwMode="auto">
          <a:xfrm>
            <a:off x="3429000" y="6219825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en-US" dirty="0" smtClean="0"/>
              <a:t>SE-2811</a:t>
            </a:r>
          </a:p>
          <a:p>
            <a:pPr>
              <a:defRPr/>
            </a:pPr>
            <a:r>
              <a:rPr lang="en-US" altLang="en-US" dirty="0" smtClean="0"/>
              <a:t>Slide design: Dr. Mark L. Hornick</a:t>
            </a:r>
          </a:p>
          <a:p>
            <a:pPr>
              <a:defRPr/>
            </a:pPr>
            <a:r>
              <a:rPr lang="en-US" altLang="en-US" dirty="0" smtClean="0"/>
              <a:t>Most Content: Dr. Hornick</a:t>
            </a:r>
          </a:p>
          <a:p>
            <a:pPr>
              <a:defRPr/>
            </a:pPr>
            <a:r>
              <a:rPr lang="en-US" altLang="en-US" dirty="0" smtClean="0"/>
              <a:t>Some Content and Most Errors: Dr. Yoder</a:t>
            </a: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 smtClean="0"/>
              <a:t>SE-2811</a:t>
            </a:r>
          </a:p>
          <a:p>
            <a:pPr>
              <a:defRPr/>
            </a:pPr>
            <a:r>
              <a:rPr lang="en-US" altLang="en-US" dirty="0" smtClean="0"/>
              <a:t>Dr. Yoder</a:t>
            </a:r>
            <a:endParaRPr lang="en-US" altLang="en-US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4FA8FB-A0D4-41EC-BDFB-817B75268A9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 smtClean="0"/>
              <a:t>SE-2811</a:t>
            </a:r>
          </a:p>
          <a:p>
            <a:pPr>
              <a:defRPr/>
            </a:pPr>
            <a:r>
              <a:rPr lang="en-US" altLang="en-US" dirty="0" smtClean="0"/>
              <a:t>Dr Yoder</a:t>
            </a:r>
            <a:endParaRPr lang="en-US" altLang="en-US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5BEC59-9F14-4B5A-A8D6-2AE4719C784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 smtClean="0"/>
              <a:t>SE-2811</a:t>
            </a:r>
          </a:p>
          <a:p>
            <a:pPr>
              <a:defRPr/>
            </a:pPr>
            <a:r>
              <a:rPr lang="en-US" altLang="en-US" dirty="0" smtClean="0"/>
              <a:t>Dr. Yoder</a:t>
            </a:r>
            <a:endParaRPr lang="en-US" altLang="en-US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02088C-FE8E-4DB0-8932-09C2CDBFADA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 smtClean="0"/>
              <a:t>SE-2811</a:t>
            </a:r>
          </a:p>
          <a:p>
            <a:pPr>
              <a:defRPr/>
            </a:pPr>
            <a:r>
              <a:rPr lang="en-US" altLang="en-US" dirty="0" err="1" smtClean="0"/>
              <a:t>Dr.Yoder</a:t>
            </a:r>
            <a:endParaRPr lang="en-US" altLang="en-US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 sz="2400"/>
            </a:lvl1pPr>
          </a:lstStyle>
          <a:p>
            <a:pPr>
              <a:defRPr/>
            </a:pPr>
            <a:fld id="{7F893BA9-EED0-4C55-A7BC-486A0027BAD0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ck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9263"/>
            <a:ext cx="8229600" cy="17859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457200" y="4360677"/>
            <a:ext cx="8229600" cy="188772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SE-2811</a:t>
            </a:r>
          </a:p>
          <a:p>
            <a:pPr>
              <a:defRPr/>
            </a:pPr>
            <a:r>
              <a:rPr lang="en-US" altLang="en-US" smtClean="0"/>
              <a:t>Slide design: Dr. Mark L. Hornick</a:t>
            </a:r>
          </a:p>
          <a:p>
            <a:pPr>
              <a:defRPr/>
            </a:pPr>
            <a:r>
              <a:rPr lang="en-US" altLang="en-US" smtClean="0"/>
              <a:t>Content: Dr. Hornick</a:t>
            </a:r>
          </a:p>
          <a:p>
            <a:pPr>
              <a:defRPr/>
            </a:pPr>
            <a:r>
              <a:rPr lang="en-US" altLang="en-US" smtClean="0"/>
              <a:t>Errors: Dr. Yoder</a:t>
            </a:r>
            <a:endParaRPr lang="en-US" altLang="en-US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EFCFE5EE-A509-49E6-A5D7-7FDEAE1D54D0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3581400"/>
            <a:ext cx="8305800" cy="609600"/>
          </a:xfrm>
        </p:spPr>
        <p:txBody>
          <a:bodyPr/>
          <a:lstStyle>
            <a:lvl1pPr marL="0" indent="0">
              <a:buNone/>
              <a:defRPr sz="39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edit the Secondary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75416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 smtClean="0"/>
              <a:t>SE-2811</a:t>
            </a:r>
          </a:p>
          <a:p>
            <a:pPr>
              <a:defRPr/>
            </a:pPr>
            <a:r>
              <a:rPr lang="en-US" altLang="en-US" dirty="0" smtClean="0"/>
              <a:t>Dr Yoder</a:t>
            </a:r>
            <a:endParaRPr lang="en-US" altLang="en-US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B27282-6344-4690-9564-9482230C948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 smtClean="0"/>
              <a:t>SE-2811</a:t>
            </a:r>
          </a:p>
          <a:p>
            <a:pPr>
              <a:defRPr/>
            </a:pPr>
            <a:r>
              <a:rPr lang="en-US" altLang="en-US" dirty="0" smtClean="0"/>
              <a:t>Dr. Yoder</a:t>
            </a:r>
            <a:endParaRPr lang="en-US" altLang="en-US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E03030-746E-42FD-8304-843EE9D9D8A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 smtClean="0"/>
              <a:t>SE-2811</a:t>
            </a:r>
          </a:p>
          <a:p>
            <a:pPr>
              <a:defRPr/>
            </a:pPr>
            <a:r>
              <a:rPr lang="en-US" altLang="en-US" dirty="0" smtClean="0"/>
              <a:t>Dr. Yoder</a:t>
            </a:r>
            <a:endParaRPr lang="en-US" altLang="en-US" dirty="0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F549F9-A50D-4EE7-BB49-2B165961A0D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 smtClean="0"/>
              <a:t>SE-2811</a:t>
            </a:r>
          </a:p>
          <a:p>
            <a:pPr>
              <a:defRPr/>
            </a:pPr>
            <a:r>
              <a:rPr lang="en-US" altLang="en-US" dirty="0" smtClean="0"/>
              <a:t>Dr. Josiah Yoder</a:t>
            </a:r>
          </a:p>
          <a:p>
            <a:pPr>
              <a:defRPr/>
            </a:pPr>
            <a:r>
              <a:rPr lang="en-US" altLang="en-US" dirty="0" smtClean="0"/>
              <a:t>Slide Design: Dr. Hornick</a:t>
            </a:r>
            <a:endParaRPr lang="en-US" altLang="en-US" dirty="0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4FCEDB-AB35-4FDA-98A9-1471F03B150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 smtClean="0"/>
              <a:t>SE-2811</a:t>
            </a:r>
          </a:p>
          <a:p>
            <a:pPr>
              <a:defRPr/>
            </a:pPr>
            <a:r>
              <a:rPr lang="en-US" altLang="en-US" dirty="0" smtClean="0"/>
              <a:t>Dr. Josiah Yoder</a:t>
            </a:r>
            <a:endParaRPr lang="en-US" altLang="en-US" dirty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85061C-2967-4E31-80E3-2D9230D1022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 smtClean="0"/>
              <a:t>SE-2811</a:t>
            </a:r>
          </a:p>
          <a:p>
            <a:pPr>
              <a:defRPr/>
            </a:pPr>
            <a:r>
              <a:rPr lang="en-US" altLang="en-US" dirty="0" smtClean="0"/>
              <a:t>Dr. Yoder</a:t>
            </a:r>
            <a:endParaRPr lang="en-US" altLang="en-US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DF4924-9D14-436A-9B57-EB7160D8A95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6226" name="Line 2"/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762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762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pPr>
              <a:defRPr/>
            </a:pPr>
            <a:r>
              <a:rPr lang="en-US" altLang="en-US" dirty="0" smtClean="0"/>
              <a:t>SE-2811</a:t>
            </a:r>
          </a:p>
          <a:p>
            <a:pPr>
              <a:defRPr/>
            </a:pPr>
            <a:r>
              <a:rPr lang="en-US" altLang="en-US" dirty="0" smtClean="0"/>
              <a:t>Slide design: Dr. Mark L. Hornick</a:t>
            </a:r>
          </a:p>
          <a:p>
            <a:pPr>
              <a:defRPr/>
            </a:pPr>
            <a:r>
              <a:rPr lang="en-US" altLang="en-US" dirty="0" smtClean="0"/>
              <a:t>Content: Dr. Hornick</a:t>
            </a:r>
          </a:p>
          <a:p>
            <a:pPr>
              <a:defRPr/>
            </a:pPr>
            <a:r>
              <a:rPr lang="en-US" altLang="en-US" dirty="0" smtClean="0"/>
              <a:t>Errors: Dr. Yoder</a:t>
            </a:r>
            <a:endParaRPr lang="en-US" altLang="en-US" dirty="0"/>
          </a:p>
        </p:txBody>
      </p:sp>
      <p:sp>
        <p:nvSpPr>
          <p:cNvPr id="10762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400"/>
            </a:lvl1pPr>
          </a:lstStyle>
          <a:p>
            <a:pPr>
              <a:defRPr/>
            </a:pPr>
            <a:fld id="{EFCFE5EE-A509-49E6-A5D7-7FDEAE1D54D0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pic>
        <p:nvPicPr>
          <p:cNvPr id="1032" name="Picture 40" descr="MSOE Logo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001000" y="228600"/>
            <a:ext cx="1066800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12" r:id="rId3"/>
    <p:sldLayoutId id="2147483903" r:id="rId4"/>
    <p:sldLayoutId id="2147483904" r:id="rId5"/>
    <p:sldLayoutId id="2147483905" r:id="rId6"/>
    <p:sldLayoutId id="2147483906" r:id="rId7"/>
    <p:sldLayoutId id="2147483907" r:id="rId8"/>
    <p:sldLayoutId id="2147483908" r:id="rId9"/>
    <p:sldLayoutId id="2147483909" r:id="rId10"/>
    <p:sldLayoutId id="2147483910" r:id="rId11"/>
    <p:sldLayoutId id="2147483911" r:id="rId12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600">
          <a:solidFill>
            <a:schemeClr val="tx1"/>
          </a:solidFill>
          <a:latin typeface="+mn-lt"/>
        </a:defRPr>
      </a:lvl2pPr>
      <a:lvl3pPr marL="987425" indent="-2936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3pPr>
      <a:lvl4pPr marL="1281113" indent="-2921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1598613" indent="-3159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Polling vs. Interrupts</a:t>
            </a:r>
            <a:br>
              <a:rPr lang="en-US" altLang="en-US" smtClean="0"/>
            </a:br>
            <a:endParaRPr lang="en-US" altLang="en-US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SE-3910  - Dr. Josiah Yoder</a:t>
            </a:r>
          </a:p>
          <a:p>
            <a:pPr>
              <a:defRPr/>
            </a:pPr>
            <a:r>
              <a:rPr lang="en-US" altLang="en-US" smtClean="0"/>
              <a:t>Slide style: Dr. Hornick</a:t>
            </a:r>
          </a:p>
          <a:p>
            <a:pPr>
              <a:defRPr/>
            </a:pPr>
            <a:r>
              <a:rPr lang="en-US" altLang="en-US" smtClean="0"/>
              <a:t>Much Material: Dr. Schilling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BE3D3C-C9C3-4A08-B253-650D77862A05}" type="slidenum">
              <a:rPr lang="en-US" altLang="en-US" smtClean="0"/>
              <a:pPr>
                <a:defRPr/>
              </a:pPr>
              <a:t>1</a:t>
            </a:fld>
            <a:endParaRPr lang="en-US" altLang="en-US" dirty="0"/>
          </a:p>
        </p:txBody>
      </p:sp>
      <p:pic>
        <p:nvPicPr>
          <p:cNvPr id="2053" name="Picture 2"/>
          <p:cNvPicPr>
            <a:picLocks noGrp="1" noChangeAspect="1" noChangeArrowheads="1"/>
          </p:cNvPicPr>
          <p:nvPr>
            <p:ph idx="1"/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16"/>
          <a:stretch>
            <a:fillRect/>
          </a:stretch>
        </p:blipFill>
        <p:spPr>
          <a:xfrm>
            <a:off x="0" y="990600"/>
            <a:ext cx="4545013" cy="5259388"/>
          </a:xfrm>
        </p:spPr>
      </p:pic>
      <p:pic>
        <p:nvPicPr>
          <p:cNvPr id="2054" name="Picture 2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057400"/>
            <a:ext cx="46863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8587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Timing Terminology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 smtClean="0"/>
              <a:t>Event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altLang="en-US" dirty="0" smtClean="0"/>
              <a:t>A jump in the program counter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Synchronous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 err="1" smtClean="0"/>
              <a:t>Predicatable</a:t>
            </a:r>
            <a:r>
              <a:rPr lang="en-US" dirty="0" smtClean="0"/>
              <a:t>.  Scheduled. In sync with other events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Asynchronous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 smtClean="0"/>
              <a:t>Unpredictable. Unscheduled. External requests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Aperiodic – No fixed period, asynchronous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Sporadic – Extremely infrequent and aperiodic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 smtClean="0"/>
              <a:t>Punctual – Neither early nor late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SE-3910  - Dr. Josiah Yoder</a:t>
            </a:r>
          </a:p>
          <a:p>
            <a:pPr>
              <a:defRPr/>
            </a:pPr>
            <a:r>
              <a:rPr lang="en-US" altLang="en-US"/>
              <a:t>Slide style: Dr. Hornick</a:t>
            </a:r>
          </a:p>
          <a:p>
            <a:pPr>
              <a:defRPr/>
            </a:pPr>
            <a:r>
              <a:rPr lang="en-US" altLang="en-US"/>
              <a:t>Much Material: Dr. Schilling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D11B41-633E-4A38-BF29-9255B15B1318}" type="slidenum">
              <a:rPr lang="en-US" altLang="en-US"/>
              <a:pPr>
                <a:defRPr/>
              </a:pPr>
              <a:t>10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3673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an event?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example, in SE 1021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SE-2811</a:t>
            </a:r>
          </a:p>
          <a:p>
            <a:pPr>
              <a:defRPr/>
            </a:pPr>
            <a:r>
              <a:rPr lang="en-US" altLang="en-US" smtClean="0"/>
              <a:t>Dr.Yoder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893BA9-EED0-4C55-A7BC-486A0027BAD0}" type="slidenum">
              <a:rPr lang="en-US" altLang="en-US" smtClean="0"/>
              <a:pPr>
                <a:defRPr/>
              </a:pPr>
              <a:t>11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76355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I/O hardware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SE-2811</a:t>
            </a:r>
          </a:p>
          <a:p>
            <a:pPr>
              <a:defRPr/>
            </a:pPr>
            <a:r>
              <a:rPr lang="en-US" altLang="en-US" smtClean="0"/>
              <a:t>Dr.Yoder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893BA9-EED0-4C55-A7BC-486A0027BAD0}" type="slidenum">
              <a:rPr lang="en-US" altLang="en-US" smtClean="0"/>
              <a:pPr>
                <a:defRPr/>
              </a:pPr>
              <a:t>12</a:t>
            </a:fld>
            <a:endParaRPr lang="en-US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447800"/>
            <a:ext cx="5800725" cy="471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09601" y="2730788"/>
            <a:ext cx="1676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Inside the device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6781800" y="2438400"/>
            <a:ext cx="2133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External pin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50561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Interrupt Definitions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2000" dirty="0" smtClean="0"/>
              <a:t>Interrupt</a:t>
            </a:r>
          </a:p>
          <a:p>
            <a:pPr lvl="1">
              <a:defRPr/>
            </a:pPr>
            <a:r>
              <a:rPr lang="en-US" altLang="en-US" sz="1800" dirty="0" smtClean="0"/>
              <a:t>An event in hardware that triggers the processor to jump from its current program counter to a specific point in the code.</a:t>
            </a:r>
          </a:p>
          <a:p>
            <a:pPr>
              <a:defRPr/>
            </a:pPr>
            <a:r>
              <a:rPr lang="en-US" altLang="en-US" sz="2000" dirty="0" smtClean="0"/>
              <a:t>Interrupt Service Routine (ISR)</a:t>
            </a:r>
          </a:p>
          <a:p>
            <a:pPr lvl="1">
              <a:defRPr/>
            </a:pPr>
            <a:r>
              <a:rPr lang="en-US" altLang="en-US" sz="1800" dirty="0" smtClean="0"/>
              <a:t>The function that is called or the particular assembly code that is executed when the interrupt happens is called the Interrupt Service Routine (ISR). </a:t>
            </a:r>
          </a:p>
          <a:p>
            <a:pPr>
              <a:defRPr/>
            </a:pPr>
            <a:r>
              <a:rPr lang="en-US" altLang="en-US" sz="2000" dirty="0" smtClean="0"/>
              <a:t>Interrupt flag (IFG)</a:t>
            </a:r>
          </a:p>
          <a:p>
            <a:pPr lvl="1">
              <a:defRPr/>
            </a:pPr>
            <a:r>
              <a:rPr lang="en-US" altLang="en-US" sz="1800" dirty="0" smtClean="0"/>
              <a:t>this is the bit that is set that triggers the interrupt, leaving the interrupt resets this flag to the normal state. </a:t>
            </a:r>
          </a:p>
          <a:p>
            <a:pPr>
              <a:defRPr/>
            </a:pPr>
            <a:r>
              <a:rPr lang="en-US" altLang="en-US" sz="2000" dirty="0" smtClean="0"/>
              <a:t>Interrupt Enable</a:t>
            </a:r>
          </a:p>
          <a:p>
            <a:pPr lvl="1">
              <a:defRPr/>
            </a:pPr>
            <a:r>
              <a:rPr lang="en-US" altLang="en-US" sz="1800" dirty="0" smtClean="0"/>
              <a:t>Control bit that tells the processor that a particular interrupt should or should not be ignored. </a:t>
            </a:r>
          </a:p>
          <a:p>
            <a:pPr>
              <a:defRPr/>
            </a:pPr>
            <a:r>
              <a:rPr lang="en-US" altLang="en-US" sz="2000" dirty="0" smtClean="0"/>
              <a:t>Interrupt Vector Table</a:t>
            </a:r>
          </a:p>
          <a:p>
            <a:pPr lvl="1">
              <a:defRPr/>
            </a:pPr>
            <a:r>
              <a:rPr lang="en-US" altLang="en-US" sz="1800" dirty="0" smtClean="0"/>
              <a:t>A table in memory which maps ISRs to interrupts.</a:t>
            </a:r>
          </a:p>
          <a:p>
            <a:pPr marL="0" indent="0">
              <a:buFont typeface="Arial" charset="0"/>
              <a:buNone/>
              <a:defRPr/>
            </a:pPr>
            <a:endParaRPr lang="en-US" altLang="en-US" sz="40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SE-3910  - Dr. Josiah Yoder</a:t>
            </a:r>
          </a:p>
          <a:p>
            <a:pPr>
              <a:defRPr/>
            </a:pPr>
            <a:r>
              <a:rPr lang="en-US" altLang="en-US" smtClean="0"/>
              <a:t>Slide style: Dr. Hornick</a:t>
            </a:r>
          </a:p>
          <a:p>
            <a:pPr>
              <a:defRPr/>
            </a:pPr>
            <a:r>
              <a:rPr lang="en-US" altLang="en-US" smtClean="0"/>
              <a:t>Much Material: Dr. Schilling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7A37B7-A3B7-4A50-B215-66E45243C2F3}" type="slidenum">
              <a:rPr lang="en-US" altLang="en-US" smtClean="0"/>
              <a:pPr>
                <a:defRPr/>
              </a:pPr>
              <a:t>13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09842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ISR Handling (1)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SE-3910  - Dr. Josiah Yoder</a:t>
            </a:r>
          </a:p>
          <a:p>
            <a:pPr>
              <a:defRPr/>
            </a:pPr>
            <a:r>
              <a:rPr lang="en-US" altLang="en-US" smtClean="0"/>
              <a:t>Slide style: Dr. Hornick</a:t>
            </a:r>
          </a:p>
          <a:p>
            <a:pPr>
              <a:defRPr/>
            </a:pPr>
            <a:r>
              <a:rPr lang="en-US" altLang="en-US" smtClean="0"/>
              <a:t>Much Material: Dr. Schilling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915DFA-B442-4665-A2EA-7A6305F0EE5E}" type="slidenum">
              <a:rPr lang="en-US" altLang="en-US" smtClean="0"/>
              <a:pPr>
                <a:defRPr/>
              </a:pPr>
              <a:t>14</a:t>
            </a:fld>
            <a:endParaRPr lang="en-US" altLang="en-US" dirty="0"/>
          </a:p>
        </p:txBody>
      </p:sp>
      <p:pic>
        <p:nvPicPr>
          <p:cNvPr id="5125" name="Picture 1"/>
          <p:cNvPicPr>
            <a:picLocks noGrp="1" noChangeAspect="1" noChangeArrowheads="1"/>
          </p:cNvPicPr>
          <p:nvPr>
            <p:ph idx="1"/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0600" y="1905000"/>
            <a:ext cx="6858000" cy="4768850"/>
          </a:xfrm>
        </p:spPr>
      </p:pic>
      <p:sp>
        <p:nvSpPr>
          <p:cNvPr id="5126" name="TextBox 1"/>
          <p:cNvSpPr txBox="1">
            <a:spLocks noChangeArrowheads="1"/>
          </p:cNvSpPr>
          <p:nvPr/>
        </p:nvSpPr>
        <p:spPr bwMode="auto">
          <a:xfrm>
            <a:off x="228600" y="1452563"/>
            <a:ext cx="86868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/>
              <a:t>[Discussed at high level – Interrupt like any other event, only triggered by hardware]</a:t>
            </a:r>
          </a:p>
        </p:txBody>
      </p:sp>
    </p:spTree>
    <p:extLst>
      <p:ext uri="{BB962C8B-B14F-4D97-AF65-F5344CB8AC3E}">
        <p14:creationId xmlns:p14="http://schemas.microsoft.com/office/powerpoint/2010/main" val="1757116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ISR Handling (2)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SE-3910  - Dr. Josiah Yoder</a:t>
            </a:r>
          </a:p>
          <a:p>
            <a:pPr>
              <a:defRPr/>
            </a:pPr>
            <a:r>
              <a:rPr lang="en-US" altLang="en-US" smtClean="0"/>
              <a:t>Slide style: Dr. Hornick</a:t>
            </a:r>
          </a:p>
          <a:p>
            <a:pPr>
              <a:defRPr/>
            </a:pPr>
            <a:r>
              <a:rPr lang="en-US" altLang="en-US" smtClean="0"/>
              <a:t>Much Material: Dr. Schilling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C3B3E7-7A67-452F-B4EC-5A9561C94424}" type="slidenum">
              <a:rPr lang="en-US" altLang="en-US" smtClean="0"/>
              <a:pPr>
                <a:defRPr/>
              </a:pPr>
              <a:t>15</a:t>
            </a:fld>
            <a:endParaRPr lang="en-US" altLang="en-US" dirty="0"/>
          </a:p>
        </p:txBody>
      </p:sp>
      <p:pic>
        <p:nvPicPr>
          <p:cNvPr id="6149" name="Picture 2"/>
          <p:cNvPicPr>
            <a:picLocks noGrp="1" noChangeAspect="1" noChangeArrowheads="1"/>
          </p:cNvPicPr>
          <p:nvPr>
            <p:ph idx="1"/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01713" y="1785938"/>
            <a:ext cx="7140575" cy="41529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1929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7543800" cy="1295400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SE3910</a:t>
            </a:r>
            <a:br>
              <a:rPr lang="en-US" dirty="0" smtClean="0"/>
            </a:br>
            <a:r>
              <a:rPr lang="en-US" dirty="0" smtClean="0"/>
              <a:t>Week 2, Class </a:t>
            </a:r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724400"/>
          </a:xfrm>
        </p:spPr>
        <p:txBody>
          <a:bodyPr>
            <a:normAutofit/>
          </a:bodyPr>
          <a:lstStyle/>
          <a:p>
            <a:r>
              <a:rPr lang="en-US" dirty="0" smtClean="0"/>
              <a:t>Circuits Exercises</a:t>
            </a:r>
          </a:p>
          <a:p>
            <a:r>
              <a:rPr lang="en-US" dirty="0" smtClean="0"/>
              <a:t>Real-time Systems – Chapter One of </a:t>
            </a:r>
            <a:r>
              <a:rPr lang="en-US" dirty="0" err="1" smtClean="0"/>
              <a:t>Laplane</a:t>
            </a:r>
            <a:r>
              <a:rPr lang="en-US" dirty="0" smtClean="0"/>
              <a:t> </a:t>
            </a:r>
            <a:r>
              <a:rPr lang="en-US" dirty="0" err="1" smtClean="0"/>
              <a:t>Ovaske</a:t>
            </a:r>
            <a:r>
              <a:rPr lang="en-US" dirty="0" smtClean="0"/>
              <a:t>. Chapter One of Hybrid Text.</a:t>
            </a:r>
            <a:endParaRPr lang="en-US" dirty="0"/>
          </a:p>
          <a:p>
            <a:r>
              <a:rPr lang="en-US" dirty="0"/>
              <a:t>Polling and </a:t>
            </a:r>
            <a:r>
              <a:rPr lang="en-US" dirty="0" smtClean="0"/>
              <a:t>Interrupts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019800" y="61722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altLang="en-US" dirty="0" smtClean="0"/>
              <a:t>SE-2811</a:t>
            </a:r>
          </a:p>
          <a:p>
            <a:pPr>
              <a:defRPr/>
            </a:pPr>
            <a:r>
              <a:rPr lang="en-US" altLang="en-US" dirty="0" smtClean="0"/>
              <a:t>Slide design: Dr. Mark L. Hornick</a:t>
            </a:r>
          </a:p>
          <a:p>
            <a:pPr>
              <a:defRPr/>
            </a:pPr>
            <a:r>
              <a:rPr lang="en-US" altLang="en-US" dirty="0" smtClean="0"/>
              <a:t>Content: Dr. Hornick</a:t>
            </a:r>
          </a:p>
          <a:p>
            <a:pPr>
              <a:defRPr/>
            </a:pPr>
            <a:r>
              <a:rPr lang="en-US" altLang="en-US" dirty="0" smtClean="0"/>
              <a:t>Errors: Dr. Yoder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F5F125-33CE-4280-A2D8-382BBAA78A24}" type="slidenum">
              <a:rPr lang="en-US" altLang="en-US" smtClean="0"/>
              <a:pPr>
                <a:defRPr/>
              </a:pPr>
              <a:t>2</a:t>
            </a:fld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744" y="1454760"/>
            <a:ext cx="7962900" cy="534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Ex: What is the resistance of this resistor?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1AA815-E016-43A8-89FC-C32BF3A389A1}" type="slidenum">
              <a:rPr lang="en-US" altLang="en-US" smtClean="0"/>
              <a:pPr>
                <a:defRPr/>
              </a:pPr>
              <a:t>3</a:t>
            </a:fld>
            <a:endParaRPr lang="en-US" altLang="en-US" dirty="0"/>
          </a:p>
        </p:txBody>
      </p:sp>
      <p:sp>
        <p:nvSpPr>
          <p:cNvPr id="2" name="Oval 1"/>
          <p:cNvSpPr/>
          <p:nvPr/>
        </p:nvSpPr>
        <p:spPr>
          <a:xfrm>
            <a:off x="3191193" y="5442268"/>
            <a:ext cx="2401887" cy="1371600"/>
          </a:xfrm>
          <a:prstGeom prst="ellipse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5593080" y="6222048"/>
            <a:ext cx="1714500" cy="4429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562600" y="7467600"/>
            <a:ext cx="1714500" cy="4429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897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Exercise: Find all of: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00" y="1719262"/>
            <a:ext cx="3200400" cy="4910137"/>
          </a:xfrm>
        </p:spPr>
        <p:txBody>
          <a:bodyPr>
            <a:normAutofit/>
          </a:bodyPr>
          <a:lstStyle/>
          <a:p>
            <a:r>
              <a:rPr lang="en-US" dirty="0" smtClean="0"/>
              <a:t>Voltage from GPIO to ground if </a:t>
            </a:r>
          </a:p>
          <a:p>
            <a:pPr lvl="1"/>
            <a:r>
              <a:rPr lang="en-US" dirty="0" smtClean="0"/>
              <a:t>S1 is closed</a:t>
            </a:r>
          </a:p>
          <a:p>
            <a:pPr lvl="1"/>
            <a:r>
              <a:rPr lang="en-US" dirty="0" smtClean="0"/>
              <a:t>S2 </a:t>
            </a:r>
            <a:r>
              <a:rPr lang="en-US" dirty="0"/>
              <a:t>is </a:t>
            </a:r>
            <a:r>
              <a:rPr lang="en-US" dirty="0" smtClean="0"/>
              <a:t>closed</a:t>
            </a:r>
          </a:p>
          <a:p>
            <a:pPr lvl="1"/>
            <a:r>
              <a:rPr lang="en-US" dirty="0" smtClean="0"/>
              <a:t>Both are open</a:t>
            </a:r>
          </a:p>
          <a:p>
            <a:r>
              <a:rPr lang="en-US" dirty="0" smtClean="0"/>
              <a:t>Current from source if both are closed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SE-2811</a:t>
            </a:r>
          </a:p>
          <a:p>
            <a:pPr>
              <a:defRPr/>
            </a:pPr>
            <a:r>
              <a:rPr lang="en-US" altLang="en-US" smtClean="0"/>
              <a:t>Dr.Yoder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893BA9-EED0-4C55-A7BC-486A0027BAD0}" type="slidenum">
              <a:rPr lang="en-US" altLang="en-US" smtClean="0"/>
              <a:pPr>
                <a:defRPr/>
              </a:pPr>
              <a:t>4</a:t>
            </a:fld>
            <a:endParaRPr lang="en-US" altLang="en-US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057400"/>
            <a:ext cx="5334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4793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Microcontroller vs. Microprocessor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Microprocessor</a:t>
            </a:r>
          </a:p>
          <a:p>
            <a:pPr lvl="1"/>
            <a:r>
              <a:rPr lang="en-US" dirty="0"/>
              <a:t>a single chip holding a single (large) CPU </a:t>
            </a:r>
            <a:endParaRPr lang="en-US" dirty="0" smtClean="0"/>
          </a:p>
          <a:p>
            <a:pPr lvl="1"/>
            <a:r>
              <a:rPr lang="en-US" dirty="0" smtClean="0"/>
              <a:t>what most PC’s have</a:t>
            </a:r>
          </a:p>
          <a:p>
            <a:r>
              <a:rPr lang="en-US" dirty="0" smtClean="0"/>
              <a:t>Microcontroller</a:t>
            </a:r>
          </a:p>
          <a:p>
            <a:pPr lvl="1"/>
            <a:r>
              <a:rPr lang="en-US" dirty="0" smtClean="0"/>
              <a:t>A single chip holding a CPU, memory, peripherals</a:t>
            </a:r>
          </a:p>
          <a:p>
            <a:pPr lvl="1"/>
            <a:r>
              <a:rPr lang="en-US" dirty="0" smtClean="0"/>
              <a:t>What’s on the </a:t>
            </a:r>
            <a:r>
              <a:rPr lang="en-US" dirty="0" err="1" smtClean="0"/>
              <a:t>Beaglebone</a:t>
            </a:r>
            <a:r>
              <a:rPr lang="en-US" dirty="0" smtClean="0"/>
              <a:t> Black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SE-2811</a:t>
            </a:r>
          </a:p>
          <a:p>
            <a:pPr>
              <a:defRPr/>
            </a:pPr>
            <a:r>
              <a:rPr lang="en-US" altLang="en-US" smtClean="0"/>
              <a:t>Dr.Yoder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893BA9-EED0-4C55-A7BC-486A0027BAD0}" type="slidenum">
              <a:rPr lang="en-US" altLang="en-US" smtClean="0"/>
              <a:pPr>
                <a:defRPr/>
              </a:pPr>
              <a:t>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57892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on a Chip vs.</a:t>
            </a:r>
            <a:br>
              <a:rPr lang="en-US" dirty="0" smtClean="0"/>
            </a:br>
            <a:r>
              <a:rPr lang="en-US" dirty="0" err="1" smtClean="0"/>
              <a:t>MicroController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Microntroller</a:t>
            </a:r>
            <a:r>
              <a:rPr lang="en-US" dirty="0" smtClean="0"/>
              <a:t> – see previous</a:t>
            </a:r>
          </a:p>
          <a:p>
            <a:r>
              <a:rPr lang="en-US" dirty="0" smtClean="0"/>
              <a:t>System on a Chip </a:t>
            </a:r>
          </a:p>
          <a:p>
            <a:pPr lvl="1"/>
            <a:r>
              <a:rPr lang="en-US" dirty="0"/>
              <a:t>b</a:t>
            </a:r>
            <a:r>
              <a:rPr lang="en-US" dirty="0" smtClean="0"/>
              <a:t>roader</a:t>
            </a:r>
          </a:p>
          <a:p>
            <a:pPr lvl="1"/>
            <a:r>
              <a:rPr lang="en-US" dirty="0" smtClean="0"/>
              <a:t>will include </a:t>
            </a:r>
            <a:r>
              <a:rPr lang="en-US" dirty="0"/>
              <a:t>m</a:t>
            </a:r>
            <a:r>
              <a:rPr lang="en-US" dirty="0" smtClean="0"/>
              <a:t>icrocontroller</a:t>
            </a:r>
          </a:p>
          <a:p>
            <a:pPr lvl="1"/>
            <a:r>
              <a:rPr lang="en-US" dirty="0" smtClean="0"/>
              <a:t>may include more (e.g. analog components)</a:t>
            </a:r>
          </a:p>
          <a:p>
            <a:pPr lvl="1"/>
            <a:r>
              <a:rPr lang="en-US" dirty="0" smtClean="0"/>
              <a:t>a bit of a buzzword – every manufacturer has their own </a:t>
            </a:r>
            <a:r>
              <a:rPr lang="en-US" dirty="0" smtClean="0"/>
              <a:t>meaning</a:t>
            </a:r>
          </a:p>
          <a:p>
            <a:pPr lvl="1"/>
            <a:r>
              <a:rPr lang="en-US" dirty="0" smtClean="0"/>
              <a:t>For example, CE1901/CE1911 students use a </a:t>
            </a:r>
            <a:r>
              <a:rPr lang="en-US" dirty="0" err="1" smtClean="0"/>
              <a:t>SoC</a:t>
            </a:r>
            <a:r>
              <a:rPr lang="en-US" dirty="0" smtClean="0"/>
              <a:t> consisting of a microprocessor and an FPGA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SE-2811</a:t>
            </a:r>
          </a:p>
          <a:p>
            <a:pPr>
              <a:defRPr/>
            </a:pPr>
            <a:r>
              <a:rPr lang="en-US" altLang="en-US" smtClean="0"/>
              <a:t>Dr.Yoder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893BA9-EED0-4C55-A7BC-486A0027BAD0}" type="slidenum">
              <a:rPr lang="en-US" altLang="en-US" smtClean="0"/>
              <a:pPr>
                <a:defRPr/>
              </a:pPr>
              <a:t>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76343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AM 335x (The </a:t>
            </a:r>
            <a:r>
              <a:rPr lang="en-US" dirty="0" err="1"/>
              <a:t>B</a:t>
            </a:r>
            <a:r>
              <a:rPr lang="en-US" dirty="0" err="1" smtClean="0"/>
              <a:t>eaglebone’s</a:t>
            </a:r>
            <a:r>
              <a:rPr lang="en-US" dirty="0" smtClean="0"/>
              <a:t> CPU chip)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http://www.ti.com/lit/ds/symlink/am3358.pdf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SE-2811</a:t>
            </a:r>
          </a:p>
          <a:p>
            <a:pPr>
              <a:defRPr/>
            </a:pPr>
            <a:r>
              <a:rPr lang="en-US" altLang="en-US" smtClean="0"/>
              <a:t>Dr.Yoder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893BA9-EED0-4C55-A7BC-486A0027BAD0}" type="slidenum">
              <a:rPr lang="en-US" altLang="en-US" smtClean="0"/>
              <a:pPr>
                <a:defRPr/>
              </a:pPr>
              <a:t>7</a:t>
            </a:fld>
            <a:endParaRPr lang="en-US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371600"/>
            <a:ext cx="5029200" cy="5521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4308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i5 (Intel chip in laptop)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http</a:t>
            </a:r>
            <a:r>
              <a:rPr lang="en-US" dirty="0"/>
              <a:t>://aphnetworks.com/reviews/intel_core_i5_750/2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SE-2811</a:t>
            </a:r>
          </a:p>
          <a:p>
            <a:pPr>
              <a:defRPr/>
            </a:pPr>
            <a:r>
              <a:rPr lang="en-US" altLang="en-US" smtClean="0"/>
              <a:t>Dr.Yoder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893BA9-EED0-4C55-A7BC-486A0027BAD0}" type="slidenum">
              <a:rPr lang="en-US" altLang="en-US" smtClean="0"/>
              <a:pPr>
                <a:defRPr/>
              </a:pPr>
              <a:t>8</a:t>
            </a:fld>
            <a:endParaRPr lang="en-US" altLang="en-US" dirty="0"/>
          </a:p>
        </p:txBody>
      </p:sp>
      <p:pic>
        <p:nvPicPr>
          <p:cNvPr id="2050" name="Picture 2" descr="http://aphnetworks.com/review/intel_core_i5_750/cpu_diagra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534746"/>
            <a:ext cx="6324600" cy="3858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2635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Five </a:t>
            </a:r>
            <a:r>
              <a:rPr lang="en-US" b="0" i="1" dirty="0" smtClean="0"/>
              <a:t>Misconceptions</a:t>
            </a:r>
            <a:r>
              <a:rPr lang="en-US" dirty="0" smtClean="0"/>
              <a:t> (paraphrased from </a:t>
            </a:r>
            <a:r>
              <a:rPr lang="en-US" dirty="0" err="1" smtClean="0"/>
              <a:t>Laplante</a:t>
            </a:r>
            <a:r>
              <a:rPr lang="en-US" dirty="0" smtClean="0"/>
              <a:t> and </a:t>
            </a:r>
            <a:r>
              <a:rPr lang="en-US" dirty="0" err="1" smtClean="0"/>
              <a:t>Ovaske</a:t>
            </a:r>
            <a:r>
              <a:rPr lang="en-US" dirty="0" smtClean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Real-time systems are fast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All you need is 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 smtClean="0"/>
              <a:t>a real-time OS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 smtClean="0"/>
              <a:t>a rate-monotonic scheduler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 smtClean="0"/>
              <a:t>lots of scheduling theory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We’ve figured out how to make real-time systems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SE-3910  - Dr. Josiah Yoder</a:t>
            </a:r>
          </a:p>
          <a:p>
            <a:pPr>
              <a:defRPr/>
            </a:pPr>
            <a:r>
              <a:rPr lang="en-US" altLang="en-US" smtClean="0"/>
              <a:t>Slide style: Dr. Hornick</a:t>
            </a:r>
          </a:p>
          <a:p>
            <a:pPr>
              <a:defRPr/>
            </a:pPr>
            <a:r>
              <a:rPr lang="en-US" altLang="en-US" smtClean="0"/>
              <a:t>Much Material: Dr. Schilling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52F408-A19A-45C7-874D-0BBA6616A7E0}" type="slidenum">
              <a:rPr lang="en-US" altLang="en-US" smtClean="0"/>
              <a:pPr>
                <a:defRPr/>
              </a:pPr>
              <a:t>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53180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heme/theme1.xml><?xml version="1.0" encoding="utf-8"?>
<a:theme xmlns:a="http://schemas.openxmlformats.org/drawingml/2006/main" name="2_Network">
  <a:themeElements>
    <a:clrScheme name="Custom 2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D5DFF7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2_Netwo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34016</TotalTime>
  <Words>860</Words>
  <Application>Microsoft Office PowerPoint</Application>
  <PresentationFormat>On-screen Show (4:3)</PresentationFormat>
  <Paragraphs>245</Paragraphs>
  <Slides>15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2_Network</vt:lpstr>
      <vt:lpstr>Polling vs. Interrupts </vt:lpstr>
      <vt:lpstr>    SE3910 Week 2, Class 2</vt:lpstr>
      <vt:lpstr>Ex: What is the resistance of this resistor?</vt:lpstr>
      <vt:lpstr>Exercise: Find all of:</vt:lpstr>
      <vt:lpstr>Microcontroller vs. Microprocessor</vt:lpstr>
      <vt:lpstr>System on a Chip vs. MicroController</vt:lpstr>
      <vt:lpstr>The AM 335x (The Beaglebone’s CPU chip)</vt:lpstr>
      <vt:lpstr>An i5 (Intel chip in laptop)</vt:lpstr>
      <vt:lpstr>Five Misconceptions (paraphrased from Laplante and Ovaske)</vt:lpstr>
      <vt:lpstr>Timing Terminology</vt:lpstr>
      <vt:lpstr>What is an event?</vt:lpstr>
      <vt:lpstr>I/O hardware</vt:lpstr>
      <vt:lpstr>Interrupt Definitions</vt:lpstr>
      <vt:lpstr>ISR Handling (1)</vt:lpstr>
      <vt:lpstr>ISR Handling (2)</vt:lpstr>
    </vt:vector>
  </TitlesOfParts>
  <Company>MSOE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CS-280 Lecture</dc:title>
  <dc:subject>Intro</dc:subject>
  <dc:creator>Dr. Mark Hornick</dc:creator>
  <cp:lastModifiedBy>Dr. Yoder</cp:lastModifiedBy>
  <cp:revision>1239</cp:revision>
  <cp:lastPrinted>2016-03-14T18:53:29Z</cp:lastPrinted>
  <dcterms:created xsi:type="dcterms:W3CDTF">1999-09-06T21:32:20Z</dcterms:created>
  <dcterms:modified xsi:type="dcterms:W3CDTF">2016-03-16T19:49:17Z</dcterms:modified>
</cp:coreProperties>
</file>