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handoutMasterIdLst>
    <p:handoutMasterId r:id="rId44"/>
  </p:handoutMasterIdLst>
  <p:sldIdLst>
    <p:sldId id="320" r:id="rId2"/>
    <p:sldId id="412" r:id="rId3"/>
    <p:sldId id="413" r:id="rId4"/>
    <p:sldId id="382" r:id="rId5"/>
    <p:sldId id="411" r:id="rId6"/>
    <p:sldId id="381" r:id="rId7"/>
    <p:sldId id="383" r:id="rId8"/>
    <p:sldId id="385" r:id="rId9"/>
    <p:sldId id="386" r:id="rId10"/>
    <p:sldId id="387" r:id="rId11"/>
    <p:sldId id="388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42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397" r:id="rId42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h A Yoder - Post Meeting" initials="J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2" autoAdjust="0"/>
    <p:restoredTop sz="59533" autoAdjust="0"/>
  </p:normalViewPr>
  <p:slideViewPr>
    <p:cSldViewPr>
      <p:cViewPr varScale="1">
        <p:scale>
          <a:sx n="50" d="100"/>
          <a:sy n="50" d="100"/>
        </p:scale>
        <p:origin x="-50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13 April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7" Type="http://schemas.openxmlformats.org/officeDocument/2006/relationships/hyperlink" Target="http://en.wikipedia.org/wiki/Nyquist%E2%80%93Shannon_sampling_theorem" TargetMode="Externa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Relationship Id="rId6" Type="http://schemas.openxmlformats.org/officeDocument/2006/relationships/hyperlink" Target="http://videolectures.net/mackay_course_08/" TargetMode="External"/><Relationship Id="rId5" Type="http://schemas.openxmlformats.org/officeDocument/2006/relationships/hyperlink" Target="http://en.wikipedia.org/wiki/Noisy-channel_coding_theorem" TargetMode="External"/><Relationship Id="rId4" Type="http://schemas.openxmlformats.org/officeDocument/2006/relationships/hyperlink" Target="http://en.wikipedia.org/wiki/Shannon%E2%80%93Hartley_theore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1080p means the image has</a:t>
            </a:r>
            <a:r>
              <a:rPr lang="en-US" baseline="0" dirty="0" smtClean="0"/>
              <a:t> a resolution of 1920 by 1080</a:t>
            </a:r>
          </a:p>
          <a:p>
            <a:r>
              <a:rPr lang="en-US" baseline="0" dirty="0" smtClean="0"/>
              <a:t>Image is sent at 60 frame per second</a:t>
            </a:r>
          </a:p>
          <a:p>
            <a:r>
              <a:rPr lang="en-US" dirty="0" smtClean="0"/>
              <a:t>Each pixel has at least 24 bit color associated with it</a:t>
            </a:r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interaced</a:t>
            </a:r>
            <a:endParaRPr lang="en-US" baseline="0" dirty="0" smtClean="0"/>
          </a:p>
          <a:p>
            <a:r>
              <a:rPr lang="en-US" baseline="0" dirty="0" smtClean="0"/>
              <a:t>p – progressive</a:t>
            </a:r>
          </a:p>
          <a:p>
            <a:endParaRPr lang="en-US" dirty="0" smtClean="0"/>
          </a:p>
          <a:p>
            <a:r>
              <a:rPr lang="en-US" dirty="0" smtClean="0"/>
              <a:t>Full</a:t>
            </a:r>
            <a:r>
              <a:rPr lang="en-US" baseline="0" dirty="0" smtClean="0"/>
              <a:t> HD – 1920 X 1080</a:t>
            </a:r>
            <a:endParaRPr lang="en-US" dirty="0" smtClean="0"/>
          </a:p>
          <a:p>
            <a:r>
              <a:rPr lang="en-US" dirty="0" smtClean="0"/>
              <a:t>HDTV – 1280 x 720</a:t>
            </a:r>
          </a:p>
          <a:p>
            <a:r>
              <a:rPr lang="en-US" smtClean="0"/>
              <a:t>PAL – 768</a:t>
            </a:r>
            <a:r>
              <a:rPr lang="en-US" baseline="0" smtClean="0"/>
              <a:t> x 576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5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result with this</a:t>
            </a:r>
          </a:p>
          <a:p>
            <a:endParaRPr lang="en-US" dirty="0" smtClean="0"/>
          </a:p>
          <a:p>
            <a:r>
              <a:rPr lang="en-US" dirty="0" smtClean="0"/>
              <a:t>We got</a:t>
            </a:r>
            <a:r>
              <a:rPr lang="en-US" baseline="0" dirty="0" smtClean="0"/>
              <a:t> this far – working examples either again or for the first time and discussing new material.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4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2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5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2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0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0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3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this not only with audio,</a:t>
            </a:r>
            <a:r>
              <a:rPr lang="en-US" baseline="0" dirty="0" smtClean="0"/>
              <a:t> but also with radio waves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Indeed, both </a:t>
            </a:r>
            <a:r>
              <a:rPr lang="en-US" baseline="0" smtClean="0"/>
              <a:t>are squared:</a:t>
            </a:r>
            <a:endParaRPr lang="en-US" baseline="0" dirty="0" smtClean="0"/>
          </a:p>
          <a:p>
            <a:r>
              <a:rPr lang="en-US" dirty="0" smtClean="0"/>
              <a:t>http://en.wikipedia.org/wiki/Parseval's_theorem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Digital TV:</a:t>
            </a:r>
          </a:p>
          <a:p>
            <a:r>
              <a:rPr lang="en-US" dirty="0" smtClean="0"/>
              <a:t>http://transition.fcc.gov/mb/engineering/dtvmaps/</a:t>
            </a:r>
          </a:p>
          <a:p>
            <a:endParaRPr lang="en-US" dirty="0" smtClean="0"/>
          </a:p>
          <a:p>
            <a:r>
              <a:rPr lang="en-US" dirty="0" smtClean="0"/>
              <a:t>Full US allocations:</a:t>
            </a:r>
          </a:p>
          <a:p>
            <a:r>
              <a:rPr lang="en-US" dirty="0" smtClean="0"/>
              <a:t>http://upload.wikimedia.org/wikipedia/commons/4/45/United_States_Frequency_Allocations_Chart_2003_-_The_Radio_Spectrum.jpg</a:t>
            </a:r>
          </a:p>
          <a:p>
            <a:endParaRPr lang="en-US" dirty="0" smtClean="0"/>
          </a:p>
          <a:p>
            <a:r>
              <a:rPr lang="en-US" dirty="0" smtClean="0"/>
              <a:t>VH</a:t>
            </a:r>
            <a:r>
              <a:rPr lang="en-US" baseline="0" dirty="0" smtClean="0"/>
              <a:t>F Usage (World wide)</a:t>
            </a:r>
          </a:p>
          <a:p>
            <a:r>
              <a:rPr lang="en-US" dirty="0" smtClean="0"/>
              <a:t>http://upload.wikimedia.org/wikipedia/en/c/cc/VHF_Usage.svg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1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2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Spring 2015 (15q3):</a:t>
            </a:r>
          </a:p>
          <a:p>
            <a:r>
              <a:rPr lang="en-US" dirty="0" smtClean="0"/>
              <a:t> Work through</a:t>
            </a:r>
            <a:r>
              <a:rPr lang="en-US" baseline="0" dirty="0" smtClean="0"/>
              <a:t> one, then give an in-class exercise for the following.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2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5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6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2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4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4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http://www.eham.net/ehamforum/smf/index.php?topic=56160.0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01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http://physics.stackexchange.com/questions/56240/maximum-theoretical-bandwidth-of-fibre-optics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So, let's begin by exploring the best way to use our power. If we devote it to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symbols per second, each of our measurements comprise the detection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photons, thus our signal to noise ratio is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SNR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√=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By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Shannon-Hartley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form of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Noisy channel coding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(see also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/>
              </a:rPr>
              <a:t>here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we can therefore code our channel to get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of information per symbol, i.e.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 through our optical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This is a monotonically rising function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 a limit on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by itself does not limit the capacity.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by a converse of the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 </a:t>
            </a:r>
            <a:r>
              <a:rPr kumimoji="1"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Nyquist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-Shannon sampling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 can send a maximum of </a:t>
            </a:r>
            <a:r>
              <a:rPr kumimoji="1"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symbols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down the channel per second. This then is our greatest possible symbol rate. Hence, our overall expression for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capacity in bits is:</a:t>
            </a:r>
          </a:p>
          <a:p>
            <a:pPr fontAlgn="base"/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PBhν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9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View links in class.</a:t>
            </a: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B1553F2-37D8-4630-90EC-F2E27F3F3345}" type="datetime1">
              <a:rPr lang="en-US" altLang="en-US" smtClean="0">
                <a:latin typeface="Times New Roman" pitchFamily="18" charset="0"/>
              </a:rPr>
              <a:pPr eaLnBrk="1" hangingPunct="1">
                <a:defRPr/>
              </a:pPr>
              <a:t>4/13/2016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539B1EB-E41C-4FE2-9516-C416CBD639FB}" type="slidenum">
              <a:rPr lang="en-US" alt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9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nite.sru.edu/~whit/cpsc464/Notes/figs/02-14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c.dhe.ibm.com/infocenter/iseries/v7r1m0/index.jsp?topic=/apis/users_75.htm" TargetMode="External"/><Relationship Id="rId4" Type="http://schemas.openxmlformats.org/officeDocument/2006/relationships/hyperlink" Target="http://granite.sru.edu/~whit/cpsc464/Notes/ch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opengroup.org/onlinepubs/7908799/xsh/pthread.h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s.opengroup.org/onlinepubs/7908799/xsh/systypes.h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ber-optic_communication" TargetMode="External"/><Relationship Id="rId3" Type="http://schemas.openxmlformats.org/officeDocument/2006/relationships/tags" Target="../tags/tag23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10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0" Type="http://schemas.openxmlformats.org/officeDocument/2006/relationships/image" Target="../media/image8.jpeg"/><Relationship Id="rId4" Type="http://schemas.openxmlformats.org/officeDocument/2006/relationships/tags" Target="../tags/tag24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7/Propeller_strobe.og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e/ef/The_wagon-wheel_effect.og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http://www.seasshops.ucla.edu/services/student-faculty-shop/machine-shop-rules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19.emf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java/lang/Object.html#notify--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mhesselink.nl/pub/whh241b.pdf" TargetMode="External"/><Relationship Id="rId5" Type="http://schemas.openxmlformats.org/officeDocument/2006/relationships/hyperlink" Target="https://computing.llnl.gov/tutorials/pthreads/#ConVarSignal" TargetMode="External"/><Relationship Id="rId4" Type="http://schemas.openxmlformats.org/officeDocument/2006/relationships/hyperlink" Target="http://docs.oracle.com/javase/8/docs/api/java/lang/Object.html#wait--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269535/java-threads-vs-pthrea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lavender/courses/cs345/lectures/CS345-Lecture-09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archive.org/web/20100615063903/http:/cs.millersville.edu/~csweb/lib/userfiles/9ThreadsII.pdf" TargetMode="External"/><Relationship Id="rId4" Type="http://schemas.openxmlformats.org/officeDocument/2006/relationships/hyperlink" Target="http://wimhesselink.nl/pub/whh241b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oe.us/taylor/tutorial/ce2810/functionpoint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oe.us/taylor/tutorial/ce2810/ooc" TargetMode="External"/><Relationship Id="rId4" Type="http://schemas.openxmlformats.org/officeDocument/2006/relationships/hyperlink" Target="http://msoe.us/taylor/tutorial/ce2810/csimi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4, 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week Wednesday</a:t>
            </a:r>
          </a:p>
          <a:p>
            <a:pPr lvl="1"/>
            <a:r>
              <a:rPr lang="en-US" dirty="0" smtClean="0"/>
              <a:t>QUIZ at start of </a:t>
            </a:r>
            <a:r>
              <a:rPr lang="en-US" dirty="0" err="1" smtClean="0"/>
              <a:t>clas</a:t>
            </a:r>
            <a:endParaRPr lang="en-US" dirty="0" smtClean="0"/>
          </a:p>
          <a:p>
            <a:pPr lvl="1"/>
            <a:r>
              <a:rPr lang="en-US" dirty="0" smtClean="0"/>
              <a:t>Office Hours held in </a:t>
            </a:r>
            <a:r>
              <a:rPr lang="en-US" dirty="0" err="1" smtClean="0"/>
              <a:t>Grohmann</a:t>
            </a:r>
            <a:r>
              <a:rPr lang="en-US" dirty="0" smtClean="0"/>
              <a:t> auditorium</a:t>
            </a:r>
          </a:p>
          <a:p>
            <a:r>
              <a:rPr lang="en-US" dirty="0" smtClean="0"/>
              <a:t>Week 5, Wednesday</a:t>
            </a:r>
          </a:p>
          <a:p>
            <a:pPr lvl="1"/>
            <a:r>
              <a:rPr lang="en-US" dirty="0" smtClean="0"/>
              <a:t>Half-Exam 1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references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3"/>
              </a:rPr>
              <a:t>http://granite.sru.edu/~whit/cpsc464/Notes/figs/02-14.jpg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Simple </a:t>
            </a:r>
            <a:r>
              <a:rPr lang="en-US" altLang="en-US" dirty="0" err="1" smtClean="0"/>
              <a:t>pthread</a:t>
            </a:r>
            <a:r>
              <a:rPr lang="en-US" altLang="en-US" dirty="0" smtClean="0"/>
              <a:t> chart</a:t>
            </a:r>
          </a:p>
          <a:p>
            <a:pPr lvl="2"/>
            <a:r>
              <a:rPr lang="en-US" altLang="en-US" dirty="0" smtClean="0"/>
              <a:t>From </a:t>
            </a:r>
            <a:r>
              <a:rPr lang="en-US" altLang="en-US" dirty="0" smtClean="0">
                <a:hlinkClick r:id="rId4"/>
              </a:rPr>
              <a:t>http://granite.sru.edu/~whit/cpsc464/Notes/ch2.html</a:t>
            </a:r>
            <a:endParaRPr lang="en-US" altLang="en-US" dirty="0" smtClean="0"/>
          </a:p>
          <a:p>
            <a:r>
              <a:rPr lang="en-US" altLang="en-US" dirty="0" smtClean="0">
                <a:hlinkClick r:id="rId5"/>
              </a:rPr>
              <a:t>https://pic.dhe.ibm.com/infocenter/iseries/v7r1m0/index.jsp?topic=%2Fapis%2Fusers_75.htm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IBM example of using </a:t>
            </a:r>
            <a:r>
              <a:rPr lang="en-US" altLang="en-US" dirty="0" err="1" smtClean="0"/>
              <a:t>pthread_cond_init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39F11-1CC6-4A87-93D2-8026FCCC93A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5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http://pubs.opengroup.org/onlinepubs/7908799/xsh/pthread.h.html</a:t>
            </a:r>
            <a:endParaRPr lang="en-US" altLang="en-US" smtClean="0"/>
          </a:p>
          <a:p>
            <a:pPr lvl="1"/>
            <a:r>
              <a:rPr lang="en-US" altLang="en-US" smtClean="0"/>
              <a:t>pthead.h</a:t>
            </a:r>
          </a:p>
          <a:p>
            <a:r>
              <a:rPr lang="en-US" altLang="en-US" smtClean="0">
                <a:hlinkClick r:id="rId4"/>
              </a:rPr>
              <a:t>http://pubs.opengroup.org/onlinepubs/7908799/xsh/systypes.h.html</a:t>
            </a:r>
            <a:endParaRPr lang="en-US" altLang="en-US" smtClean="0"/>
          </a:p>
          <a:p>
            <a:pPr lvl="1"/>
            <a:r>
              <a:rPr lang="en-US" altLang="en-US" smtClean="0"/>
              <a:t>systypes.h – for xxxx_t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A22FE-75DA-48D3-9E5E-C209FBABDD4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three colors needed</a:t>
            </a:r>
          </a:p>
          <a:p>
            <a:pPr lvl="1"/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Green</a:t>
            </a:r>
          </a:p>
          <a:p>
            <a:pPr lvl="1"/>
            <a:r>
              <a:rPr lang="en-US" dirty="0" smtClean="0"/>
              <a:t>Blue</a:t>
            </a:r>
          </a:p>
          <a:p>
            <a:r>
              <a:rPr lang="en-US" dirty="0" smtClean="0"/>
              <a:t>Only 256 values</a:t>
            </a:r>
          </a:p>
          <a:p>
            <a:pPr marL="0" indent="0">
              <a:buNone/>
            </a:pPr>
            <a:r>
              <a:rPr lang="en-US" dirty="0" smtClean="0"/>
              <a:t>(0-255) for each color</a:t>
            </a:r>
          </a:p>
          <a:p>
            <a:pPr marL="0" indent="0">
              <a:buNone/>
            </a:pPr>
            <a:r>
              <a:rPr lang="en-US" dirty="0" smtClean="0"/>
              <a:t>Ex: How many bits?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en.wikipedia.org/wiki/RGB_color_space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http://thelightroomlab.com/2010/11/understanding-digital-camera-color-space-choices/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25602" name="Picture 2" descr="http://thelightroomlab.com/wp-content/uploads/2010/11/Adobe-RGB-vs-sRGB-gamut-diagram-300x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1889"/>
            <a:ext cx="3506193" cy="33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upload.wikimedia.org/wikipedia/commons/8/83/RGB_Cube_Show_lowgamma_cutout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270619" cy="24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an image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22089"/>
              </p:ext>
            </p:extLst>
          </p:nvPr>
        </p:nvGraphicFramePr>
        <p:xfrm>
          <a:off x="457200" y="1524000"/>
          <a:ext cx="55626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371600"/>
                <a:gridCol w="1447800"/>
                <a:gridCol w="1447800"/>
              </a:tblGrid>
              <a:tr h="1143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42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HD/1080p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4098" name="Picture 2" descr="http://upload.wikimedia.org/wikipedia/commons/f/fa/Definitions_of_TV_standarts_till_Full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1467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an uncompressed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1080p</a:t>
            </a:r>
          </a:p>
          <a:p>
            <a:pPr lvl="1"/>
            <a:r>
              <a:rPr lang="en-US" dirty="0" smtClean="0"/>
              <a:t>1920 x 1080</a:t>
            </a:r>
          </a:p>
          <a:p>
            <a:pPr lvl="1"/>
            <a:r>
              <a:rPr lang="en-US" dirty="0" smtClean="0"/>
              <a:t>3 channels (RGB), each 8 bits</a:t>
            </a:r>
          </a:p>
          <a:p>
            <a:r>
              <a:rPr lang="en-US" dirty="0" smtClean="0"/>
              <a:t>How many bytes for one image?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uncompressed </a:t>
            </a:r>
            <a:br>
              <a:rPr lang="en-US" dirty="0" smtClean="0"/>
            </a:br>
            <a:r>
              <a:rPr lang="en-US" dirty="0" smtClean="0"/>
              <a:t>data-rate?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1080p</a:t>
            </a:r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 smtClean="0"/>
              <a:t>60 fps</a:t>
            </a:r>
          </a:p>
          <a:p>
            <a:r>
              <a:rPr lang="en-US" dirty="0" smtClean="0"/>
              <a:t>What is the data rate, in </a:t>
            </a:r>
            <a:r>
              <a:rPr lang="en-US" i="1" dirty="0" err="1" smtClean="0"/>
              <a:t>X</a:t>
            </a:r>
            <a:r>
              <a:rPr lang="en-US" dirty="0" err="1" smtClean="0"/>
              <a:t>bits</a:t>
            </a:r>
            <a:r>
              <a:rPr lang="en-US" dirty="0" smtClean="0"/>
              <a:t> per second?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Useful for Today’s Lecture (Also discussed </a:t>
            </a:r>
            <a:r>
              <a:rPr lang="en-US" dirty="0" err="1" smtClean="0"/>
              <a:t>Mebi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  = 1,000,0000,000,000,000</a:t>
            </a:r>
          </a:p>
          <a:p>
            <a:r>
              <a:rPr lang="en-US" dirty="0" smtClean="0"/>
              <a:t>T   = 1,000,000,000,000</a:t>
            </a:r>
          </a:p>
          <a:p>
            <a:r>
              <a:rPr lang="en-US" dirty="0" smtClean="0"/>
              <a:t>G   = 1,000,000,000</a:t>
            </a:r>
          </a:p>
          <a:p>
            <a:r>
              <a:rPr lang="en-US" dirty="0" smtClean="0"/>
              <a:t>M  = 1,000,000</a:t>
            </a:r>
          </a:p>
          <a:p>
            <a:r>
              <a:rPr lang="en-US" dirty="0" smtClean="0"/>
              <a:t>K   =  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0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Useful for Today’s Lecture (Also discussed </a:t>
            </a:r>
            <a:r>
              <a:rPr lang="en-US" dirty="0" err="1" smtClean="0"/>
              <a:t>Mebi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here Spring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49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6766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643968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ORANGE </a:t>
            </a:r>
            <a:r>
              <a:rPr lang="en-US" b="1" dirty="0" err="1" smtClean="0"/>
              <a:t>ORANGE</a:t>
            </a:r>
            <a:r>
              <a:rPr lang="en-US" b="1" dirty="0" smtClean="0"/>
              <a:t> VIOLET GOLD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1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H.262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H.262 compression has a target maximum data rate of 25 Mb/s. Supposing this means </a:t>
            </a:r>
            <a:r>
              <a:rPr lang="en-US" dirty="0" err="1" smtClean="0"/>
              <a:t>Mebibits</a:t>
            </a:r>
            <a:r>
              <a:rPr lang="en-US" dirty="0" smtClean="0"/>
              <a:t>/s (or Megabits/s), what is the desire compression ratio?</a:t>
            </a:r>
          </a:p>
          <a:p>
            <a:pPr marL="0" indent="0">
              <a:buNone/>
            </a:pPr>
            <a:r>
              <a:rPr lang="en-US" dirty="0" smtClean="0"/>
              <a:t>       compression ratio = compressed /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uncompressed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1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You didn’t talk too much about this in Network Protocols</a:t>
            </a:r>
          </a:p>
          <a:p>
            <a:pPr lvl="1"/>
            <a:r>
              <a:rPr lang="en-US" dirty="0"/>
              <a:t>Can occur through many mediums</a:t>
            </a:r>
          </a:p>
          <a:p>
            <a:pPr lvl="2"/>
            <a:r>
              <a:rPr lang="en-US" dirty="0"/>
              <a:t>Twisted Pair</a:t>
            </a:r>
          </a:p>
          <a:p>
            <a:pPr lvl="2"/>
            <a:r>
              <a:rPr lang="en-US" dirty="0"/>
              <a:t>Coaxial Cable</a:t>
            </a:r>
          </a:p>
          <a:p>
            <a:pPr lvl="2"/>
            <a:r>
              <a:rPr lang="en-US" dirty="0"/>
              <a:t>Fiber Optics</a:t>
            </a:r>
          </a:p>
          <a:p>
            <a:pPr lvl="2"/>
            <a:r>
              <a:rPr lang="en-US" dirty="0"/>
              <a:t>Wireless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cable data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Sources: Dr. Schilling’s Slides and 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en.wikipedia.org/wiki/Fiber-optic_communication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061498"/>
              </p:ext>
            </p:extLst>
          </p:nvPr>
        </p:nvGraphicFramePr>
        <p:xfrm>
          <a:off x="609600" y="1752600"/>
          <a:ext cx="746760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Wiring Type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Bandwidth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 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Coaxial Cable (50 Ohm)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1-2 GHz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Fiber Optic Fiber</a:t>
                      </a:r>
                      <a:r>
                        <a:rPr lang="en-US" sz="2800" baseline="0" dirty="0" smtClean="0"/>
                        <a:t> (Single fiber)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Tbit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11783" y="2661209"/>
            <a:ext cx="927217" cy="3206191"/>
            <a:chOff x="6311782" y="1809750"/>
            <a:chExt cx="961895" cy="3311293"/>
          </a:xfrm>
        </p:grpSpPr>
        <p:pic>
          <p:nvPicPr>
            <p:cNvPr id="7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1809750"/>
              <a:ext cx="6955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germes-online.com/direct/dbimage/50244126/UTP___FTP___SFTP_Cat_5__Cat_5e__and_Cat_6_Cable__Solid___Stranded_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2724150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3" y="3562351"/>
              <a:ext cx="695586" cy="6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4400550"/>
              <a:ext cx="961895" cy="72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8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noticed something that is in motion seem to stop?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br>
              <a:rPr lang="en-US" dirty="0" smtClean="0"/>
            </a:br>
            <a:r>
              <a:rPr lang="en-US" dirty="0" smtClean="0"/>
              <a:t>(Aliasing)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upload.wikimedia.org/wikipedia/commons/7/77/Propeller_strobe.ogv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upload.wikimedia.org/wikipedia/commons/e/ef/The_wagon-wheel_effect.ogv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5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psc.gov/PageFiles/74773/08089a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942">
            <a:off x="1396206" y="439990"/>
            <a:ext cx="5253279" cy="2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See, e.g.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www.seasshops.ucla.edu/services/student-faculty-shop/machine-shop-rules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1" y="2819400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http://photo.stackexchange.com/questions/24512/what-is-aliasing-and-anti-aliasing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026" name="Picture 2" descr="aliasing and anti-alia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4020"/>
            <a:ext cx="5562600" cy="41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i="1" dirty="0"/>
              <a:t>Single-Sensor Imaging: Methods and Applications for Digital Cameras</a:t>
            </a:r>
            <a:r>
              <a:rPr lang="en-US" dirty="0"/>
              <a:t>, by </a:t>
            </a:r>
            <a:r>
              <a:rPr lang="en-US" dirty="0" err="1"/>
              <a:t>Rastislav</a:t>
            </a:r>
            <a:r>
              <a:rPr lang="en-US" dirty="0"/>
              <a:t> </a:t>
            </a:r>
            <a:r>
              <a:rPr lang="en-US" dirty="0" err="1"/>
              <a:t>Lukac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://www.openphotographyforums.com/forums/showthread.php?t=14988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3074" name="Picture 2" descr="http://dougkerr.net/illustrations/Lukac_aliasing_01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" y="1371600"/>
            <a:ext cx="86079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– analog Bandwidth</a:t>
                </a:r>
              </a:p>
              <a:p>
                <a:pPr marL="0" indent="0">
                  <a:buNone/>
                </a:pPr>
                <a:r>
                  <a:rPr lang="en-US" dirty="0" smtClean="0"/>
                  <a:t>S – Signal power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– Noise power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9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as sums of sine-waves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77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http://mathworld.wolfram.com/FourierSeriesSquareWave.html</a:t>
            </a:r>
          </a:p>
        </p:txBody>
      </p:sp>
      <p:pic>
        <p:nvPicPr>
          <p:cNvPr id="6146" name="Picture 2" descr="FourierSeriesSquare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457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76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http://ccn.ucla.edu/BMCweb/SharedCode/slides/SlideFiles.html</a:t>
            </a:r>
          </a:p>
        </p:txBody>
      </p:sp>
      <p:pic>
        <p:nvPicPr>
          <p:cNvPr id="6148" name="Picture 4" descr="http://ccn.ucla.edu/BMCweb/SharedCode/slides/FourierSquareWav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1" y="2362200"/>
            <a:ext cx="3448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Sourcing limit: 4mA</a:t>
            </a:r>
          </a:p>
          <a:p>
            <a:pPr lvl="1"/>
            <a:r>
              <a:rPr lang="en-US" dirty="0" smtClean="0"/>
              <a:t>Limit if current is coming OUT OF </a:t>
            </a:r>
            <a:r>
              <a:rPr lang="en-US" dirty="0" err="1" smtClean="0"/>
              <a:t>Beaglebone</a:t>
            </a:r>
            <a:endParaRPr lang="en-US" dirty="0" smtClean="0"/>
          </a:p>
          <a:p>
            <a:r>
              <a:rPr lang="en-US" dirty="0" smtClean="0"/>
              <a:t>Sinking limit: 8mA</a:t>
            </a:r>
          </a:p>
          <a:p>
            <a:pPr lvl="1"/>
            <a:r>
              <a:rPr lang="en-US" dirty="0" smtClean="0"/>
              <a:t>Limit if current is flowing INTO </a:t>
            </a:r>
            <a:r>
              <a:rPr lang="en-US" dirty="0" err="1" smtClean="0"/>
              <a:t>Beaglebone</a:t>
            </a:r>
            <a:endParaRPr lang="en-US" dirty="0" smtClean="0"/>
          </a:p>
          <a:p>
            <a:r>
              <a:rPr lang="en-US" dirty="0" smtClean="0"/>
              <a:t>Digital Voltage: 3.3 V</a:t>
            </a:r>
          </a:p>
          <a:p>
            <a:r>
              <a:rPr lang="en-US" dirty="0" smtClean="0"/>
              <a:t>Analog input max voltage</a:t>
            </a:r>
            <a:r>
              <a:rPr lang="en-US" dirty="0"/>
              <a:t>: </a:t>
            </a:r>
            <a:r>
              <a:rPr lang="en-US" dirty="0" smtClean="0"/>
              <a:t>1.8 </a:t>
            </a:r>
            <a:r>
              <a:rPr lang="en-US" dirty="0"/>
              <a:t>V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83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analog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399" y="5961965"/>
            <a:ext cx="876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http://www.mathworks.com/matlabcentral/fileexchange/22214-voice-audio-processing</a:t>
            </a:r>
          </a:p>
        </p:txBody>
      </p:sp>
      <p:pic>
        <p:nvPicPr>
          <p:cNvPr id="5122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52927" r="-580" b="774"/>
          <a:stretch/>
        </p:blipFill>
        <p:spPr bwMode="auto">
          <a:xfrm>
            <a:off x="1538364" y="1567954"/>
            <a:ext cx="6248400" cy="21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3733800"/>
            <a:ext cx="6248400" cy="23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21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2679"/>
            <a:ext cx="4731050" cy="24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analog TV channels had a bandwidth of 6MHz</a:t>
            </a:r>
          </a:p>
          <a:p>
            <a:r>
              <a:rPr lang="en-US" dirty="0" smtClean="0"/>
              <a:t>Supposing a SNR of 50 dB, what is the maximum possible bit-rate?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is the data rate of classic NTSC television (as digital stream)?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2483"/>
            <a:ext cx="8229600" cy="4411662"/>
          </a:xfrm>
        </p:spPr>
        <p:txBody>
          <a:bodyPr/>
          <a:lstStyle/>
          <a:p>
            <a:r>
              <a:rPr lang="en-US" dirty="0" smtClean="0"/>
              <a:t>Store color with special scheme so only two bytes required per pixel, on average</a:t>
            </a:r>
          </a:p>
          <a:p>
            <a:r>
              <a:rPr lang="en-US" dirty="0" smtClean="0"/>
              <a:t>720x480</a:t>
            </a:r>
          </a:p>
          <a:p>
            <a:r>
              <a:rPr lang="en-US" dirty="0" smtClean="0"/>
              <a:t>30/1.001 fps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up:</a:t>
            </a:r>
          </a:p>
          <a:p>
            <a:pPr marL="0" indent="0">
              <a:buNone/>
            </a:pPr>
            <a:r>
              <a:rPr lang="en-US" dirty="0" smtClean="0"/>
              <a:t>If compressed to 25MiB/s (or 25MB/s) what is the compression ratio?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6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As little as 13ms</a:t>
            </a:r>
          </a:p>
          <a:p>
            <a:r>
              <a:rPr lang="en-US" dirty="0" smtClean="0"/>
              <a:t>Notice interruption</a:t>
            </a:r>
          </a:p>
          <a:p>
            <a:pPr lvl="1"/>
            <a:r>
              <a:rPr lang="en-US" dirty="0" smtClean="0"/>
              <a:t>As short as 16ms</a:t>
            </a:r>
          </a:p>
          <a:p>
            <a:r>
              <a:rPr lang="en-US" dirty="0" smtClean="0"/>
              <a:t>Single-</a:t>
            </a:r>
            <a:r>
              <a:rPr lang="en-US" dirty="0" err="1" smtClean="0"/>
              <a:t>ms</a:t>
            </a:r>
            <a:r>
              <a:rPr lang="en-US" dirty="0" smtClean="0"/>
              <a:t> duration looks as long as</a:t>
            </a:r>
          </a:p>
          <a:p>
            <a:pPr lvl="1"/>
            <a:r>
              <a:rPr lang="en-US" dirty="0" smtClean="0"/>
              <a:t>100-400ms</a:t>
            </a:r>
          </a:p>
          <a:p>
            <a:r>
              <a:rPr lang="en-US" dirty="0" smtClean="0"/>
              <a:t>10ms green followed by 10ms red</a:t>
            </a:r>
          </a:p>
          <a:p>
            <a:pPr lvl="1"/>
            <a:r>
              <a:rPr lang="en-US" dirty="0" smtClean="0"/>
              <a:t>May appear as single yellow stimulus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might you want to sample at a higher frame-rate than the 30fps?</a:t>
            </a:r>
          </a:p>
          <a:p>
            <a:r>
              <a:rPr lang="en-US" dirty="0" smtClean="0"/>
              <a:t>Be as professional as possible</a:t>
            </a:r>
          </a:p>
          <a:p>
            <a:pPr lvl="1"/>
            <a:r>
              <a:rPr lang="en-US" dirty="0" smtClean="0"/>
              <a:t>Avoid flame wars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technical depth to back it</a:t>
            </a:r>
          </a:p>
          <a:p>
            <a:pPr lvl="1"/>
            <a:r>
              <a:rPr lang="en-US" dirty="0" smtClean="0"/>
              <a:t>Avoid sounding technical just to be cool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4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b="1" i="1" dirty="0" smtClean="0"/>
              <a:t>two</a:t>
            </a:r>
            <a:r>
              <a:rPr lang="en-US" dirty="0" smtClean="0"/>
              <a:t> ways we can avoid the stroboscopic effect in a video game simulation of a rotating wheel?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(1+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</a:t>
                </a:r>
                <a:r>
                  <a:rPr lang="en-US" dirty="0" err="1" smtClean="0"/>
                  <a:t>Mhz</a:t>
                </a:r>
                <a:endParaRPr lang="en-US" dirty="0" smtClean="0"/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Why have manufacturers re-defined MB,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r="-2222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 have a band centered at 100 </a:t>
            </a:r>
            <a:r>
              <a:rPr lang="en-US" dirty="0" err="1" smtClean="0"/>
              <a:t>Mhz</a:t>
            </a:r>
            <a:r>
              <a:rPr lang="en-US" dirty="0" smtClean="0"/>
              <a:t> which is 1Mhz wide.</a:t>
            </a:r>
          </a:p>
          <a:p>
            <a:r>
              <a:rPr lang="en-US" dirty="0" smtClean="0"/>
              <a:t>What are the limits on this range?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wavelength of the center 1 </a:t>
            </a:r>
            <a:r>
              <a:rPr lang="en-US" dirty="0" err="1" smtClean="0"/>
              <a:t>Mhz</a:t>
            </a:r>
            <a:r>
              <a:rPr lang="en-US" dirty="0" smtClean="0"/>
              <a:t> signal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of light = 299</a:t>
            </a:r>
            <a:r>
              <a:rPr lang="en-US" dirty="0"/>
              <a:t> 792 458 m / 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in Cat-5 is 70% of this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avelength = time of period *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9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Threading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21948"/>
              </p:ext>
            </p:extLst>
          </p:nvPr>
        </p:nvGraphicFramePr>
        <p:xfrm>
          <a:off x="228600" y="838200"/>
          <a:ext cx="8305800" cy="58525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85811"/>
                <a:gridCol w="5019989"/>
              </a:tblGrid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Java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Pthreads</a:t>
                      </a:r>
                      <a:endParaRPr lang="en-US" sz="2400" dirty="0"/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java.lang.Thread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#include &lt;</a:t>
                      </a:r>
                      <a:r>
                        <a:rPr lang="en-US" sz="2400" dirty="0" err="1" smtClean="0"/>
                        <a:t>pthread.h</a:t>
                      </a:r>
                      <a:r>
                        <a:rPr lang="en-US" sz="2400" dirty="0" smtClean="0"/>
                        <a:t>&gt;</a:t>
                      </a:r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external jar needed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link with 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pthread</a:t>
                      </a:r>
                      <a:endParaRPr lang="en-US" sz="2400" dirty="0" smtClean="0"/>
                    </a:p>
                  </a:txBody>
                  <a:tcPr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Thread</a:t>
                      </a:r>
                      <a:r>
                        <a:rPr lang="en-US" sz="2400" baseline="0" dirty="0" smtClean="0"/>
                        <a:t> t = </a:t>
                      </a:r>
                      <a:r>
                        <a:rPr lang="en-US" sz="2400" dirty="0" smtClean="0"/>
                        <a:t>new</a:t>
                      </a:r>
                      <a:r>
                        <a:rPr lang="en-US" sz="2400" baseline="0" dirty="0" smtClean="0"/>
                        <a:t> Thread(r)</a:t>
                      </a:r>
                    </a:p>
                    <a:p>
                      <a:r>
                        <a:rPr lang="en-US" sz="2400" dirty="0" err="1" smtClean="0"/>
                        <a:t>t.start</a:t>
                      </a:r>
                      <a:r>
                        <a:rPr lang="en-US" sz="2400" dirty="0" smtClean="0"/>
                        <a:t>();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pthread_create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t,r,sr,a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marT="45726" marB="45726"/>
                </a:tc>
              </a:tr>
              <a:tr h="8230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interface Runnable {</a:t>
                      </a:r>
                    </a:p>
                    <a:p>
                      <a:r>
                        <a:rPr lang="en-US" sz="2400" dirty="0" smtClean="0"/>
                        <a:t>void run(</a:t>
                      </a:r>
                      <a:r>
                        <a:rPr lang="en-US" sz="2400" baseline="0" dirty="0" smtClean="0"/>
                        <a:t>); }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Parameter: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void* (*</a:t>
                      </a:r>
                      <a:r>
                        <a:rPr lang="en-US" sz="2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(void *)</a:t>
                      </a:r>
                      <a:endParaRPr lang="en-US" sz="2400" b="0" dirty="0"/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t.join</a:t>
                      </a:r>
                      <a:r>
                        <a:rPr lang="en-US" sz="2400" dirty="0" smtClean="0"/>
                        <a:t>();</a:t>
                      </a:r>
                      <a:endParaRPr lang="en-US" sz="2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pthread_join</a:t>
                      </a:r>
                      <a:r>
                        <a:rPr lang="en-US" sz="2400" dirty="0" smtClean="0"/>
                        <a:t>(*t, &amp;p)</a:t>
                      </a:r>
                    </a:p>
                  </a:txBody>
                  <a:tcPr marT="45726" marB="45726"/>
                </a:tc>
              </a:tr>
              <a:tr h="4572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 o;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pthread_mutex_init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m,null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 marT="45726" marB="45726"/>
                </a:tc>
              </a:tr>
              <a:tr h="1188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synchronized(o) {</a:t>
                      </a:r>
                    </a:p>
                    <a:p>
                      <a:r>
                        <a:rPr lang="en-US" sz="2400" dirty="0" smtClean="0"/>
                        <a:t>…</a:t>
                      </a:r>
                    </a:p>
                    <a:p>
                      <a:r>
                        <a:rPr lang="en-US" sz="2400" dirty="0" smtClean="0"/>
                        <a:t>} … /* Garbage coll. */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pthread_mutex_lock</a:t>
                      </a:r>
                      <a:r>
                        <a:rPr lang="en-US" sz="2400" dirty="0" smtClean="0"/>
                        <a:t>(…)</a:t>
                      </a:r>
                    </a:p>
                    <a:p>
                      <a:r>
                        <a:rPr lang="en-US" sz="2400" dirty="0" smtClean="0"/>
                        <a:t>…</a:t>
                      </a:r>
                    </a:p>
                    <a:p>
                      <a:r>
                        <a:rPr lang="en-US" sz="2400" dirty="0" err="1" smtClean="0"/>
                        <a:t>pthread_mutex_unlock</a:t>
                      </a:r>
                      <a:r>
                        <a:rPr lang="en-US" sz="2400" dirty="0" smtClean="0"/>
                        <a:t>(…)</a:t>
                      </a:r>
                    </a:p>
                    <a:p>
                      <a:r>
                        <a:rPr lang="en-US" sz="2400" dirty="0" err="1" smtClean="0"/>
                        <a:t>pthread_mutex_destroy</a:t>
                      </a:r>
                      <a:r>
                        <a:rPr lang="en-US" sz="2400" dirty="0" smtClean="0"/>
                        <a:t>(…)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93170-3EB6-4233-AF31-072E5ED3D94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fiber-optic transmission, signals are sent by transmitting various colors (or invisible) light down a fiber-optic channel</a:t>
            </a:r>
          </a:p>
          <a:p>
            <a:r>
              <a:rPr lang="en-US" dirty="0" smtClean="0"/>
              <a:t>The colors are separated at the other end</a:t>
            </a:r>
          </a:p>
          <a:p>
            <a:r>
              <a:rPr lang="en-US" dirty="0"/>
              <a:t>Multiple fibers can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Supposing that the same bandwidth rule applies, what bandwidth can be carried by the visible spectrum? (700-400nm)</a:t>
            </a:r>
          </a:p>
          <a:p>
            <a:r>
              <a:rPr lang="en-US" dirty="0" smtClean="0"/>
              <a:t>Use SNR of 4000</a:t>
            </a:r>
          </a:p>
          <a:p>
            <a:r>
              <a:rPr lang="en-US" dirty="0" smtClean="0"/>
              <a:t>Hint: Convert wavelength to period/frequency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EB: Derek Malloy, </a:t>
            </a:r>
            <a:r>
              <a:rPr lang="en-US" i="1" dirty="0" smtClean="0"/>
              <a:t>Exploring </a:t>
            </a:r>
            <a:r>
              <a:rPr lang="en-US" i="1" dirty="0" err="1" smtClean="0"/>
              <a:t>Beaglebone</a:t>
            </a:r>
            <a:r>
              <a:rPr lang="en-US" i="1" dirty="0" smtClean="0"/>
              <a:t>,</a:t>
            </a:r>
            <a:r>
              <a:rPr lang="en-US" dirty="0" smtClean="0"/>
              <a:t> Wiley,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3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Threading – </a:t>
            </a:r>
            <a:r>
              <a:rPr lang="en-US" altLang="en-US" dirty="0" err="1" smtClean="0"/>
              <a:t>pthreads</a:t>
            </a:r>
            <a:r>
              <a:rPr lang="en-US" altLang="en-US" dirty="0" smtClean="0"/>
              <a:t> (corrected)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88744"/>
              </p:ext>
            </p:extLst>
          </p:nvPr>
        </p:nvGraphicFramePr>
        <p:xfrm>
          <a:off x="457200" y="1600200"/>
          <a:ext cx="8229600" cy="34743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5000"/>
                <a:gridCol w="6324600"/>
              </a:tblGrid>
              <a:tr h="4570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Java</a:t>
                      </a:r>
                      <a:endParaRPr lang="en-US" sz="24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Pthreads</a:t>
                      </a:r>
                      <a:endParaRPr lang="en-US" sz="2400" dirty="0"/>
                    </a:p>
                  </a:txBody>
                  <a:tcPr marT="45687" marB="45687"/>
                </a:tc>
              </a:tr>
              <a:tr h="8227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</a:t>
                      </a:r>
                      <a:r>
                        <a:rPr lang="en-US" sz="2400" baseline="0" dirty="0" smtClean="0"/>
                        <a:t> o;</a:t>
                      </a:r>
                    </a:p>
                    <a:p>
                      <a:r>
                        <a:rPr lang="en-US" sz="2400" baseline="0" dirty="0" err="1" smtClean="0">
                          <a:hlinkClick r:id="rId3"/>
                        </a:rPr>
                        <a:t>o.notify</a:t>
                      </a:r>
                      <a:r>
                        <a:rPr lang="en-US" sz="2400" baseline="0" dirty="0" smtClean="0">
                          <a:hlinkClick r:id="rId3"/>
                        </a:rPr>
                        <a:t>();</a:t>
                      </a:r>
                      <a:endParaRPr lang="en-US" sz="2400" dirty="0" smtClean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phread_cond_t</a:t>
                      </a:r>
                      <a:r>
                        <a:rPr lang="en-US" sz="2400" dirty="0" smtClean="0"/>
                        <a:t> c</a:t>
                      </a:r>
                      <a:r>
                        <a:rPr lang="en-US" sz="2400" baseline="0" dirty="0" smtClean="0"/>
                        <a:t> = </a:t>
                      </a:r>
                      <a:r>
                        <a:rPr lang="en-US" sz="2400" dirty="0" smtClean="0"/>
                        <a:t>PTHREAD_COND_INITIALIZER;</a:t>
                      </a:r>
                    </a:p>
                    <a:p>
                      <a:r>
                        <a:rPr lang="en-US" sz="2400" dirty="0" err="1" smtClean="0"/>
                        <a:t>pthread_cond_</a:t>
                      </a:r>
                      <a:r>
                        <a:rPr lang="en-US" sz="2400" b="1" dirty="0" err="1" smtClean="0"/>
                        <a:t>signal</a:t>
                      </a:r>
                      <a:r>
                        <a:rPr lang="en-US" sz="2400" dirty="0" smtClean="0"/>
                        <a:t>(c);</a:t>
                      </a:r>
                    </a:p>
                  </a:txBody>
                  <a:tcPr marT="45687" marB="45687"/>
                </a:tc>
              </a:tr>
              <a:tr h="4570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hlinkClick r:id="rId4"/>
                        </a:rPr>
                        <a:t>o.wait</a:t>
                      </a:r>
                      <a:r>
                        <a:rPr lang="en-US" sz="2400" dirty="0" smtClean="0">
                          <a:hlinkClick r:id="rId4"/>
                        </a:rPr>
                        <a:t>();</a:t>
                      </a:r>
                      <a:endParaRPr lang="en-US" sz="24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hlinkClick r:id="rId5"/>
                        </a:rPr>
                        <a:t>pthread_cond_wait</a:t>
                      </a:r>
                      <a:r>
                        <a:rPr lang="en-US" sz="2400" dirty="0" smtClean="0">
                          <a:hlinkClick r:id="rId5"/>
                        </a:rPr>
                        <a:t>(</a:t>
                      </a:r>
                      <a:r>
                        <a:rPr lang="en-US" sz="2400" dirty="0" err="1" smtClean="0">
                          <a:hlinkClick r:id="rId5"/>
                        </a:rPr>
                        <a:t>c,m</a:t>
                      </a:r>
                      <a:r>
                        <a:rPr lang="en-US" sz="2400" dirty="0" smtClean="0">
                          <a:hlinkClick r:id="rId5"/>
                        </a:rPr>
                        <a:t>);</a:t>
                      </a:r>
                      <a:endParaRPr lang="en-US" sz="2400" dirty="0"/>
                    </a:p>
                  </a:txBody>
                  <a:tcPr marT="45687" marB="45687"/>
                </a:tc>
              </a:tr>
              <a:tr h="45706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hlinkClick r:id="rId3"/>
                        </a:rPr>
                        <a:t>o.notify</a:t>
                      </a:r>
                      <a:r>
                        <a:rPr lang="en-US" sz="2400" dirty="0" smtClean="0">
                          <a:hlinkClick r:id="rId3"/>
                        </a:rPr>
                        <a:t>();</a:t>
                      </a:r>
                      <a:endParaRPr lang="en-US" sz="24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hlinkClick r:id="rId5"/>
                        </a:rPr>
                        <a:t>phtread_cond_signal</a:t>
                      </a:r>
                      <a:r>
                        <a:rPr lang="en-US" sz="2400" dirty="0" smtClean="0">
                          <a:hlinkClick r:id="rId5"/>
                        </a:rPr>
                        <a:t>(c);</a:t>
                      </a:r>
                      <a:endParaRPr lang="en-US" sz="2400" dirty="0"/>
                    </a:p>
                  </a:txBody>
                  <a:tcPr marT="45687" marB="45687"/>
                </a:tc>
              </a:tr>
              <a:tr h="4570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o.notifyAll</a:t>
                      </a:r>
                      <a:r>
                        <a:rPr lang="en-US" sz="2400" dirty="0" smtClean="0"/>
                        <a:t>();</a:t>
                      </a:r>
                      <a:endParaRPr lang="en-US" sz="24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hlinkClick r:id="rId5"/>
                        </a:rPr>
                        <a:t>phtread_cond_broadcast</a:t>
                      </a:r>
                      <a:r>
                        <a:rPr lang="en-US" sz="2400" dirty="0" smtClean="0">
                          <a:hlinkClick r:id="rId5"/>
                        </a:rPr>
                        <a:t>(c);</a:t>
                      </a:r>
                      <a:endParaRPr lang="en-US" sz="2400" dirty="0" smtClean="0"/>
                    </a:p>
                  </a:txBody>
                  <a:tcPr marT="45687" marB="45687"/>
                </a:tc>
              </a:tr>
              <a:tr h="4570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marT="45687" marB="45687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2DF68-7332-44BE-A2DC-3F2E71A6081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953000"/>
            <a:ext cx="800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u="sng" dirty="0" smtClean="0"/>
              <a:t>See Java coding example </a:t>
            </a:r>
            <a:r>
              <a:rPr lang="en-US" sz="2400" b="1" u="sng" dirty="0" err="1" smtClean="0"/>
              <a:t>NotifyWaitExample</a:t>
            </a:r>
            <a:endParaRPr lang="en-US" sz="2400" b="1" u="sng" dirty="0" smtClean="0"/>
          </a:p>
          <a:p>
            <a:pPr>
              <a:defRPr/>
            </a:pPr>
            <a:r>
              <a:rPr lang="en-US" sz="2400" dirty="0" smtClean="0"/>
              <a:t>Caveat: “POSIX </a:t>
            </a:r>
            <a:r>
              <a:rPr lang="en-US" sz="2400" dirty="0"/>
              <a:t>threads can wait at condition variables of a greater generality than available in Java, but the corresponding queues may be leaky</a:t>
            </a:r>
            <a:r>
              <a:rPr lang="en-US" sz="2400" dirty="0" smtClean="0"/>
              <a:t>.” </a:t>
            </a:r>
            <a:endParaRPr lang="en-US" dirty="0" smtClean="0">
              <a:hlinkClick r:id="rId6"/>
            </a:endParaRPr>
          </a:p>
          <a:p>
            <a:pPr marL="0" indent="0">
              <a:buNone/>
              <a:defRPr/>
            </a:pP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wimhesselink.nl/pub/whh241b.pdf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 was asked this question in an interview today….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"</a:t>
            </a:r>
            <a:r>
              <a:rPr lang="en-US" dirty="0"/>
              <a:t>When we create a thread with </a:t>
            </a:r>
            <a:r>
              <a:rPr lang="en-US" dirty="0" err="1"/>
              <a:t>pthread_create</a:t>
            </a:r>
            <a:r>
              <a:rPr lang="en-US" dirty="0"/>
              <a:t>() (POSIX Threads), the thread starts on its own. Why do we need to explicitly call start() in Java. What is the reason that Java </a:t>
            </a:r>
            <a:r>
              <a:rPr lang="en-US" dirty="0" err="1"/>
              <a:t>doesnt</a:t>
            </a:r>
            <a:r>
              <a:rPr lang="en-US" dirty="0"/>
              <a:t> start the thread when we create an instance of it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"I </a:t>
            </a:r>
            <a:r>
              <a:rPr lang="en-US" dirty="0"/>
              <a:t>was blank and interviewer was short of time and eventually he </a:t>
            </a:r>
            <a:r>
              <a:rPr lang="en-US" dirty="0" err="1"/>
              <a:t>couldnt</a:t>
            </a:r>
            <a:r>
              <a:rPr lang="en-US" dirty="0"/>
              <a:t> explain the reason to me</a:t>
            </a:r>
            <a:r>
              <a:rPr lang="en-US" dirty="0" smtClean="0"/>
              <a:t>."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hlinkClick r:id="rId3"/>
              </a:rPr>
              <a:t>http://stackoverflow.com/questions/5269535/java-threads-vs-pthreads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0B425-0B4A-4529-8EE7-86C96479EFA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97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From Taylor’s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We can declare a function pointer by: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 smtClean="0"/>
              <a:t>uint8_t </a:t>
            </a:r>
            <a:r>
              <a:rPr lang="en-US" dirty="0"/>
              <a:t>(*min)(uint8_t, uint8_t);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We can assign a function pointer to point to an actual function by: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/>
              <a:t>uint8_t minimum(uint8_t num1, uint8_t num2</a:t>
            </a:r>
            <a:r>
              <a:rPr lang="en-US" dirty="0" smtClean="0"/>
              <a:t>) {</a:t>
            </a:r>
            <a:endParaRPr lang="en-US" dirty="0"/>
          </a:p>
          <a:p>
            <a:pPr marL="400050" lvl="1" indent="0">
              <a:buFont typeface="Arial" charset="0"/>
              <a:buNone/>
              <a:defRPr/>
            </a:pPr>
            <a:r>
              <a:rPr lang="en-US" b="1" dirty="0" smtClean="0"/>
              <a:t>	return</a:t>
            </a:r>
            <a:r>
              <a:rPr lang="en-US" dirty="0" smtClean="0"/>
              <a:t> </a:t>
            </a:r>
            <a:r>
              <a:rPr lang="en-US" dirty="0"/>
              <a:t>num1 &lt; num2 ? num1 : num2;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/>
              <a:t>}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/>
              <a:t>min = &amp;minimum;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We </a:t>
            </a:r>
            <a:r>
              <a:rPr lang="en-US" dirty="0"/>
              <a:t>can use it to call minimum using either of the following ways: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 smtClean="0"/>
              <a:t>uint8_t </a:t>
            </a:r>
            <a:r>
              <a:rPr lang="en-US" dirty="0"/>
              <a:t>answer = min(3, 8);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dirty="0" smtClean="0"/>
              <a:t>uint8_t </a:t>
            </a:r>
            <a:r>
              <a:rPr lang="en-US" dirty="0"/>
              <a:t>answer = (*min)(3, 8</a:t>
            </a:r>
            <a:r>
              <a:rPr lang="en-US" dirty="0" smtClean="0"/>
              <a:t>);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87A3B-9D4F-43AB-929D-2C07185F5CB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0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Possibly Fun (updated)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Very simple</a:t>
            </a:r>
            <a:r>
              <a:rPr lang="en-US" altLang="en-US" dirty="0" smtClean="0"/>
              <a:t> C++ wrapper for </a:t>
            </a:r>
            <a:r>
              <a:rPr lang="en-US" altLang="en-US" dirty="0" err="1" smtClean="0"/>
              <a:t>pthreads</a:t>
            </a:r>
            <a:endParaRPr lang="en-US" alt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http://www.cs.utexas.edu/users/lavender/courses/cs345/lectures/CS345-Lecture-09.pdf</a:t>
            </a:r>
            <a:endParaRPr lang="en-US" altLang="en-US" dirty="0" smtClean="0"/>
          </a:p>
          <a:p>
            <a:r>
              <a:rPr lang="en-US" altLang="en-US" dirty="0" smtClean="0"/>
              <a:t>notify/wait – example comparison with Java and </a:t>
            </a:r>
            <a:r>
              <a:rPr lang="en-US" altLang="en-US" dirty="0" err="1" smtClean="0"/>
              <a:t>pthreads</a:t>
            </a:r>
            <a:endParaRPr lang="en-US" altLang="en-US" dirty="0" smtClean="0"/>
          </a:p>
          <a:p>
            <a:pPr lvl="1"/>
            <a:r>
              <a:rPr lang="en-US" altLang="en-US" dirty="0" smtClean="0">
                <a:hlinkClick r:id="rId4"/>
              </a:rPr>
              <a:t>http://wimhesselink.nl/pub/whh241b.pdf</a:t>
            </a:r>
            <a:endParaRPr lang="en-US" altLang="en-US" dirty="0" smtClean="0"/>
          </a:p>
          <a:p>
            <a:r>
              <a:rPr lang="en-US" altLang="en-US" dirty="0" smtClean="0"/>
              <a:t>Compares create for Java, </a:t>
            </a:r>
            <a:r>
              <a:rPr lang="en-US" altLang="en-US" dirty="0" err="1" smtClean="0"/>
              <a:t>pthreads</a:t>
            </a:r>
            <a:r>
              <a:rPr lang="en-US" altLang="en-US" dirty="0" smtClean="0"/>
              <a:t>, and Win32 threads</a:t>
            </a:r>
          </a:p>
          <a:p>
            <a:pPr lvl="1"/>
            <a:r>
              <a:rPr lang="en-US" altLang="en-US" dirty="0" smtClean="0">
                <a:hlinkClick r:id="rId5"/>
              </a:rPr>
              <a:t>https://web.archive.org/web/20100615063903/http://cs.millersville.edu/~csweb/lib/userfiles/9ThreadsII.pdf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D85B0-F068-45A5-AA86-F4199236A3C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8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Certainly fun (Dr. Taylor’s Reviews)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http://msoe.us/taylor/tutorial/ce2810/functionpointers</a:t>
            </a:r>
            <a:endParaRPr lang="en-US" altLang="en-US" smtClean="0"/>
          </a:p>
          <a:p>
            <a:pPr lvl="1"/>
            <a:r>
              <a:rPr lang="en-US" altLang="en-US" smtClean="0"/>
              <a:t>Function Pointers</a:t>
            </a:r>
          </a:p>
          <a:p>
            <a:r>
              <a:rPr lang="en-US" altLang="en-US" smtClean="0">
                <a:hlinkClick r:id="rId4"/>
              </a:rPr>
              <a:t>http://msoe.us/taylor/tutorial/ce2810/csimilar</a:t>
            </a:r>
            <a:endParaRPr lang="en-US" altLang="en-US" smtClean="0"/>
          </a:p>
          <a:p>
            <a:pPr lvl="1"/>
            <a:r>
              <a:rPr lang="en-US" altLang="en-US" smtClean="0"/>
              <a:t>C/C++/Java</a:t>
            </a:r>
          </a:p>
          <a:p>
            <a:r>
              <a:rPr lang="en-US" altLang="en-US" smtClean="0">
                <a:hlinkClick r:id="rId5"/>
              </a:rPr>
              <a:t>http://msoe.us/taylor/tutorial/ce2810/ooc</a:t>
            </a:r>
            <a:endParaRPr lang="en-US" altLang="en-US" smtClean="0"/>
          </a:p>
          <a:p>
            <a:pPr lvl="1"/>
            <a:r>
              <a:rPr lang="en-US" altLang="en-US" smtClean="0"/>
              <a:t>Object-Oriented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DCAF5-8576-40E3-8009-D4628D29619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7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34384</TotalTime>
  <Words>2354</Words>
  <Application>Microsoft Office PowerPoint</Application>
  <PresentationFormat>On-screen Show (4:3)</PresentationFormat>
  <Paragraphs>675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2_Network</vt:lpstr>
      <vt:lpstr>    SE3910 Week 4, Class 1</vt:lpstr>
      <vt:lpstr>Ex: What is the resistance of this resistor?</vt:lpstr>
      <vt:lpstr>GPIO safety</vt:lpstr>
      <vt:lpstr>Threading </vt:lpstr>
      <vt:lpstr>Threading – pthreads (corrected)</vt:lpstr>
      <vt:lpstr>I was asked this question in an interview today….</vt:lpstr>
      <vt:lpstr>From Taylor’s</vt:lpstr>
      <vt:lpstr>Possibly Fun (updated)</vt:lpstr>
      <vt:lpstr>Certainly fun (Dr. Taylor’s Reviews)</vt:lpstr>
      <vt:lpstr>Other references</vt:lpstr>
      <vt:lpstr>Standards</vt:lpstr>
      <vt:lpstr>Storing Color</vt:lpstr>
      <vt:lpstr>Storing an image</vt:lpstr>
      <vt:lpstr>Full HD/1080p</vt:lpstr>
      <vt:lpstr>How large is an uncompressed image?</vt:lpstr>
      <vt:lpstr>What is the uncompressed  data-rate?</vt:lpstr>
      <vt:lpstr>Very Useful for Today’s Lecture (Also discussed Mebi)</vt:lpstr>
      <vt:lpstr>Very Useful for Today’s Lecture (Also discussed Mebi)</vt:lpstr>
      <vt:lpstr>Stopped here Spring 2016</vt:lpstr>
      <vt:lpstr>H.262 Compression</vt:lpstr>
      <vt:lpstr>Transmitting data</vt:lpstr>
      <vt:lpstr>Physical cable data rates</vt:lpstr>
      <vt:lpstr>The Stroboscopic Effect</vt:lpstr>
      <vt:lpstr>The Stroboscopic Effect (Aliasing)</vt:lpstr>
      <vt:lpstr>Safety</vt:lpstr>
      <vt:lpstr>Aliasing</vt:lpstr>
      <vt:lpstr>More aliasing</vt:lpstr>
      <vt:lpstr>Claude Shannon</vt:lpstr>
      <vt:lpstr>Signals as sums of sine-waves</vt:lpstr>
      <vt:lpstr>What is analog bandwidth?</vt:lpstr>
      <vt:lpstr>PowerPoint Presentation</vt:lpstr>
      <vt:lpstr>Channel capacity</vt:lpstr>
      <vt:lpstr>In-class exercise</vt:lpstr>
      <vt:lpstr>In-class Activity: What is the data rate of classic NTSC television (as digital stream)?</vt:lpstr>
      <vt:lpstr>Human eye</vt:lpstr>
      <vt:lpstr>Ex:</vt:lpstr>
      <vt:lpstr>Ex:</vt:lpstr>
      <vt:lpstr>In-class Activity:  Analog to digital bandwidth</vt:lpstr>
      <vt:lpstr>In-class activity</vt:lpstr>
      <vt:lpstr>Fiber-optic Transmission</vt:lpstr>
      <vt:lpstr>References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Dr. Yoder</cp:lastModifiedBy>
  <cp:revision>1266</cp:revision>
  <cp:lastPrinted>2016-03-21T18:49:02Z</cp:lastPrinted>
  <dcterms:created xsi:type="dcterms:W3CDTF">1999-09-06T21:32:20Z</dcterms:created>
  <dcterms:modified xsi:type="dcterms:W3CDTF">2016-04-13T17:50:09Z</dcterms:modified>
</cp:coreProperties>
</file>