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1"/>
  </p:notesMasterIdLst>
  <p:handoutMasterIdLst>
    <p:handoutMasterId r:id="rId42"/>
  </p:handoutMasterIdLst>
  <p:sldIdLst>
    <p:sldId id="320" r:id="rId2"/>
    <p:sldId id="451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3" r:id="rId11"/>
    <p:sldId id="452" r:id="rId12"/>
    <p:sldId id="443" r:id="rId13"/>
    <p:sldId id="454" r:id="rId14"/>
    <p:sldId id="455" r:id="rId15"/>
    <p:sldId id="456" r:id="rId16"/>
    <p:sldId id="457" r:id="rId17"/>
    <p:sldId id="421" r:id="rId18"/>
    <p:sldId id="458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397" r:id="rId40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ah A Yoder - Post Meeting" initials="J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12" autoAdjust="0"/>
    <p:restoredTop sz="59533" autoAdjust="0"/>
  </p:normalViewPr>
  <p:slideViewPr>
    <p:cSldViewPr>
      <p:cViewPr varScale="1">
        <p:scale>
          <a:sx n="89" d="100"/>
          <a:sy n="89" d="100"/>
        </p:scale>
        <p:origin x="-111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7 April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Relationship Id="rId4" Type="http://schemas.openxmlformats.org/officeDocument/2006/relationships/hyperlink" Target="http://stackoverflow.com/questions/9358821/should-i-extend-arraylist-to-add-attributes-that-isnt-nul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7" Type="http://schemas.openxmlformats.org/officeDocument/2006/relationships/hyperlink" Target="http://en.wikipedia.org/wiki/Nyquist%E2%80%93Shannon_sampling_theorem" TargetMode="Externa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Relationship Id="rId6" Type="http://schemas.openxmlformats.org/officeDocument/2006/relationships/hyperlink" Target="http://videolectures.net/mackay_course_08/" TargetMode="External"/><Relationship Id="rId5" Type="http://schemas.openxmlformats.org/officeDocument/2006/relationships/hyperlink" Target="http://en.wikipedia.org/wiki/Noisy-channel_coding_theorem" TargetMode="External"/><Relationship Id="rId4" Type="http://schemas.openxmlformats.org/officeDocument/2006/relationships/hyperlink" Target="http://en.wikipedia.org/wiki/Shannon%E2%80%93Hartley_theorem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0"/>
            <a:r>
              <a:rPr lang="en-US" dirty="0" smtClean="0"/>
              <a:t>Full</a:t>
            </a:r>
            <a:r>
              <a:rPr lang="en-US" baseline="0" dirty="0" smtClean="0"/>
              <a:t> agenda: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Return Exam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about lab due tomorrow in class?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Locking on null object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</a:t>
            </a:r>
            <a:r>
              <a:rPr lang="en-US" dirty="0" err="1" smtClean="0">
                <a:sym typeface="Wingdings" panose="05000000000000000000" pitchFamily="2" charset="2"/>
              </a:rPr>
              <a:t>invokeLater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Threads: The squares example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Decorator Class Diagram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More on Java IO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diagrams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Principles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the patterns we’ve seen so far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Compare with alternatives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array approach suggested in class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Non-decorator array – decorator can be added on without modifying the original hierarchy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Decorator has “before-after” and possibly other combinatorial control that would be hard-coded in array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[Show “screenshot” of discussion from class? Or just re-type?]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Strategy vs. Decorator class diagrams side-by-side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Structural difference (inheritance optional in Strategy pattern?)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“Strategy” array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Perhaps next: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	Coding </a:t>
            </a:r>
            <a:r>
              <a:rPr lang="en-US" dirty="0" err="1" smtClean="0">
                <a:sym typeface="Wingdings" panose="05000000000000000000" pitchFamily="2" charset="2"/>
              </a:rPr>
              <a:t>Starbuzz</a:t>
            </a:r>
            <a:r>
              <a:rPr lang="en-US" dirty="0" smtClean="0">
                <a:sym typeface="Wingdings" panose="05000000000000000000" pitchFamily="2" charset="2"/>
              </a:rPr>
              <a:t> coffee (?)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Add real patterns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aseline="0" dirty="0" smtClean="0"/>
              <a:t>		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 – null-checking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Java I/O: Students do </a:t>
            </a:r>
            <a:r>
              <a:rPr lang="en-US" dirty="0" smtClean="0">
                <a:sym typeface="Wingdings" panose="05000000000000000000" pitchFamily="2" charset="2"/>
              </a:rPr>
              <a:t>coding examples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>
                <a:hlinkClick r:id="rId4"/>
              </a:rPr>
              <a:t>		http://stackoverflow.com/questions/9358821/should-i-extend-arraylist-to-add-attributes-that-isnt-null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4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3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28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5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result with this</a:t>
            </a:r>
          </a:p>
          <a:p>
            <a:endParaRPr lang="en-US" dirty="0" smtClean="0"/>
          </a:p>
          <a:p>
            <a:r>
              <a:rPr lang="en-US" dirty="0" smtClean="0"/>
              <a:t>We got</a:t>
            </a:r>
            <a:r>
              <a:rPr lang="en-US" baseline="0" dirty="0" smtClean="0"/>
              <a:t> this far – working examples either again or for the first time and discussing new material.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4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1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65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5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2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0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0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3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 this not only with audio,</a:t>
            </a:r>
            <a:r>
              <a:rPr lang="en-US" baseline="0" dirty="0" smtClean="0"/>
              <a:t> but also with radio waves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Indeed, both </a:t>
            </a:r>
            <a:r>
              <a:rPr lang="en-US" baseline="0" smtClean="0"/>
              <a:t>are squared:</a:t>
            </a:r>
            <a:endParaRPr lang="en-US" baseline="0" dirty="0" smtClean="0"/>
          </a:p>
          <a:p>
            <a:r>
              <a:rPr lang="en-US" dirty="0" smtClean="0"/>
              <a:t>http://en.wikipedia.org/wiki/Parseval's_theorem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54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Digital TV:</a:t>
            </a:r>
          </a:p>
          <a:p>
            <a:r>
              <a:rPr lang="en-US" dirty="0" smtClean="0"/>
              <a:t>http://transition.fcc.gov/mb/engineering/dtvmaps/</a:t>
            </a:r>
          </a:p>
          <a:p>
            <a:endParaRPr lang="en-US" dirty="0" smtClean="0"/>
          </a:p>
          <a:p>
            <a:r>
              <a:rPr lang="en-US" dirty="0" smtClean="0"/>
              <a:t>Full US allocations:</a:t>
            </a:r>
          </a:p>
          <a:p>
            <a:r>
              <a:rPr lang="en-US" dirty="0" smtClean="0"/>
              <a:t>http://upload.wikimedia.org/wikipedia/commons/4/45/United_States_Frequency_Allocations_Chart_2003_-_The_Radio_Spectrum.jpg</a:t>
            </a:r>
          </a:p>
          <a:p>
            <a:endParaRPr lang="en-US" dirty="0" smtClean="0"/>
          </a:p>
          <a:p>
            <a:r>
              <a:rPr lang="en-US" dirty="0" smtClean="0"/>
              <a:t>VH</a:t>
            </a:r>
            <a:r>
              <a:rPr lang="en-US" baseline="0" dirty="0" smtClean="0"/>
              <a:t>F Usage (World wide)</a:t>
            </a:r>
          </a:p>
          <a:p>
            <a:r>
              <a:rPr lang="en-US" dirty="0" smtClean="0"/>
              <a:t>http://upload.wikimedia.org/wikipedia/en/c/cc/VHF_Usage.svg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1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2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Spring 2015 (15q3):</a:t>
            </a:r>
          </a:p>
          <a:p>
            <a:r>
              <a:rPr lang="en-US" dirty="0" smtClean="0"/>
              <a:t> Work through</a:t>
            </a:r>
            <a:r>
              <a:rPr lang="en-US" baseline="0" dirty="0" smtClean="0"/>
              <a:t> one, then give an in-class exercise for the following.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7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 example on board]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5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46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2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4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http://www.arrl.org/files/file/Regulatory/Recommended_Practices_Version_6_5.pdf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Earlier draft:</a:t>
            </a:r>
          </a:p>
          <a:p>
            <a:pPr marL="0" indent="0">
              <a:buNone/>
            </a:pPr>
            <a:r>
              <a:rPr lang="en-US" dirty="0" smtClean="0"/>
              <a:t>Modern Digital TV uses the same channels as analog TV, but dynamically maps them.</a:t>
            </a:r>
          </a:p>
          <a:p>
            <a:pPr marL="0" indent="0">
              <a:buNone/>
            </a:pPr>
            <a:r>
              <a:rPr lang="en-US" dirty="0" smtClean="0"/>
              <a:t>But each channel is now re-used by allocating virtual “sub-channels” within the main channel that use less of the bandwidth.</a:t>
            </a:r>
          </a:p>
          <a:p>
            <a:pPr marL="0" indent="0">
              <a:buNone/>
            </a:pPr>
            <a:r>
              <a:rPr lang="en-US" dirty="0" smtClean="0"/>
              <a:t>This is done digitally</a:t>
            </a:r>
          </a:p>
          <a:p>
            <a:r>
              <a:rPr lang="en-US" dirty="0" smtClean="0"/>
              <a:t>[And</a:t>
            </a:r>
            <a:r>
              <a:rPr lang="en-US" baseline="0" dirty="0" smtClean="0"/>
              <a:t> as a result, the channel width is about the same]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4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http://www.eham.net/ehamforum/smf/index.php?topic=56160.0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01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http://physics.stackexchange.com/questions/56240/maximum-theoretical-bandwidth-of-fibre-optics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So, let's begin by exploring the best way to use our power. If we devote it to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symbols per second, each of our measurements comprise the detection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photons, thus our signal to noise ratio is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SNR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√=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By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Shannon-Hartley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form of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/>
              </a:rPr>
              <a:t>Noisy channel coding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(see also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/>
              </a:rPr>
              <a:t>here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we can therefore code our channel to get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of information per symbol, i.e.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 through our optical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This is a monotonically rising function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so a limit on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by itself does not limit the capacity.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However, by a converse of the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 </a:t>
            </a:r>
            <a:r>
              <a:rPr kumimoji="1"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Nyquist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-Shannon sampling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we can send a maximum of </a:t>
            </a:r>
            <a:r>
              <a:rPr kumimoji="1" lang="en-US" sz="1200" b="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symbols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down the channel per second. This then is our greatest possible symbol rate. Hence, our overall expression for the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capacity in bits is:</a:t>
            </a:r>
          </a:p>
          <a:p>
            <a:pPr fontAlgn="base"/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PBhν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</a:t>
            </a:r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1080p means the image has</a:t>
            </a:r>
            <a:r>
              <a:rPr lang="en-US" baseline="0" dirty="0" smtClean="0"/>
              <a:t> a resolution of 1920 by 1080</a:t>
            </a:r>
          </a:p>
          <a:p>
            <a:r>
              <a:rPr lang="en-US" baseline="0" dirty="0" smtClean="0"/>
              <a:t>Image is sent at 60 frame per second</a:t>
            </a:r>
          </a:p>
          <a:p>
            <a:r>
              <a:rPr lang="en-US" dirty="0" smtClean="0"/>
              <a:t>Each pixel has at least 24 bit color associated with it</a:t>
            </a:r>
          </a:p>
          <a:p>
            <a:r>
              <a:rPr lang="en-US" baseline="0" dirty="0" err="1" smtClean="0"/>
              <a:t>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interaced</a:t>
            </a:r>
            <a:endParaRPr lang="en-US" baseline="0" dirty="0" smtClean="0"/>
          </a:p>
          <a:p>
            <a:r>
              <a:rPr lang="en-US" baseline="0" dirty="0" smtClean="0"/>
              <a:t>p – progressive</a:t>
            </a:r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ber-optic_communication" TargetMode="External"/><Relationship Id="rId3" Type="http://schemas.openxmlformats.org/officeDocument/2006/relationships/tags" Target="../tags/tag20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9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22.xml"/><Relationship Id="rId10" Type="http://schemas.openxmlformats.org/officeDocument/2006/relationships/image" Target="../media/image7.jpeg"/><Relationship Id="rId4" Type="http://schemas.openxmlformats.org/officeDocument/2006/relationships/tags" Target="../tags/tag21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7/Propeller_strobe.og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e/ef/The_wagon-wheel_effect.og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hyperlink" Target="http://www.seasshops.ucla.edu/services/student-faculty-shop/machine-shop-rules" TargetMode="Externa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18.emf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SE3910</a:t>
            </a:r>
            <a:br>
              <a:rPr lang="en-US" dirty="0" smtClean="0"/>
            </a:br>
            <a:r>
              <a:rPr lang="en-US" dirty="0" smtClean="0"/>
              <a:t>Week 4, Class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Quiz at start of class: Rate calculations and simple tricky circuits</a:t>
            </a:r>
          </a:p>
          <a:p>
            <a:r>
              <a:rPr lang="en-US" dirty="0" smtClean="0"/>
              <a:t>Notes on Lab</a:t>
            </a:r>
          </a:p>
          <a:p>
            <a:r>
              <a:rPr lang="en-US" dirty="0" smtClean="0"/>
              <a:t>This week Wednesday</a:t>
            </a:r>
          </a:p>
          <a:p>
            <a:pPr lvl="1"/>
            <a:r>
              <a:rPr lang="en-US" dirty="0" smtClean="0"/>
              <a:t>OH after class cancelled</a:t>
            </a:r>
          </a:p>
          <a:p>
            <a:r>
              <a:rPr lang="en-US" dirty="0" smtClean="0"/>
              <a:t>Week 5, Wednesday</a:t>
            </a:r>
          </a:p>
          <a:p>
            <a:pPr lvl="1"/>
            <a:r>
              <a:rPr lang="en-US" dirty="0" smtClean="0"/>
              <a:t>Half-Exam 1</a:t>
            </a:r>
          </a:p>
          <a:p>
            <a:pPr lvl="2"/>
            <a:r>
              <a:rPr lang="en-US" sz="3200" b="1" dirty="0" smtClean="0"/>
              <a:t>Bring calculator!!!</a:t>
            </a:r>
          </a:p>
          <a:p>
            <a:pPr lvl="2"/>
            <a:r>
              <a:rPr lang="en-US" dirty="0" smtClean="0"/>
              <a:t>You may make a note-sheet for yourself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 = Byte = 8 bits</a:t>
            </a:r>
          </a:p>
          <a:p>
            <a:r>
              <a:rPr lang="en-US" dirty="0" smtClean="0"/>
              <a:t>b = bit = 0.125 Bytes</a:t>
            </a:r>
          </a:p>
          <a:p>
            <a:r>
              <a:rPr lang="en-US" dirty="0" smtClean="0"/>
              <a:t>b/s = bit/second</a:t>
            </a:r>
          </a:p>
          <a:p>
            <a:r>
              <a:rPr lang="en-US" dirty="0" smtClean="0"/>
              <a:t>MB (SI) = Mega Byte (SI) = 1,000,000 Bytes</a:t>
            </a:r>
          </a:p>
          <a:p>
            <a:r>
              <a:rPr lang="en-US" dirty="0" smtClean="0"/>
              <a:t>Mb (SI) = Mega bit (</a:t>
            </a:r>
            <a:r>
              <a:rPr lang="en-US" dirty="0"/>
              <a:t>SI) = </a:t>
            </a:r>
            <a:r>
              <a:rPr lang="en-US" dirty="0" smtClean="0"/>
              <a:t>1,048,576 bits</a:t>
            </a:r>
          </a:p>
          <a:p>
            <a:r>
              <a:rPr lang="en-US" dirty="0" err="1" smtClean="0"/>
              <a:t>Tib</a:t>
            </a:r>
            <a:r>
              <a:rPr lang="en-US" dirty="0" smtClean="0"/>
              <a:t>/s = </a:t>
            </a:r>
            <a:r>
              <a:rPr lang="en-US" dirty="0" err="1" smtClean="0"/>
              <a:t>Tebi</a:t>
            </a:r>
            <a:r>
              <a:rPr lang="en-US" dirty="0" smtClean="0"/>
              <a:t> bit / second = 1.10 T bit/s (SI)</a:t>
            </a:r>
          </a:p>
          <a:p>
            <a:r>
              <a:rPr lang="en-US" dirty="0" err="1" smtClean="0"/>
              <a:t>PiB</a:t>
            </a:r>
            <a:r>
              <a:rPr lang="en-US" dirty="0" smtClean="0"/>
              <a:t> =  Peta Byte = 1.13 PB (SI)</a:t>
            </a:r>
          </a:p>
          <a:p>
            <a:pPr marL="0" indent="0">
              <a:buNone/>
            </a:pPr>
            <a:r>
              <a:rPr lang="en-US" sz="3600" dirty="0" smtClean="0"/>
              <a:t>Always specify either SI or binary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5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 before the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appropriate multiplier?</a:t>
            </a:r>
          </a:p>
          <a:p>
            <a:r>
              <a:rPr lang="en-US" dirty="0" smtClean="0"/>
              <a:t>What is an SI multiplier?</a:t>
            </a:r>
          </a:p>
          <a:p>
            <a:r>
              <a:rPr lang="en-US" dirty="0" smtClean="0"/>
              <a:t>What is a binary multiplier?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7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do as much prelab as you can</a:t>
            </a:r>
          </a:p>
          <a:p>
            <a:pPr lvl="1"/>
            <a:r>
              <a:rPr lang="en-US" dirty="0" smtClean="0"/>
              <a:t>I prefer for all students to finish and submit the lab in lab, if possible</a:t>
            </a:r>
          </a:p>
          <a:p>
            <a:r>
              <a:rPr lang="en-US" dirty="0" smtClean="0"/>
              <a:t>You can start on Lab 5:</a:t>
            </a:r>
          </a:p>
          <a:p>
            <a:pPr lvl="1"/>
            <a:r>
              <a:rPr lang="en-US" dirty="0" smtClean="0"/>
              <a:t>Install on the </a:t>
            </a:r>
            <a:r>
              <a:rPr lang="en-US" dirty="0" err="1" smtClean="0"/>
              <a:t>Beaglebone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gpicview</a:t>
            </a:r>
            <a:r>
              <a:rPr lang="en-US" dirty="0" smtClean="0"/>
              <a:t> image viewer program and the </a:t>
            </a:r>
            <a:r>
              <a:rPr lang="en-US" dirty="0" err="1" smtClean="0"/>
              <a:t>OpenCV</a:t>
            </a:r>
            <a:r>
              <a:rPr lang="en-US" dirty="0" smtClean="0"/>
              <a:t> development libraries</a:t>
            </a:r>
          </a:p>
          <a:p>
            <a:pPr lvl="2"/>
            <a:r>
              <a:rPr lang="en-US" dirty="0" smtClean="0"/>
              <a:t>Compile boneCV.cpp on the BeagleBone</a:t>
            </a:r>
          </a:p>
          <a:p>
            <a:pPr lvl="2"/>
            <a:r>
              <a:rPr lang="en-US" dirty="0" smtClean="0"/>
              <a:t>Install the header files for compiling on the </a:t>
            </a:r>
            <a:r>
              <a:rPr lang="en-US" b="1" i="1" dirty="0" smtClean="0"/>
              <a:t>virtual machine</a:t>
            </a:r>
            <a:r>
              <a:rPr lang="en-US" b="1" dirty="0" smtClean="0"/>
              <a:t> </a:t>
            </a:r>
            <a:r>
              <a:rPr lang="en-US" strike="sngStrike" dirty="0" smtClean="0"/>
              <a:t>BB.</a:t>
            </a:r>
            <a:endParaRPr lang="en-US" strike="sngStrik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7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two nodes to communicate on a network, they must be on the same IP subnet</a:t>
            </a:r>
          </a:p>
          <a:p>
            <a:r>
              <a:rPr lang="en-US" dirty="0" smtClean="0"/>
              <a:t>For example, in lab, the switches set up a 192.168.1.X subnet.</a:t>
            </a:r>
          </a:p>
          <a:p>
            <a:r>
              <a:rPr lang="en-US" dirty="0" smtClean="0"/>
              <a:t>The subnet mask has 1's for the subnet part, and zeros for the individual node's part, e.g. 255.255.255.0</a:t>
            </a:r>
          </a:p>
          <a:p>
            <a:r>
              <a:rPr lang="en-US" dirty="0" smtClean="0"/>
              <a:t>So for the address 192.168.1.100, the subnet part is 192.168.1.  and the individual computer's part is .100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0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computers can choose their own addresses, as long as they choose an address in the same subnet</a:t>
            </a:r>
          </a:p>
          <a:p>
            <a:r>
              <a:rPr lang="en-US" dirty="0" smtClean="0"/>
              <a:t>The switch will act as a DCHP server, and assign IP addresses to any node acting as a DHCP client</a:t>
            </a:r>
          </a:p>
          <a:p>
            <a:r>
              <a:rPr lang="en-US" dirty="0" smtClean="0"/>
              <a:t>Your windows laptop, the VM, and the BeagleBone Black can all use either of these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9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bridging mode, the host helps the virtual machine appear to the outside world through </a:t>
            </a:r>
            <a:r>
              <a:rPr lang="en-US" b="1" dirty="0" smtClean="0"/>
              <a:t>one</a:t>
            </a:r>
            <a:r>
              <a:rPr lang="en-US" dirty="0" smtClean="0"/>
              <a:t> of its adapters.</a:t>
            </a:r>
          </a:p>
          <a:p>
            <a:r>
              <a:rPr lang="en-US" dirty="0" smtClean="0"/>
              <a:t>If the VM talks, the host will send packets with the VM's IP. If the host itself talks, it will send packets with its own IP</a:t>
            </a:r>
          </a:p>
          <a:p>
            <a:r>
              <a:rPr lang="en-US" dirty="0" smtClean="0"/>
              <a:t>To connect your VM to the internet, connect it to an interface connected to the internet</a:t>
            </a:r>
          </a:p>
          <a:p>
            <a:r>
              <a:rPr lang="en-US" dirty="0" smtClean="0"/>
              <a:t>To connect your BB to the internet, plug it into a wired network connection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6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on campus with Wired internet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parts of CC third floor (the Mage corner)</a:t>
            </a:r>
          </a:p>
          <a:p>
            <a:r>
              <a:rPr lang="en-US" dirty="0" smtClean="0"/>
              <a:t>Perhaps some rooms ground CC</a:t>
            </a:r>
          </a:p>
          <a:p>
            <a:r>
              <a:rPr lang="en-US" dirty="0" smtClean="0"/>
              <a:t>Some SDL cubicles</a:t>
            </a:r>
          </a:p>
          <a:p>
            <a:r>
              <a:rPr lang="en-US" dirty="0" smtClean="0"/>
              <a:t>Dorms – except for SMTP </a:t>
            </a:r>
          </a:p>
          <a:p>
            <a:r>
              <a:rPr lang="en-US" dirty="0" smtClean="0"/>
              <a:t>Apartment? (off-campus)</a:t>
            </a:r>
          </a:p>
          <a:p>
            <a:r>
              <a:rPr lang="en-US" dirty="0" smtClean="0"/>
              <a:t>Science building S365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6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H.262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 Full HD signal -- 1080p</a:t>
            </a:r>
            <a:endParaRPr lang="en-US" dirty="0"/>
          </a:p>
          <a:p>
            <a:pPr lvl="1"/>
            <a:r>
              <a:rPr lang="en-US" dirty="0"/>
              <a:t>1920 x 1080</a:t>
            </a:r>
          </a:p>
          <a:p>
            <a:pPr lvl="1"/>
            <a:r>
              <a:rPr lang="en-US" dirty="0"/>
              <a:t>3 channels (RGB), each 8 bits</a:t>
            </a:r>
          </a:p>
          <a:p>
            <a:pPr lvl="1"/>
            <a:r>
              <a:rPr lang="en-US" dirty="0"/>
              <a:t>60 </a:t>
            </a:r>
            <a:r>
              <a:rPr lang="en-US" dirty="0" smtClean="0"/>
              <a:t>fps</a:t>
            </a:r>
          </a:p>
          <a:p>
            <a:r>
              <a:rPr lang="en-US" dirty="0" smtClean="0"/>
              <a:t>H.262 compression has a target maximum data rate of 25 Mb/s. Supposing this means </a:t>
            </a:r>
            <a:r>
              <a:rPr lang="en-US" dirty="0" err="1" smtClean="0"/>
              <a:t>Mebibits</a:t>
            </a:r>
            <a:r>
              <a:rPr lang="en-US" dirty="0" smtClean="0"/>
              <a:t>/s, what is the desire compression ratio?</a:t>
            </a:r>
          </a:p>
          <a:p>
            <a:pPr marL="0" indent="0">
              <a:buNone/>
            </a:pPr>
            <a:r>
              <a:rPr lang="en-US" dirty="0" smtClean="0"/>
              <a:t>       compression ratio = uncompressed /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compressed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1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Stopped here 16q3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You didn’t talk too much about this in Network Protocols</a:t>
            </a:r>
          </a:p>
          <a:p>
            <a:pPr lvl="1"/>
            <a:r>
              <a:rPr lang="en-US" dirty="0"/>
              <a:t>Can occur through many mediums</a:t>
            </a:r>
          </a:p>
          <a:p>
            <a:pPr lvl="2"/>
            <a:r>
              <a:rPr lang="en-US" dirty="0"/>
              <a:t>Twisted Pair</a:t>
            </a:r>
          </a:p>
          <a:p>
            <a:pPr lvl="2"/>
            <a:r>
              <a:rPr lang="en-US" dirty="0"/>
              <a:t>Coaxial Cable</a:t>
            </a:r>
          </a:p>
          <a:p>
            <a:pPr lvl="2"/>
            <a:r>
              <a:rPr lang="en-US" dirty="0"/>
              <a:t>Fiber Optics</a:t>
            </a:r>
          </a:p>
          <a:p>
            <a:pPr lvl="2"/>
            <a:r>
              <a:rPr lang="en-US" dirty="0"/>
              <a:t>Wireless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 before the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appropriate multiplier?</a:t>
            </a:r>
          </a:p>
          <a:p>
            <a:r>
              <a:rPr lang="en-US" dirty="0" smtClean="0"/>
              <a:t>What is an SI multiplier?</a:t>
            </a:r>
          </a:p>
          <a:p>
            <a:r>
              <a:rPr lang="en-US" dirty="0" smtClean="0"/>
              <a:t>What is a binary multiplier?</a:t>
            </a:r>
          </a:p>
          <a:p>
            <a:r>
              <a:rPr lang="en-US" dirty="0" smtClean="0"/>
              <a:t>How do you abbreviate bit and Byte?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43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cable data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Sources: Dr. Schilling’s Slides and 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en.wikipedia.org/wiki/Fiber-optic_communication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636396"/>
              </p:ext>
            </p:extLst>
          </p:nvPr>
        </p:nvGraphicFramePr>
        <p:xfrm>
          <a:off x="533400" y="1524000"/>
          <a:ext cx="7467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Wiring Type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Analog Bandwidth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 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Coaxial Cable (50 Ohm)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1-2 GHz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Fiber Optic Fiber</a:t>
                      </a:r>
                      <a:r>
                        <a:rPr lang="en-US" sz="2800" baseline="0" dirty="0" smtClean="0"/>
                        <a:t> (Single fiber)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Tbit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311783" y="2661209"/>
            <a:ext cx="927217" cy="3206191"/>
            <a:chOff x="6311782" y="1809750"/>
            <a:chExt cx="961895" cy="3311293"/>
          </a:xfrm>
        </p:grpSpPr>
        <p:pic>
          <p:nvPicPr>
            <p:cNvPr id="7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1809750"/>
              <a:ext cx="6955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germes-online.com/direct/dbimage/50244126/UTP___FTP___SFTP_Cat_5__Cat_5e__and_Cat_6_Cable__Solid___Stranded_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2724150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3" y="3562351"/>
              <a:ext cx="695586" cy="6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4400550"/>
              <a:ext cx="961895" cy="72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78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noticed something that is in motion seem to stop?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6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br>
              <a:rPr lang="en-US" dirty="0" smtClean="0"/>
            </a:br>
            <a:r>
              <a:rPr lang="en-US" dirty="0" smtClean="0"/>
              <a:t>(Aliasing)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upload.wikimedia.org/wikipedia/commons/7/77/Propeller_strobe.ogv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upload.wikimedia.org/wikipedia/commons/e/ef/The_wagon-wheel_effect.ogv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5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cpsc.gov/PageFiles/74773/08089a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942">
            <a:off x="1396206" y="439990"/>
            <a:ext cx="5253279" cy="28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See, e.g.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www.seasshops.ucla.edu/services/student-faculty-shop/machine-shop-rules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71" y="2819400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4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http://photo.stackexchange.com/questions/24512/what-is-aliasing-and-anti-aliasing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1026" name="Picture 2" descr="aliasing and anti-alia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4020"/>
            <a:ext cx="5562600" cy="41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i="1" dirty="0"/>
              <a:t>Single-Sensor Imaging: Methods and Applications for Digital Cameras</a:t>
            </a:r>
            <a:r>
              <a:rPr lang="en-US" dirty="0"/>
              <a:t>, by </a:t>
            </a:r>
            <a:r>
              <a:rPr lang="en-US" dirty="0" err="1"/>
              <a:t>Rastislav</a:t>
            </a:r>
            <a:r>
              <a:rPr lang="en-US" dirty="0"/>
              <a:t> </a:t>
            </a:r>
            <a:r>
              <a:rPr lang="en-US" dirty="0" err="1"/>
              <a:t>Lukac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://www.openphotographyforums.com/forums/showthread.php?t=14988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3074" name="Picture 2" descr="http://dougkerr.net/illustrations/Lukac_aliasing_01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" y="1371600"/>
            <a:ext cx="86079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 – analog Bandwidth</a:t>
                </a:r>
              </a:p>
              <a:p>
                <a:pPr marL="0" indent="0">
                  <a:buNone/>
                </a:pPr>
                <a:r>
                  <a:rPr lang="en-US" dirty="0" smtClean="0"/>
                  <a:t>S – Signal power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N – Noise power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9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as sums of sine-waves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3772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http://mathworld.wolfram.com/FourierSeriesSquareWave.html</a:t>
            </a:r>
          </a:p>
        </p:txBody>
      </p:sp>
      <p:pic>
        <p:nvPicPr>
          <p:cNvPr id="6146" name="Picture 2" descr="FourierSeriesSquare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4575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5760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http://ccn.ucla.edu/BMCweb/SharedCode/slides/SlideFiles.html</a:t>
            </a:r>
          </a:p>
        </p:txBody>
      </p:sp>
      <p:pic>
        <p:nvPicPr>
          <p:cNvPr id="6148" name="Picture 4" descr="http://ccn.ucla.edu/BMCweb/SharedCode/slides/FourierSquareWav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1" y="2362200"/>
            <a:ext cx="3448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analog bandwidth?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Freq.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3399" y="5961965"/>
            <a:ext cx="876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http://www.mathworks.com/matlabcentral/fileexchange/22214-voice-audio-processing</a:t>
            </a:r>
          </a:p>
        </p:txBody>
      </p:sp>
      <p:pic>
        <p:nvPicPr>
          <p:cNvPr id="5122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52927" r="-580" b="774"/>
          <a:stretch/>
        </p:blipFill>
        <p:spPr bwMode="auto">
          <a:xfrm>
            <a:off x="1538364" y="1567954"/>
            <a:ext cx="6248400" cy="21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00200" y="3733800"/>
            <a:ext cx="6248400" cy="23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212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Only three colors needed</a:t>
            </a:r>
          </a:p>
          <a:p>
            <a:pPr lvl="1"/>
            <a:r>
              <a:rPr lang="en-US" dirty="0" smtClean="0"/>
              <a:t>Red</a:t>
            </a:r>
          </a:p>
          <a:p>
            <a:pPr lvl="1"/>
            <a:r>
              <a:rPr lang="en-US" dirty="0" smtClean="0"/>
              <a:t>Green</a:t>
            </a:r>
          </a:p>
          <a:p>
            <a:pPr lvl="1"/>
            <a:r>
              <a:rPr lang="en-US" dirty="0" smtClean="0"/>
              <a:t>Blue</a:t>
            </a:r>
          </a:p>
          <a:p>
            <a:r>
              <a:rPr lang="en-US" dirty="0" smtClean="0"/>
              <a:t>Only 256 values</a:t>
            </a:r>
          </a:p>
          <a:p>
            <a:pPr marL="0" indent="0">
              <a:buNone/>
            </a:pPr>
            <a:r>
              <a:rPr lang="en-US" dirty="0" smtClean="0"/>
              <a:t>(0-255) for each color</a:t>
            </a:r>
          </a:p>
          <a:p>
            <a:pPr marL="0" indent="0">
              <a:buNone/>
            </a:pPr>
            <a:r>
              <a:rPr lang="en-US" dirty="0" smtClean="0"/>
              <a:t>Ex: How many bits?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en.wikipedia.org/wiki/RGB_color_space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http://thelightroomlab.com/2010/11/understanding-digital-camera-color-space-choices/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25602" name="Picture 2" descr="http://thelightroomlab.com/wp-content/uploads/2010/11/Adobe-RGB-vs-sRGB-gamut-diagram-300x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1889"/>
            <a:ext cx="3506193" cy="33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upload.wikimedia.org/wikipedia/commons/8/83/RGB_Cube_Show_lowgamma_cutout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270619" cy="24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2679"/>
            <a:ext cx="4731050" cy="249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analog TV channels had a bandwidth of 6MHz</a:t>
            </a:r>
          </a:p>
          <a:p>
            <a:r>
              <a:rPr lang="en-US" dirty="0" smtClean="0"/>
              <a:t>Supposing a SNR of 50 dB, what is the maximum possible bit-rate?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543800" cy="1295400"/>
          </a:xfrm>
        </p:spPr>
        <p:txBody>
          <a:bodyPr/>
          <a:lstStyle/>
          <a:p>
            <a:r>
              <a:rPr lang="en-US" dirty="0" smtClean="0"/>
              <a:t>In-class Activity: What is the data rate of classic NTSC television (as digital stream)?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2483"/>
            <a:ext cx="8229600" cy="4411662"/>
          </a:xfrm>
        </p:spPr>
        <p:txBody>
          <a:bodyPr/>
          <a:lstStyle/>
          <a:p>
            <a:r>
              <a:rPr lang="en-US" dirty="0" smtClean="0"/>
              <a:t>Store color with special scheme so only two bytes required per pixel, on average</a:t>
            </a:r>
          </a:p>
          <a:p>
            <a:r>
              <a:rPr lang="en-US" dirty="0" smtClean="0"/>
              <a:t>720x480</a:t>
            </a:r>
          </a:p>
          <a:p>
            <a:r>
              <a:rPr lang="en-US" dirty="0" smtClean="0"/>
              <a:t>30/1.001 fps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 up:</a:t>
            </a:r>
          </a:p>
          <a:p>
            <a:pPr marL="0" indent="0">
              <a:buNone/>
            </a:pPr>
            <a:r>
              <a:rPr lang="en-US" dirty="0" smtClean="0"/>
              <a:t>If compressed to 25MiB/s (or 25MB/s) what is the compression ratio?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6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As little as 13ms</a:t>
            </a:r>
          </a:p>
          <a:p>
            <a:r>
              <a:rPr lang="en-US" dirty="0" smtClean="0"/>
              <a:t>Notice interruption</a:t>
            </a:r>
          </a:p>
          <a:p>
            <a:pPr lvl="1"/>
            <a:r>
              <a:rPr lang="en-US" dirty="0" smtClean="0"/>
              <a:t>As short as 16ms</a:t>
            </a:r>
          </a:p>
          <a:p>
            <a:r>
              <a:rPr lang="en-US" dirty="0" smtClean="0"/>
              <a:t>Single-</a:t>
            </a:r>
            <a:r>
              <a:rPr lang="en-US" dirty="0" err="1" smtClean="0"/>
              <a:t>ms</a:t>
            </a:r>
            <a:r>
              <a:rPr lang="en-US" dirty="0" smtClean="0"/>
              <a:t> duration looks as long as</a:t>
            </a:r>
          </a:p>
          <a:p>
            <a:pPr lvl="1"/>
            <a:r>
              <a:rPr lang="en-US" dirty="0" smtClean="0"/>
              <a:t>100-400ms</a:t>
            </a:r>
          </a:p>
          <a:p>
            <a:r>
              <a:rPr lang="en-US" dirty="0" smtClean="0"/>
              <a:t>10ms green followed by 10ms red</a:t>
            </a:r>
          </a:p>
          <a:p>
            <a:pPr lvl="1"/>
            <a:r>
              <a:rPr lang="en-US" dirty="0" smtClean="0"/>
              <a:t>May appear as single yellow stimulus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might you want to sample at a higher frame-rate than the 30fps?</a:t>
            </a:r>
          </a:p>
          <a:p>
            <a:r>
              <a:rPr lang="en-US" dirty="0" smtClean="0"/>
              <a:t>Be as professional as possible</a:t>
            </a:r>
          </a:p>
          <a:p>
            <a:pPr lvl="1"/>
            <a:r>
              <a:rPr lang="en-US" dirty="0" smtClean="0"/>
              <a:t>Avoid flame wars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technical depth to back it</a:t>
            </a:r>
          </a:p>
          <a:p>
            <a:pPr lvl="1"/>
            <a:r>
              <a:rPr lang="en-US" dirty="0" smtClean="0"/>
              <a:t>Avoid sounding technical just to be cool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43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b="1" i="1" dirty="0" smtClean="0"/>
              <a:t>two</a:t>
            </a:r>
            <a:r>
              <a:rPr lang="en-US" dirty="0" smtClean="0"/>
              <a:t> ways we can avoid the stroboscopic effect in a video game simulation of a rotating wheel?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Activity: </a:t>
            </a:r>
            <a:br>
              <a:rPr lang="en-US" dirty="0" smtClean="0"/>
            </a:br>
            <a:r>
              <a:rPr lang="en-US" dirty="0" smtClean="0"/>
              <a:t>Analog to digital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𝐻𝑙𝑜𝑔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(1+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you would like to send video in a (relatively) low-frequency with a narrow bandwidth of 1 </a:t>
                </a:r>
                <a:r>
                  <a:rPr lang="en-US" dirty="0" err="1" smtClean="0"/>
                  <a:t>Mhz</a:t>
                </a:r>
                <a:endParaRPr lang="en-US" dirty="0" smtClean="0"/>
              </a:p>
              <a:p>
                <a:r>
                  <a:rPr lang="en-US" dirty="0" smtClean="0"/>
                  <a:t>The connection is fairly noisy and you can only get 20dB SNR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bit-rate can you achieve?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Why have manufacturers re-defined MB,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r="-2222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6754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7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I have a band centered at 100 </a:t>
            </a:r>
            <a:r>
              <a:rPr lang="en-US" dirty="0" err="1" smtClean="0"/>
              <a:t>Mhz</a:t>
            </a:r>
            <a:r>
              <a:rPr lang="en-US" dirty="0" smtClean="0"/>
              <a:t> which is 1Mhz wide.</a:t>
            </a:r>
          </a:p>
          <a:p>
            <a:r>
              <a:rPr lang="en-US" dirty="0" smtClean="0"/>
              <a:t>What are the limits on this range?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wavelength of the center 1 </a:t>
            </a:r>
            <a:r>
              <a:rPr lang="en-US" dirty="0" err="1" smtClean="0"/>
              <a:t>Mhz</a:t>
            </a:r>
            <a:r>
              <a:rPr lang="en-US" dirty="0" smtClean="0"/>
              <a:t> signal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of light = 299</a:t>
            </a:r>
            <a:r>
              <a:rPr lang="en-US" dirty="0"/>
              <a:t> 792 458 m / </a:t>
            </a:r>
            <a:r>
              <a:rPr lang="en-US" dirty="0" smtClean="0"/>
              <a:t>s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in Cat-5 is 70% of this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avelength = time of period *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67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9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fiber-optic transmission, signals are sent by transmitting various colors (or invisible) light down a fiber-optic channel</a:t>
            </a:r>
          </a:p>
          <a:p>
            <a:r>
              <a:rPr lang="en-US" dirty="0" smtClean="0"/>
              <a:t>The colors are separated at the other end</a:t>
            </a:r>
          </a:p>
          <a:p>
            <a:r>
              <a:rPr lang="en-US" dirty="0"/>
              <a:t>Multiple fibers can be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Supposing that the same bandwidth rule applies, what bandwidth can be carried by the visible spectrum? (700-400nm)</a:t>
            </a:r>
          </a:p>
          <a:p>
            <a:r>
              <a:rPr lang="en-US" dirty="0" smtClean="0"/>
              <a:t>Use SNR of 4000</a:t>
            </a:r>
          </a:p>
          <a:p>
            <a:r>
              <a:rPr lang="en-US" dirty="0" smtClean="0"/>
              <a:t>Hint: Convert wavelength to period/frequency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EB: Derek Malloy, </a:t>
            </a:r>
            <a:r>
              <a:rPr lang="en-US" i="1" dirty="0" smtClean="0"/>
              <a:t>Exploring </a:t>
            </a:r>
            <a:r>
              <a:rPr lang="en-US" i="1" dirty="0" err="1" smtClean="0"/>
              <a:t>Beaglebone</a:t>
            </a:r>
            <a:r>
              <a:rPr lang="en-US" i="1" dirty="0" smtClean="0"/>
              <a:t>,</a:t>
            </a:r>
            <a:r>
              <a:rPr lang="en-US" dirty="0" smtClean="0"/>
              <a:t> Wiley,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53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an image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217097"/>
              </p:ext>
            </p:extLst>
          </p:nvPr>
        </p:nvGraphicFramePr>
        <p:xfrm>
          <a:off x="457200" y="1524000"/>
          <a:ext cx="55626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371600"/>
                <a:gridCol w="1447800"/>
                <a:gridCol w="1447800"/>
              </a:tblGrid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42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7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HD/1080p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4098" name="Picture 2" descr="http://upload.wikimedia.org/wikipedia/commons/f/fa/Definitions_of_TV_standarts_till_Full_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71467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is an uncompressed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1080p</a:t>
            </a:r>
          </a:p>
          <a:p>
            <a:pPr lvl="1"/>
            <a:r>
              <a:rPr lang="en-US" dirty="0" smtClean="0"/>
              <a:t>1920 x 1080</a:t>
            </a:r>
          </a:p>
          <a:p>
            <a:pPr lvl="1"/>
            <a:r>
              <a:rPr lang="en-US" dirty="0" smtClean="0"/>
              <a:t>3 channels (RGB), each 8 bits</a:t>
            </a:r>
          </a:p>
          <a:p>
            <a:r>
              <a:rPr lang="en-US" dirty="0" smtClean="0"/>
              <a:t>How many bytes for one image?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1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uncompressed </a:t>
            </a:r>
            <a:br>
              <a:rPr lang="en-US" dirty="0" smtClean="0"/>
            </a:br>
            <a:r>
              <a:rPr lang="en-US" dirty="0" smtClean="0"/>
              <a:t>data-rate?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1080p</a:t>
            </a:r>
          </a:p>
          <a:p>
            <a:pPr lvl="1"/>
            <a:r>
              <a:rPr lang="en-US" dirty="0"/>
              <a:t>1920 x 1080</a:t>
            </a:r>
          </a:p>
          <a:p>
            <a:pPr lvl="1"/>
            <a:r>
              <a:rPr lang="en-US" dirty="0"/>
              <a:t>3 channels (RGB), each 8 bits</a:t>
            </a:r>
          </a:p>
          <a:p>
            <a:pPr lvl="1"/>
            <a:r>
              <a:rPr lang="en-US" dirty="0" smtClean="0"/>
              <a:t>60 fps</a:t>
            </a:r>
          </a:p>
          <a:p>
            <a:r>
              <a:rPr lang="en-US" dirty="0" smtClean="0"/>
              <a:t>What is the data rate, in </a:t>
            </a:r>
            <a:r>
              <a:rPr lang="en-US" i="1" dirty="0" err="1" smtClean="0"/>
              <a:t>X</a:t>
            </a:r>
            <a:r>
              <a:rPr lang="en-US" dirty="0" err="1" smtClean="0"/>
              <a:t>bits</a:t>
            </a:r>
            <a:r>
              <a:rPr lang="en-US" dirty="0" smtClean="0"/>
              <a:t> per second?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16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(SI)   = 1,000,0000,000,000,000</a:t>
            </a:r>
          </a:p>
          <a:p>
            <a:r>
              <a:rPr lang="en-US" dirty="0" smtClean="0"/>
              <a:t>T (SI)   = 1,000,000,000,000</a:t>
            </a:r>
          </a:p>
          <a:p>
            <a:r>
              <a:rPr lang="en-US" dirty="0" smtClean="0"/>
              <a:t>G </a:t>
            </a:r>
            <a:r>
              <a:rPr lang="en-US" dirty="0"/>
              <a:t>(SI) = </a:t>
            </a:r>
            <a:r>
              <a:rPr lang="en-US" dirty="0" smtClean="0"/>
              <a:t>1,000,000,000</a:t>
            </a:r>
          </a:p>
          <a:p>
            <a:r>
              <a:rPr lang="en-US" dirty="0" smtClean="0"/>
              <a:t>M </a:t>
            </a:r>
            <a:r>
              <a:rPr lang="en-US" dirty="0"/>
              <a:t>(SI) = </a:t>
            </a:r>
            <a:r>
              <a:rPr lang="en-US" dirty="0" smtClean="0"/>
              <a:t>1,000,000</a:t>
            </a:r>
          </a:p>
          <a:p>
            <a:r>
              <a:rPr lang="en-US" dirty="0" smtClean="0"/>
              <a:t>K </a:t>
            </a:r>
            <a:r>
              <a:rPr lang="en-US" dirty="0"/>
              <a:t>(SI) =  </a:t>
            </a:r>
            <a:r>
              <a:rPr lang="en-US" dirty="0" smtClean="0"/>
              <a:t>1,000</a:t>
            </a:r>
          </a:p>
          <a:p>
            <a:r>
              <a:rPr lang="en-US" dirty="0" smtClean="0"/>
              <a:t>()   =  1</a:t>
            </a:r>
          </a:p>
          <a:p>
            <a:r>
              <a:rPr lang="en-US" dirty="0" smtClean="0"/>
              <a:t>m = 1/1,000</a:t>
            </a:r>
          </a:p>
          <a:p>
            <a:r>
              <a:rPr lang="en-US" dirty="0" smtClean="0"/>
              <a:t>us = 1/1,000,000</a:t>
            </a:r>
          </a:p>
          <a:p>
            <a:r>
              <a:rPr lang="en-US" dirty="0" smtClean="0"/>
              <a:t>ns = 1/1,000,000,000  (us = </a:t>
            </a:r>
            <a:r>
              <a:rPr lang="el-GR" dirty="0" smtClean="0"/>
              <a:t>μ</a:t>
            </a:r>
            <a:r>
              <a:rPr lang="en-US" dirty="0" smtClean="0"/>
              <a:t>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9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Pebi</a:t>
            </a:r>
            <a:r>
              <a:rPr lang="en-US" dirty="0" smtClean="0"/>
              <a:t> = Pi   = 1024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err="1" smtClean="0"/>
              <a:t>Tebi</a:t>
            </a:r>
            <a:r>
              <a:rPr lang="en-US" dirty="0" smtClean="0"/>
              <a:t> = </a:t>
            </a:r>
            <a:r>
              <a:rPr lang="en-US" dirty="0" err="1" smtClean="0"/>
              <a:t>Ti</a:t>
            </a:r>
            <a:r>
              <a:rPr lang="en-US" dirty="0" smtClean="0"/>
              <a:t>   = 1024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dirty="0" err="1" smtClean="0"/>
              <a:t>Gibi</a:t>
            </a:r>
            <a:r>
              <a:rPr lang="en-US" dirty="0" smtClean="0"/>
              <a:t> = </a:t>
            </a:r>
            <a:r>
              <a:rPr lang="en-US" dirty="0" err="1" smtClean="0"/>
              <a:t>Gi</a:t>
            </a:r>
            <a:r>
              <a:rPr lang="en-US" dirty="0" smtClean="0"/>
              <a:t>   = 1024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err="1" smtClean="0"/>
              <a:t>Mebi</a:t>
            </a:r>
            <a:r>
              <a:rPr lang="en-US" dirty="0" smtClean="0"/>
              <a:t> = </a:t>
            </a:r>
            <a:r>
              <a:rPr lang="en-US" dirty="0" err="1" smtClean="0"/>
              <a:t>Mi</a:t>
            </a:r>
            <a:r>
              <a:rPr lang="en-US" dirty="0" smtClean="0"/>
              <a:t>  = 1024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/>
              <a:t>Kibi</a:t>
            </a:r>
            <a:r>
              <a:rPr lang="en-US" dirty="0" smtClean="0"/>
              <a:t> = Ki   =  1,024</a:t>
            </a:r>
          </a:p>
          <a:p>
            <a:r>
              <a:rPr lang="en-US" dirty="0" smtClean="0"/>
              <a:t>()   =  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8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34519</TotalTime>
  <Words>2290</Words>
  <Application>Microsoft Office PowerPoint</Application>
  <PresentationFormat>On-screen Show (4:3)</PresentationFormat>
  <Paragraphs>600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2_Network</vt:lpstr>
      <vt:lpstr>    SE3910 Week 4, Class 1</vt:lpstr>
      <vt:lpstr>Some notes before the quiz</vt:lpstr>
      <vt:lpstr>Storing Color</vt:lpstr>
      <vt:lpstr>Storing an image</vt:lpstr>
      <vt:lpstr>Full HD/1080p</vt:lpstr>
      <vt:lpstr>How large is an uncompressed image?</vt:lpstr>
      <vt:lpstr>What is the uncompressed  data-rate?</vt:lpstr>
      <vt:lpstr>SI Multipliers</vt:lpstr>
      <vt:lpstr>Binary Multipliers</vt:lpstr>
      <vt:lpstr>Abbreviating </vt:lpstr>
      <vt:lpstr>Some notes before the quiz</vt:lpstr>
      <vt:lpstr>Notes on Lab</vt:lpstr>
      <vt:lpstr>Subnets</vt:lpstr>
      <vt:lpstr>Choosing an IP address</vt:lpstr>
      <vt:lpstr>Bridging networks</vt:lpstr>
      <vt:lpstr>Places on campus with Wired internet connections</vt:lpstr>
      <vt:lpstr>H.262 Compression</vt:lpstr>
      <vt:lpstr>Stopped here 16q3</vt:lpstr>
      <vt:lpstr>Transmitting data</vt:lpstr>
      <vt:lpstr>Physical cable data rates</vt:lpstr>
      <vt:lpstr>The Stroboscopic Effect</vt:lpstr>
      <vt:lpstr>The Stroboscopic Effect (Aliasing)</vt:lpstr>
      <vt:lpstr>Safety</vt:lpstr>
      <vt:lpstr>Aliasing</vt:lpstr>
      <vt:lpstr>More aliasing</vt:lpstr>
      <vt:lpstr>Claude Shannon</vt:lpstr>
      <vt:lpstr>Signals as sums of sine-waves</vt:lpstr>
      <vt:lpstr>What is analog bandwidth?</vt:lpstr>
      <vt:lpstr>PowerPoint Presentation</vt:lpstr>
      <vt:lpstr>Channel capacity</vt:lpstr>
      <vt:lpstr>In-class exercise</vt:lpstr>
      <vt:lpstr>In-class Activity: What is the data rate of classic NTSC television (as digital stream)?</vt:lpstr>
      <vt:lpstr>Human eye</vt:lpstr>
      <vt:lpstr>Ex:</vt:lpstr>
      <vt:lpstr>Ex:</vt:lpstr>
      <vt:lpstr>In-class Activity:  Analog to digital bandwidth</vt:lpstr>
      <vt:lpstr>In-class activity</vt:lpstr>
      <vt:lpstr>Fiber-optic Transmission</vt:lpstr>
      <vt:lpstr>References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Dr. Yoder</cp:lastModifiedBy>
  <cp:revision>1287</cp:revision>
  <cp:lastPrinted>2016-03-21T18:49:02Z</cp:lastPrinted>
  <dcterms:created xsi:type="dcterms:W3CDTF">1999-09-06T21:32:20Z</dcterms:created>
  <dcterms:modified xsi:type="dcterms:W3CDTF">2016-04-07T14:22:26Z</dcterms:modified>
</cp:coreProperties>
</file>