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ppt/tags/tag23.xml" ContentType="application/vnd.openxmlformats-officedocument.presentationml.tags+xml"/>
  <Override PartName="/ppt/notesSlides/notesSlide18.xml" ContentType="application/vnd.openxmlformats-officedocument.presentationml.notesSlide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20" r:id="rId2"/>
    <p:sldId id="423" r:id="rId3"/>
    <p:sldId id="442" r:id="rId4"/>
    <p:sldId id="443" r:id="rId5"/>
    <p:sldId id="429" r:id="rId6"/>
    <p:sldId id="444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397" r:id="rId2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2" autoAdjust="0"/>
    <p:restoredTop sz="59533" autoAdjust="0"/>
  </p:normalViewPr>
  <p:slideViewPr>
    <p:cSldViewPr>
      <p:cViewPr varScale="1">
        <p:scale>
          <a:sx n="33" d="100"/>
          <a:sy n="33" d="100"/>
        </p:scale>
        <p:origin x="-3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7" Type="http://schemas.openxmlformats.org/officeDocument/2006/relationships/hyperlink" Target="http://en.wikipedia.org/wiki/Nyquist%E2%80%93Shannon_sampling_theorem" TargetMode="Externa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Relationship Id="rId6" Type="http://schemas.openxmlformats.org/officeDocument/2006/relationships/hyperlink" Target="http://videolectures.net/mackay_course_08/" TargetMode="External"/><Relationship Id="rId5" Type="http://schemas.openxmlformats.org/officeDocument/2006/relationships/hyperlink" Target="http://en.wikipedia.org/wiki/Noisy-channel_coding_theorem" TargetMode="External"/><Relationship Id="rId4" Type="http://schemas.openxmlformats.org/officeDocument/2006/relationships/hyperlink" Target="http://en.wikipedia.org/wiki/Shannon%E2%80%93Hartley_theorem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Spring 2015 (15q3):</a:t>
            </a:r>
          </a:p>
          <a:p>
            <a:r>
              <a:rPr lang="en-US" dirty="0" smtClean="0"/>
              <a:t> Work through</a:t>
            </a:r>
            <a:r>
              <a:rPr lang="en-US" baseline="0" dirty="0" smtClean="0"/>
              <a:t> one, then give an in-class exercise for the following.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2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[Draw out example on board]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5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6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2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4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http://www.arrl.org/files/file/Regulatory/Recommended_Practices_Version_6_5.pdf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Earlier draft:</a:t>
            </a:r>
          </a:p>
          <a:p>
            <a:pPr marL="0" indent="0">
              <a:buNone/>
            </a:pPr>
            <a:r>
              <a:rPr lang="en-US" dirty="0" smtClean="0"/>
              <a:t>Modern Digital TV uses the same channels as analog TV, but dynamically maps them.</a:t>
            </a:r>
          </a:p>
          <a:p>
            <a:pPr marL="0" indent="0">
              <a:buNone/>
            </a:pPr>
            <a:r>
              <a:rPr lang="en-US" dirty="0" smtClean="0"/>
              <a:t>But each channel is now re-used by allocating virtual “sub-channels” within the main channel that use less of the bandwidth.</a:t>
            </a:r>
          </a:p>
          <a:p>
            <a:pPr marL="0" indent="0">
              <a:buNone/>
            </a:pPr>
            <a:r>
              <a:rPr lang="en-US" dirty="0" smtClean="0"/>
              <a:t>This is done digitally</a:t>
            </a:r>
          </a:p>
          <a:p>
            <a:r>
              <a:rPr lang="en-US" dirty="0" smtClean="0"/>
              <a:t>[And</a:t>
            </a:r>
            <a:r>
              <a:rPr lang="en-US" baseline="0" dirty="0" smtClean="0"/>
              <a:t> as a result, the channel width is about the same]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4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http://www.eham.net/ehamforum/smf/index.php?topic=56160.0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1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http://physics.stackexchange.com/questions/56240/maximum-theoretical-bandwidth-of-fibre-optics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So, let's begin by exploring the best way to use our power. If we devote it to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symbols per second, each of our measurements comprise the detection of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photons, thus our signal to noise ratio is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SNR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NN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√=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By the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Shannon-Hartley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form of the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Noisy channel coding theorem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also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/>
              </a:rPr>
              <a:t>here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), we can therefore code our channel to get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of information per symbol, i.e.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per second through our optical 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fibre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This is a monotonically rising function of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so a limit on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by itself does not limit the capacity.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by a converse of the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 </a:t>
            </a:r>
            <a:r>
              <a:rPr kumimoji="1"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Nyquist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-Shannon sampling theorem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we can send a maximum of </a:t>
            </a:r>
            <a:r>
              <a:rPr kumimoji="1" lang="en-US" sz="1200" b="0" i="1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symbols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down the channel per second. This then is our greatest possible symbol rate. Hence, our overall expression for the 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fibre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capacity in bits is:</a:t>
            </a:r>
          </a:p>
          <a:p>
            <a:pPr fontAlgn="base"/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PBhν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per second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result with this</a:t>
            </a:r>
          </a:p>
          <a:p>
            <a:endParaRPr lang="en-US" dirty="0" smtClean="0"/>
          </a:p>
          <a:p>
            <a:r>
              <a:rPr lang="en-US" dirty="0" smtClean="0"/>
              <a:t>We got</a:t>
            </a:r>
            <a:r>
              <a:rPr lang="en-US" baseline="0" dirty="0" smtClean="0"/>
              <a:t> this far – working examples either again or for the first time and discussing new material.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5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83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do this not only with audio,</a:t>
            </a:r>
            <a:r>
              <a:rPr lang="en-US" baseline="0" dirty="0" smtClean="0"/>
              <a:t> but also with radio waves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Indeed, both </a:t>
            </a:r>
            <a:r>
              <a:rPr lang="en-US" baseline="0" smtClean="0"/>
              <a:t>are squared:</a:t>
            </a:r>
            <a:endParaRPr lang="en-US" baseline="0" dirty="0" smtClean="0"/>
          </a:p>
          <a:p>
            <a:r>
              <a:rPr lang="en-US" dirty="0" smtClean="0"/>
              <a:t>http://en.wikipedia.org/wiki/Parseval's_theorem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54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Digital TV:</a:t>
            </a:r>
          </a:p>
          <a:p>
            <a:r>
              <a:rPr lang="en-US" dirty="0" smtClean="0"/>
              <a:t>http://transition.fcc.gov/mb/engineering/dtvmaps/</a:t>
            </a:r>
          </a:p>
          <a:p>
            <a:endParaRPr lang="en-US" dirty="0" smtClean="0"/>
          </a:p>
          <a:p>
            <a:r>
              <a:rPr lang="en-US" dirty="0" smtClean="0"/>
              <a:t>Full US allocations:</a:t>
            </a:r>
          </a:p>
          <a:p>
            <a:r>
              <a:rPr lang="en-US" dirty="0" smtClean="0"/>
              <a:t>http://upload.wikimedia.org/wikipedia/commons/4/45/United_States_Frequency_Allocations_Chart_2003_-_The_Radio_Spectrum.jpg</a:t>
            </a:r>
          </a:p>
          <a:p>
            <a:endParaRPr lang="en-US" dirty="0" smtClean="0"/>
          </a:p>
          <a:p>
            <a:r>
              <a:rPr lang="en-US" dirty="0" smtClean="0"/>
              <a:t>VH</a:t>
            </a:r>
            <a:r>
              <a:rPr lang="en-US" baseline="0" dirty="0" smtClean="0"/>
              <a:t>F Usage (World wide)</a:t>
            </a:r>
          </a:p>
          <a:p>
            <a:r>
              <a:rPr lang="en-US" dirty="0" smtClean="0"/>
              <a:t>http://upload.wikimedia.org/wikipedia/en/c/cc/VHF_Usage.svg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1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5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1.emf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ber-optic_communication" TargetMode="External"/><Relationship Id="rId3" Type="http://schemas.openxmlformats.org/officeDocument/2006/relationships/tags" Target="../tags/tag4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6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0" Type="http://schemas.openxmlformats.org/officeDocument/2006/relationships/image" Target="../media/image4.jpeg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5, </a:t>
            </a:r>
            <a:r>
              <a:rPr lang="en-US" dirty="0" smtClean="0"/>
              <a:t>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r>
              <a:rPr lang="en-US" dirty="0" smtClean="0"/>
              <a:t>Analog and Digital </a:t>
            </a:r>
            <a:r>
              <a:rPr lang="en-US" dirty="0" err="1" smtClean="0"/>
              <a:t>Datarates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𝑚𝑎𝑥𝑖𝑚𝑢𝑚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𝑛𝑢𝑚𝑏𝑒𝑟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𝑏𝑖𝑡𝑠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𝐻𝑙𝑜𝑔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(1+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32679"/>
            <a:ext cx="4731050" cy="249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1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analog TV channels had a bandwidth of 6MHz</a:t>
            </a:r>
          </a:p>
          <a:p>
            <a:r>
              <a:rPr lang="en-US" dirty="0" smtClean="0"/>
              <a:t>Supposing a SNR of 50 dB, what is the maximum possible bit-rate?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4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543800" cy="1295400"/>
          </a:xfrm>
        </p:spPr>
        <p:txBody>
          <a:bodyPr/>
          <a:lstStyle/>
          <a:p>
            <a:r>
              <a:rPr lang="en-US" dirty="0" smtClean="0"/>
              <a:t>In-class Activity: What is the data rate of classic NTSC television (as digital stream)?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2483"/>
            <a:ext cx="8229600" cy="4411662"/>
          </a:xfrm>
        </p:spPr>
        <p:txBody>
          <a:bodyPr/>
          <a:lstStyle/>
          <a:p>
            <a:r>
              <a:rPr lang="en-US" dirty="0" smtClean="0"/>
              <a:t>Store color with special scheme so only two bytes required per pixel, on average</a:t>
            </a:r>
          </a:p>
          <a:p>
            <a:r>
              <a:rPr lang="en-US" dirty="0" smtClean="0"/>
              <a:t>720x480</a:t>
            </a:r>
          </a:p>
          <a:p>
            <a:r>
              <a:rPr lang="en-US" dirty="0" smtClean="0"/>
              <a:t>30/1.001 fps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Follow up:</a:t>
            </a:r>
          </a:p>
          <a:p>
            <a:pPr marL="0" indent="0">
              <a:buNone/>
            </a:pPr>
            <a:r>
              <a:rPr lang="en-US" dirty="0" smtClean="0"/>
              <a:t>If compressed to 25MiB/s (or 25MB/s) what is the compression ratio?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6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As little as 13ms</a:t>
            </a:r>
          </a:p>
          <a:p>
            <a:r>
              <a:rPr lang="en-US" dirty="0" smtClean="0"/>
              <a:t>Notice interruption</a:t>
            </a:r>
          </a:p>
          <a:p>
            <a:pPr lvl="1"/>
            <a:r>
              <a:rPr lang="en-US" dirty="0" smtClean="0"/>
              <a:t>As short as 16ms</a:t>
            </a:r>
          </a:p>
          <a:p>
            <a:r>
              <a:rPr lang="en-US" dirty="0" smtClean="0"/>
              <a:t>Single-</a:t>
            </a:r>
            <a:r>
              <a:rPr lang="en-US" dirty="0" err="1" smtClean="0"/>
              <a:t>ms</a:t>
            </a:r>
            <a:r>
              <a:rPr lang="en-US" dirty="0" smtClean="0"/>
              <a:t> duration looks as long as</a:t>
            </a:r>
          </a:p>
          <a:p>
            <a:pPr lvl="1"/>
            <a:r>
              <a:rPr lang="en-US" dirty="0" smtClean="0"/>
              <a:t>100-400ms</a:t>
            </a:r>
          </a:p>
          <a:p>
            <a:r>
              <a:rPr lang="en-US" dirty="0" smtClean="0"/>
              <a:t>10ms green followed by 10ms red</a:t>
            </a:r>
          </a:p>
          <a:p>
            <a:pPr lvl="1"/>
            <a:r>
              <a:rPr lang="en-US" dirty="0" smtClean="0"/>
              <a:t>May appear as single yellow stimulus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might you want to sample at a higher frame-rate than the 30fps?</a:t>
            </a:r>
          </a:p>
          <a:p>
            <a:r>
              <a:rPr lang="en-US" dirty="0" smtClean="0"/>
              <a:t>Be as professional as possible</a:t>
            </a:r>
          </a:p>
          <a:p>
            <a:pPr lvl="1"/>
            <a:r>
              <a:rPr lang="en-US" dirty="0" smtClean="0"/>
              <a:t>Avoid flame wars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technical depth to back it</a:t>
            </a:r>
          </a:p>
          <a:p>
            <a:pPr lvl="1"/>
            <a:r>
              <a:rPr lang="en-US" dirty="0" smtClean="0"/>
              <a:t>Avoid sounding technical just to be cool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3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b="1" i="1" dirty="0" smtClean="0"/>
              <a:t>two</a:t>
            </a:r>
            <a:r>
              <a:rPr lang="en-US" dirty="0" smtClean="0"/>
              <a:t> ways we can avoid the stroboscopic effect in a video game simulation of a rotating wheel?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Activity: </a:t>
            </a:r>
            <a:br>
              <a:rPr lang="en-US" dirty="0" smtClean="0"/>
            </a:br>
            <a:r>
              <a:rPr lang="en-US" dirty="0" smtClean="0"/>
              <a:t>Analog to digital bandwidth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𝐻𝑙𝑜𝑔</m:t>
                    </m:r>
                    <m:r>
                      <a:rPr lang="en-US" i="1" baseline="-2500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 (1+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Suppose you would like to send video in a (relatively) low-frequency with a narrow bandwidth of 1 </a:t>
                </a:r>
                <a:r>
                  <a:rPr lang="en-US" dirty="0" err="1" smtClean="0"/>
                  <a:t>Mhz</a:t>
                </a:r>
                <a:endParaRPr lang="en-US" dirty="0" smtClean="0"/>
              </a:p>
              <a:p>
                <a:r>
                  <a:rPr lang="en-US" dirty="0" smtClean="0"/>
                  <a:t>The connection is fairly noisy and you can only get 20dB SNR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bit-rate can you achieve?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Why have manufacturers re-defined MB, </a:t>
                </a:r>
                <a:r>
                  <a:rPr lang="en-US" dirty="0" err="1" smtClean="0"/>
                  <a:t>etc</a:t>
                </a:r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r="-2222" b="-5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67543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57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have a band centered at 100 </a:t>
            </a:r>
            <a:r>
              <a:rPr lang="en-US" dirty="0" err="1" smtClean="0"/>
              <a:t>Mhz</a:t>
            </a:r>
            <a:r>
              <a:rPr lang="en-US" dirty="0" smtClean="0"/>
              <a:t> which is 1Mhz wide.</a:t>
            </a:r>
          </a:p>
          <a:p>
            <a:r>
              <a:rPr lang="en-US" dirty="0" smtClean="0"/>
              <a:t>What are the limits on this range?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wavelength of the center 1 </a:t>
            </a:r>
            <a:r>
              <a:rPr lang="en-US" dirty="0" err="1" smtClean="0"/>
              <a:t>Mhz</a:t>
            </a:r>
            <a:r>
              <a:rPr lang="en-US" dirty="0" smtClean="0"/>
              <a:t> signal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of light = 299</a:t>
            </a:r>
            <a:r>
              <a:rPr lang="en-US" dirty="0"/>
              <a:t> 792 458 m / 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in Cat-5 is 70% of this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avelength = time of period * velocity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676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5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Fiber-optic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fiber-optic transmission, signals are sent by transmitting various colors (or invisible) light down a fiber-optic channel</a:t>
            </a:r>
          </a:p>
          <a:p>
            <a:r>
              <a:rPr lang="en-US" dirty="0" smtClean="0"/>
              <a:t>The colors are separated at the other end</a:t>
            </a:r>
          </a:p>
          <a:p>
            <a:r>
              <a:rPr lang="en-US" dirty="0"/>
              <a:t>Multiple fibers can be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Supposing that the same bandwidth rule applies, what bandwidth can be carried by the visible spectrum? (700-400nm)</a:t>
            </a:r>
          </a:p>
          <a:p>
            <a:r>
              <a:rPr lang="en-US" dirty="0" smtClean="0"/>
              <a:t>Use SNR of 4000</a:t>
            </a:r>
          </a:p>
          <a:p>
            <a:r>
              <a:rPr lang="en-US" dirty="0" smtClean="0"/>
              <a:t>Hint: Convert wavelength to period/frequency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4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cable 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Sources: Dr. Schilling’s Slides and 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en.wikipedia.org/wiki/Fiber-optic_communication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3636396"/>
              </p:ext>
            </p:extLst>
          </p:nvPr>
        </p:nvGraphicFramePr>
        <p:xfrm>
          <a:off x="533400" y="15240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Wiring Type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Analog Bandwidth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16MHz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 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 MHz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Coaxial Cable (50 Ohm)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1-2 GHz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Fiber Optic Fiber</a:t>
                      </a:r>
                      <a:r>
                        <a:rPr lang="en-US" sz="2800" baseline="0" dirty="0" smtClean="0"/>
                        <a:t> (Single fiber)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Tbit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311783" y="2661209"/>
            <a:ext cx="927217" cy="3206191"/>
            <a:chOff x="6311782" y="1809750"/>
            <a:chExt cx="961895" cy="3311293"/>
          </a:xfrm>
        </p:grpSpPr>
        <p:pic>
          <p:nvPicPr>
            <p:cNvPr id="7" name="Picture 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1809750"/>
              <a:ext cx="695587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http://www.germes-online.com/direct/dbimage/50244126/UTP___FTP___SFTP_Cat_5__Cat_5e__and_Cat_6_Cable__Solid___Stranded_.jp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2724150"/>
              <a:ext cx="723901" cy="723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3" y="3562351"/>
              <a:ext cx="695586" cy="69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4400550"/>
              <a:ext cx="961895" cy="72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78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transmission:</a:t>
            </a:r>
            <a:br>
              <a:rPr lang="en-US" dirty="0" smtClean="0"/>
            </a:br>
            <a:r>
              <a:rPr lang="en-US" dirty="0" smtClean="0"/>
              <a:t>Latency vs.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– delay to go over line</a:t>
            </a:r>
          </a:p>
          <a:p>
            <a:r>
              <a:rPr lang="en-US" dirty="0" smtClean="0"/>
              <a:t>Bandwidth – rate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have high latency, high bandwidth (e.g. 1TB thumb-drive sneaker-net)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have low latency, low bandwidth (e.g. </a:t>
            </a:r>
            <a:r>
              <a:rPr lang="en-US" dirty="0" err="1" smtClean="0"/>
              <a:t>morse</a:t>
            </a:r>
            <a:r>
              <a:rPr lang="en-US" dirty="0" smtClean="0"/>
              <a:t> code through dedicated line)</a:t>
            </a:r>
          </a:p>
          <a:p>
            <a:pPr marL="0" indent="0">
              <a:buNone/>
            </a:pPr>
            <a:r>
              <a:rPr lang="en-US" dirty="0" smtClean="0"/>
              <a:t>[See MATLAB example]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407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Noise, Latency, and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add noise to the line</a:t>
            </a:r>
          </a:p>
          <a:p>
            <a:pPr lvl="1"/>
            <a:r>
              <a:rPr lang="en-US" dirty="0" smtClean="0"/>
              <a:t>If the “noise” is other users sending packets</a:t>
            </a:r>
          </a:p>
          <a:p>
            <a:pPr lvl="2"/>
            <a:r>
              <a:rPr lang="en-US" dirty="0" smtClean="0"/>
              <a:t>Must resend whole packet – increases latency</a:t>
            </a:r>
          </a:p>
          <a:p>
            <a:pPr lvl="2"/>
            <a:r>
              <a:rPr lang="en-US" dirty="0" smtClean="0"/>
              <a:t>Transport-level</a:t>
            </a:r>
          </a:p>
          <a:p>
            <a:pPr lvl="1"/>
            <a:r>
              <a:rPr lang="en-US" dirty="0" smtClean="0"/>
              <a:t>If the “noise” is “white noise”</a:t>
            </a:r>
          </a:p>
          <a:p>
            <a:pPr lvl="2"/>
            <a:r>
              <a:rPr lang="en-US" dirty="0" smtClean="0"/>
              <a:t>Must use more redundancy – e.g. use more time per bit</a:t>
            </a:r>
          </a:p>
          <a:p>
            <a:pPr lvl="2"/>
            <a:r>
              <a:rPr lang="en-US" dirty="0" smtClean="0"/>
              <a:t>Decreases bandwidth, but latency is the same</a:t>
            </a:r>
          </a:p>
          <a:p>
            <a:pPr lvl="2"/>
            <a:r>
              <a:rPr lang="en-US" dirty="0" smtClean="0"/>
              <a:t>Link-level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86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Claude Shannon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𝑚𝑎𝑥𝑖𝑚𝑢𝑚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𝑛𝑢𝑚𝑏𝑒𝑟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𝑏𝑖𝑡𝑠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𝐻𝑙𝑜𝑔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(1+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 – analog Bandwidth</a:t>
                </a:r>
              </a:p>
              <a:p>
                <a:pPr marL="0" indent="0">
                  <a:buNone/>
                </a:pPr>
                <a:r>
                  <a:rPr lang="en-US" dirty="0" smtClean="0"/>
                  <a:t>S – Signal power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N – Noise power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9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Spring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70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as sums of sine-waves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[See </a:t>
            </a:r>
            <a:r>
              <a:rPr lang="en-US" dirty="0" err="1" smtClean="0"/>
              <a:t>Matlab</a:t>
            </a:r>
            <a:r>
              <a:rPr lang="en-US" dirty="0" smtClean="0"/>
              <a:t> demo]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37720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609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http://mathworld.wolfram.com/FourierSeriesSquareWave.html</a:t>
            </a:r>
          </a:p>
        </p:txBody>
      </p:sp>
      <p:pic>
        <p:nvPicPr>
          <p:cNvPr id="6146" name="Picture 2" descr="FourierSeriesSquare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45757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1600" y="57607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http://ccn.ucla.edu/BMCweb/SharedCode/slides/SlideFiles.html</a:t>
            </a:r>
          </a:p>
        </p:txBody>
      </p:sp>
      <p:pic>
        <p:nvPicPr>
          <p:cNvPr id="6148" name="Picture 4" descr="http://ccn.ucla.edu/BMCweb/SharedCode/slides/FourierSquareWav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341" y="2362200"/>
            <a:ext cx="3448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analog bandwidth?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Freq.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33399" y="5961965"/>
            <a:ext cx="876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http://www.mathworks.com/matlabcentral/fileexchange/22214-voice-audio-processing</a:t>
            </a:r>
          </a:p>
        </p:txBody>
      </p:sp>
      <p:pic>
        <p:nvPicPr>
          <p:cNvPr id="5122" name="Picture 2" descr="original.jpg (561×42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52927" r="-580" b="774"/>
          <a:stretch/>
        </p:blipFill>
        <p:spPr bwMode="auto">
          <a:xfrm>
            <a:off x="1538364" y="1567954"/>
            <a:ext cx="6248400" cy="2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original.jpg (561×42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600200" y="3733800"/>
            <a:ext cx="6248400" cy="233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5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0212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34706</TotalTime>
  <Words>1244</Words>
  <Application>Microsoft Office PowerPoint</Application>
  <PresentationFormat>On-screen Show (4:3)</PresentationFormat>
  <Paragraphs>325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2_Network</vt:lpstr>
      <vt:lpstr>    SE3910 Week 5, Class 2</vt:lpstr>
      <vt:lpstr>Physical cable data rates</vt:lpstr>
      <vt:lpstr>Physical transmission: Latency vs. Bandwidth</vt:lpstr>
      <vt:lpstr>Noise, Latency, and Bandwidth</vt:lpstr>
      <vt:lpstr>Claude Shannon</vt:lpstr>
      <vt:lpstr>Stopped Here Spring 2016</vt:lpstr>
      <vt:lpstr>Signals as sums of sine-waves</vt:lpstr>
      <vt:lpstr>What is analog bandwidth?</vt:lpstr>
      <vt:lpstr>PowerPoint Presentation</vt:lpstr>
      <vt:lpstr>Channel capacity</vt:lpstr>
      <vt:lpstr>In-class exercise</vt:lpstr>
      <vt:lpstr>In-class Activity: What is the data rate of classic NTSC television (as digital stream)?</vt:lpstr>
      <vt:lpstr>Human eye</vt:lpstr>
      <vt:lpstr>Ex:</vt:lpstr>
      <vt:lpstr>Ex:</vt:lpstr>
      <vt:lpstr>In-class Activity:  Analog to digital bandwidth</vt:lpstr>
      <vt:lpstr>In-class activity</vt:lpstr>
      <vt:lpstr>Fiber-optic Transmission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1298</cp:revision>
  <cp:lastPrinted>2016-03-21T18:49:02Z</cp:lastPrinted>
  <dcterms:created xsi:type="dcterms:W3CDTF">1999-09-06T21:32:20Z</dcterms:created>
  <dcterms:modified xsi:type="dcterms:W3CDTF">2016-04-13T19:49:12Z</dcterms:modified>
</cp:coreProperties>
</file>