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notesSlides/notesSlide14.xml" ContentType="application/vnd.openxmlformats-officedocument.presentationml.notesSlide+xml"/>
  <Override PartName="/ppt/tags/tag27.xml" ContentType="application/vnd.openxmlformats-officedocument.presentationml.tags+xml"/>
  <Override PartName="/ppt/notesSlides/notesSlide15.xml" ContentType="application/vnd.openxmlformats-officedocument.presentationml.notesSlide+xml"/>
  <Override PartName="/ppt/tags/tag28.xml" ContentType="application/vnd.openxmlformats-officedocument.presentationml.tags+xml"/>
  <Override PartName="/ppt/notesSlides/notesSlide16.xml" ContentType="application/vnd.openxmlformats-officedocument.presentationml.notesSlide+xml"/>
  <Override PartName="/ppt/tags/tag29.xml" ContentType="application/vnd.openxmlformats-officedocument.presentationml.tags+xml"/>
  <Override PartName="/ppt/notesSlides/notesSlide17.xml" ContentType="application/vnd.openxmlformats-officedocument.presentationml.notesSlide+xml"/>
  <Override PartName="/ppt/tags/tag30.xml" ContentType="application/vnd.openxmlformats-officedocument.presentationml.tags+xml"/>
  <Override PartName="/ppt/notesSlides/notesSlide18.xml" ContentType="application/vnd.openxmlformats-officedocument.presentationml.notesSlide+xml"/>
  <Override PartName="/ppt/tags/tag31.xml" ContentType="application/vnd.openxmlformats-officedocument.presentationml.tags+xml"/>
  <Override PartName="/ppt/notesSlides/notesSlide19.xml" ContentType="application/vnd.openxmlformats-officedocument.presentationml.notesSlide+xml"/>
  <Override PartName="/ppt/tags/tag32.xml" ContentType="application/vnd.openxmlformats-officedocument.presentationml.tags+xml"/>
  <Override PartName="/ppt/notesSlides/notesSlide20.xml" ContentType="application/vnd.openxmlformats-officedocument.presentationml.notesSlide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2"/>
  </p:notesMasterIdLst>
  <p:handoutMasterIdLst>
    <p:handoutMasterId r:id="rId23"/>
  </p:handoutMasterIdLst>
  <p:sldIdLst>
    <p:sldId id="320" r:id="rId2"/>
    <p:sldId id="458" r:id="rId3"/>
    <p:sldId id="447" r:id="rId4"/>
    <p:sldId id="448" r:id="rId5"/>
    <p:sldId id="449" r:id="rId6"/>
    <p:sldId id="450" r:id="rId7"/>
    <p:sldId id="451" r:id="rId8"/>
    <p:sldId id="452" r:id="rId9"/>
    <p:sldId id="453" r:id="rId10"/>
    <p:sldId id="454" r:id="rId11"/>
    <p:sldId id="455" r:id="rId12"/>
    <p:sldId id="456" r:id="rId13"/>
    <p:sldId id="457" r:id="rId14"/>
    <p:sldId id="460" r:id="rId15"/>
    <p:sldId id="435" r:id="rId16"/>
    <p:sldId id="461" r:id="rId17"/>
    <p:sldId id="436" r:id="rId18"/>
    <p:sldId id="437" r:id="rId19"/>
    <p:sldId id="438" r:id="rId20"/>
    <p:sldId id="397" r:id="rId2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77983" autoAdjust="0"/>
  </p:normalViewPr>
  <p:slideViewPr>
    <p:cSldViewPr>
      <p:cViewPr varScale="1">
        <p:scale>
          <a:sx n="68" d="100"/>
          <a:sy n="68" d="100"/>
        </p:scale>
        <p:origin x="-169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20 April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90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38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MOC and </a:t>
            </a:r>
            <a:r>
              <a:rPr lang="en-US" dirty="0" err="1" smtClean="0"/>
              <a:t>qmake</a:t>
            </a:r>
            <a:r>
              <a:rPr lang="en-US" dirty="0" smtClean="0"/>
              <a:t> on board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10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MOC and </a:t>
            </a:r>
            <a:r>
              <a:rPr lang="en-US" dirty="0" err="1" smtClean="0"/>
              <a:t>qmake</a:t>
            </a:r>
            <a:r>
              <a:rPr lang="en-US" dirty="0" smtClean="0"/>
              <a:t> on board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100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http://www.arrl.org/files/file/Regulatory/Recommended_Practices_Version_6_5.pdf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Earlier draft:</a:t>
            </a:r>
          </a:p>
          <a:p>
            <a:pPr marL="0" indent="0">
              <a:buNone/>
            </a:pPr>
            <a:r>
              <a:rPr lang="en-US" dirty="0" smtClean="0"/>
              <a:t>Modern Digital TV uses the same channels as analog TV, but dynamically maps them.</a:t>
            </a:r>
          </a:p>
          <a:p>
            <a:pPr marL="0" indent="0">
              <a:buNone/>
            </a:pPr>
            <a:r>
              <a:rPr lang="en-US" dirty="0" smtClean="0"/>
              <a:t>But each channel is now re-used by allocating virtual “sub-channels” within the main channel that use less of the bandwidth.</a:t>
            </a:r>
          </a:p>
          <a:p>
            <a:pPr marL="0" indent="0">
              <a:buNone/>
            </a:pPr>
            <a:r>
              <a:rPr lang="en-US" dirty="0" smtClean="0"/>
              <a:t>This is done digitally</a:t>
            </a:r>
          </a:p>
          <a:p>
            <a:r>
              <a:rPr lang="en-US" dirty="0" smtClean="0"/>
              <a:t>[And</a:t>
            </a:r>
            <a:r>
              <a:rPr lang="en-US" baseline="0" dirty="0" smtClean="0"/>
              <a:t> as a result, the channel width is about the same]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141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[Draw out example on board]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75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http://www.eham.net/ehamforum/smf/index.php?topic=56160.0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013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462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52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24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936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83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01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</a:t>
            </a:r>
            <a:r>
              <a:rPr lang="en-US" baseline="0" dirty="0" smtClean="0"/>
              <a:t> table, fill in a few elements</a:t>
            </a:r>
          </a:p>
          <a:p>
            <a:r>
              <a:rPr lang="en-US" baseline="0" dirty="0" smtClean="0"/>
              <a:t>Do “</a:t>
            </a:r>
            <a:r>
              <a:rPr lang="en-US" baseline="0" dirty="0" err="1" smtClean="0"/>
              <a:t>Boardshot</a:t>
            </a:r>
            <a:r>
              <a:rPr lang="en-US" baseline="0" dirty="0" smtClean="0"/>
              <a:t>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86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74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 large for me!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79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02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</a:t>
            </a:r>
            <a:r>
              <a:rPr lang="en-US" baseline="0" dirty="0" smtClean="0"/>
              <a:t> to Java…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57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7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48200" y="1600200"/>
            <a:ext cx="3886200" cy="452596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SE-3910  - 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  <a:p>
            <a:pPr>
              <a:defRPr/>
            </a:pPr>
            <a:r>
              <a:rPr lang="en-US" altLang="en-US"/>
              <a:t>Much Material: Dr. Schilling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E3402-F9E7-4626-B62A-0477B6B21A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6276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48200" y="1600200"/>
            <a:ext cx="3886200" cy="452596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SE-3910  - 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  <a:p>
            <a:pPr>
              <a:defRPr/>
            </a:pPr>
            <a:r>
              <a:rPr lang="en-US" altLang="en-US"/>
              <a:t>Much Material: Dr. Schilling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E3402-F9E7-4626-B62A-0477B6B21A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8384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48200" y="1600200"/>
            <a:ext cx="3886200" cy="452596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SE-3910  - 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  <a:p>
            <a:pPr>
              <a:defRPr/>
            </a:pPr>
            <a:r>
              <a:rPr lang="en-US" altLang="en-US"/>
              <a:t>Much Material: Dr. Schilling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E3402-F9E7-4626-B62A-0477B6B21A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666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48200" y="1600200"/>
            <a:ext cx="3886200" cy="452596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SE-3910  - 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  <a:p>
            <a:pPr>
              <a:defRPr/>
            </a:pPr>
            <a:r>
              <a:rPr lang="en-US" altLang="en-US"/>
              <a:t>Much Material: Dr. Schilling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E3402-F9E7-4626-B62A-0477B6B21A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50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3" r:id="rId13"/>
    <p:sldLayoutId id="2147483914" r:id="rId14"/>
    <p:sldLayoutId id="2147483915" r:id="rId15"/>
    <p:sldLayoutId id="2147483916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7.png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6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5.png"/><Relationship Id="rId5" Type="http://schemas.openxmlformats.org/officeDocument/2006/relationships/tags" Target="../tags/tag11.xml"/><Relationship Id="rId10" Type="http://schemas.openxmlformats.org/officeDocument/2006/relationships/image" Target="../media/image4.png"/><Relationship Id="rId4" Type="http://schemas.openxmlformats.org/officeDocument/2006/relationships/tags" Target="../tags/tag10.xml"/><Relationship Id="rId9" Type="http://schemas.openxmlformats.org/officeDocument/2006/relationships/notesSlide" Target="../notesSlides/notesSlide7.xml"/><Relationship Id="rId1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17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2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image" Target="../media/image11.png"/><Relationship Id="rId5" Type="http://schemas.openxmlformats.org/officeDocument/2006/relationships/tags" Target="../tags/tag19.xml"/><Relationship Id="rId10" Type="http://schemas.openxmlformats.org/officeDocument/2006/relationships/image" Target="../media/image10.png"/><Relationship Id="rId4" Type="http://schemas.openxmlformats.org/officeDocument/2006/relationships/tags" Target="../tags/tag18.xml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qt-project.org/doc/qt-4.8/layouts-flowlayout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6,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Week 6, Class 2 (Wednesday)</a:t>
            </a:r>
          </a:p>
          <a:p>
            <a:pPr lvl="1"/>
            <a:r>
              <a:rPr lang="en-US" dirty="0" smtClean="0"/>
              <a:t>Quiz</a:t>
            </a:r>
          </a:p>
          <a:p>
            <a:r>
              <a:rPr lang="en-US" dirty="0" smtClean="0"/>
              <a:t>Week 7, Class 2 (Wednesday)</a:t>
            </a:r>
          </a:p>
          <a:p>
            <a:pPr lvl="1"/>
            <a:r>
              <a:rPr lang="en-US" dirty="0" smtClean="0"/>
              <a:t>Half-Exam </a:t>
            </a:r>
            <a:r>
              <a:rPr lang="en-US" dirty="0" smtClean="0"/>
              <a:t>2</a:t>
            </a:r>
          </a:p>
          <a:p>
            <a:pPr lvl="1"/>
            <a:r>
              <a:rPr lang="en-US" sz="4400" b="1" dirty="0" smtClean="0"/>
              <a:t>Bring Calculator!!</a:t>
            </a:r>
            <a:endParaRPr lang="en-US" b="1" dirty="0" smtClean="0"/>
          </a:p>
          <a:p>
            <a:r>
              <a:rPr lang="en-US" dirty="0" err="1" smtClean="0"/>
              <a:t>Qt</a:t>
            </a:r>
            <a:r>
              <a:rPr lang="en-US" dirty="0" smtClean="0"/>
              <a:t> GUI Design</a:t>
            </a:r>
          </a:p>
          <a:p>
            <a:r>
              <a:rPr lang="en-US" dirty="0" smtClean="0"/>
              <a:t>Analog and Digital </a:t>
            </a:r>
            <a:r>
              <a:rPr lang="en-US" dirty="0" err="1" smtClean="0"/>
              <a:t>Datarates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 in Java and </a:t>
            </a:r>
            <a:r>
              <a:rPr lang="en-US" dirty="0" err="1" smtClean="0"/>
              <a:t>Qt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Layouts in Java</a:t>
            </a:r>
          </a:p>
          <a:p>
            <a:pPr lvl="1"/>
            <a:r>
              <a:rPr lang="en-US" dirty="0" smtClean="0"/>
              <a:t>(in </a:t>
            </a:r>
            <a:r>
              <a:rPr lang="en-US" dirty="0" err="1" smtClean="0"/>
              <a:t>JFrame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setLayout</a:t>
            </a:r>
            <a:r>
              <a:rPr lang="en-US" dirty="0" smtClean="0"/>
              <a:t>(layout)</a:t>
            </a:r>
          </a:p>
          <a:p>
            <a:pPr lvl="1"/>
            <a:r>
              <a:rPr lang="en-US" dirty="0" smtClean="0"/>
              <a:t>add(button)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191000" y="1600200"/>
            <a:ext cx="4800600" cy="4525963"/>
          </a:xfrm>
        </p:spPr>
        <p:txBody>
          <a:bodyPr/>
          <a:lstStyle/>
          <a:p>
            <a:r>
              <a:rPr lang="en-US" dirty="0" smtClean="0"/>
              <a:t>Layouts in </a:t>
            </a:r>
            <a:r>
              <a:rPr lang="en-US" dirty="0" err="1" smtClean="0"/>
              <a:t>Qt</a:t>
            </a:r>
            <a:endParaRPr lang="en-US" dirty="0" smtClean="0"/>
          </a:p>
          <a:p>
            <a:pPr lvl="1"/>
            <a:r>
              <a:rPr lang="en-US" dirty="0" smtClean="0"/>
              <a:t>(in </a:t>
            </a:r>
            <a:r>
              <a:rPr lang="en-US" dirty="0" err="1" smtClean="0"/>
              <a:t>QMainWindow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layout-&gt;add(button)</a:t>
            </a:r>
          </a:p>
          <a:p>
            <a:pPr lvl="1"/>
            <a:r>
              <a:rPr lang="en-US" dirty="0" smtClean="0"/>
              <a:t>widget-&gt;</a:t>
            </a:r>
            <a:r>
              <a:rPr lang="en-US" dirty="0" err="1" smtClean="0"/>
              <a:t>setLayout</a:t>
            </a:r>
            <a:r>
              <a:rPr lang="en-US" dirty="0" smtClean="0"/>
              <a:t>(layout)</a:t>
            </a:r>
          </a:p>
          <a:p>
            <a:pPr lvl="1"/>
            <a:r>
              <a:rPr lang="en-US" dirty="0" err="1" smtClean="0"/>
              <a:t>setCentralWidget</a:t>
            </a:r>
            <a:r>
              <a:rPr lang="en-US" dirty="0" smtClean="0"/>
              <a:t>(widget)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7E3402-F9E7-4626-B62A-0477B6B21A03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116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Events/Signals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Event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ActionEvent</a:t>
            </a:r>
            <a:endParaRPr lang="en-US" dirty="0" smtClean="0"/>
          </a:p>
          <a:p>
            <a:pPr lvl="1"/>
            <a:r>
              <a:rPr lang="en-US" dirty="0" smtClean="0"/>
              <a:t>Event Listener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ActionListener</a:t>
            </a:r>
            <a:endParaRPr lang="en-US" dirty="0" smtClean="0"/>
          </a:p>
          <a:p>
            <a:pPr lvl="1"/>
            <a:r>
              <a:rPr lang="en-US" dirty="0" smtClean="0"/>
              <a:t>How does Java initiate an event?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3"/>
          </p:nvPr>
        </p:nvSpPr>
        <p:spPr>
          <a:xfrm>
            <a:off x="4114800" y="1600200"/>
            <a:ext cx="5334000" cy="4525963"/>
          </a:xfrm>
        </p:spPr>
        <p:txBody>
          <a:bodyPr/>
          <a:lstStyle/>
          <a:p>
            <a:r>
              <a:rPr lang="en-US" dirty="0" err="1" smtClean="0"/>
              <a:t>Qt</a:t>
            </a:r>
            <a:endParaRPr lang="en-US" dirty="0" smtClean="0"/>
          </a:p>
          <a:p>
            <a:pPr lvl="1"/>
            <a:r>
              <a:rPr lang="en-US" dirty="0" smtClean="0"/>
              <a:t>Signal</a:t>
            </a:r>
          </a:p>
          <a:p>
            <a:pPr lvl="2"/>
            <a:r>
              <a:rPr lang="en-US" dirty="0" smtClean="0"/>
              <a:t>E.g. clicked()</a:t>
            </a:r>
            <a:endParaRPr lang="en-US" dirty="0"/>
          </a:p>
          <a:p>
            <a:pPr lvl="1"/>
            <a:r>
              <a:rPr lang="en-US" dirty="0" smtClean="0"/>
              <a:t>Slot	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on_pushButton_clicked</a:t>
            </a:r>
            <a:endParaRPr lang="en-US" dirty="0" smtClean="0"/>
          </a:p>
          <a:p>
            <a:pPr lvl="1"/>
            <a:r>
              <a:rPr lang="en-US" dirty="0" smtClean="0"/>
              <a:t>emit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381000" y="5547518"/>
            <a:ext cx="7010400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What Design Pattern is this?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638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Events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do you </a:t>
            </a:r>
            <a:r>
              <a:rPr lang="en-US" sz="2400" dirty="0" smtClean="0"/>
              <a:t>register an event with an event source in </a:t>
            </a:r>
            <a:r>
              <a:rPr lang="en-US" sz="2400" dirty="0"/>
              <a:t>Java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How do you create your own event in Java?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How do you fire an event in java?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4008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951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Events in QT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do you </a:t>
            </a:r>
            <a:r>
              <a:rPr lang="en-US" sz="2400" dirty="0" smtClean="0"/>
              <a:t>register an event with an event source in QT?</a:t>
            </a:r>
          </a:p>
          <a:p>
            <a:pPr marL="4572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connect(button, SIGNAL(clicked()),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qApp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 SLOT(quit()));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How do you create your own event in QT?</a:t>
            </a:r>
          </a:p>
          <a:p>
            <a:pPr marL="457200" lvl="1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signals:</a:t>
            </a:r>
          </a:p>
          <a:p>
            <a:pPr marL="914400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clicked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How do you fire an event in QT?</a:t>
            </a:r>
          </a:p>
          <a:p>
            <a:pPr marL="0" lvl="1" indent="0"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emit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progressNotification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(1000 * seconds);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4008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184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practice: </a:t>
            </a:r>
            <a:br>
              <a:rPr lang="en-US" dirty="0" smtClean="0"/>
            </a:br>
            <a:r>
              <a:rPr lang="en-US" dirty="0" smtClean="0"/>
              <a:t>Analog to digital bandwidth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</a:rPr>
                      <m:t>𝐻𝑙𝑜𝑔</m:t>
                    </m:r>
                    <m:r>
                      <a:rPr lang="en-US" i="1" baseline="-25000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1+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𝑁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r>
                  <a:rPr lang="en-US" dirty="0" smtClean="0"/>
                  <a:t>Suppose you would like to send video in a (relatively) low-frequency with a narrow bandwidth of 1 MHz</a:t>
                </a:r>
              </a:p>
              <a:p>
                <a:r>
                  <a:rPr lang="en-US" dirty="0" smtClean="0"/>
                  <a:t>The connection is fairly noisy and you can only get 20dB SNR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What bit-rate can you achieve?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704" b="-10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675437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4267200" y="1523999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B – Digital bandwidth</a:t>
            </a:r>
          </a:p>
          <a:p>
            <a:pPr marL="0" indent="0">
              <a:buNone/>
            </a:pPr>
            <a:r>
              <a:rPr lang="en-US" sz="2800" dirty="0" smtClean="0"/>
              <a:t>H </a:t>
            </a:r>
            <a:r>
              <a:rPr lang="en-US" sz="2800" dirty="0"/>
              <a:t>– </a:t>
            </a:r>
            <a:r>
              <a:rPr lang="en-US" sz="2800" dirty="0" smtClean="0"/>
              <a:t>Analog bandwidth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 </a:t>
            </a:r>
            <a:r>
              <a:rPr lang="en-US" sz="2800" dirty="0"/>
              <a:t>– Signal power</a:t>
            </a:r>
          </a:p>
          <a:p>
            <a:pPr marL="0" indent="0">
              <a:buNone/>
            </a:pPr>
            <a:r>
              <a:rPr lang="en-US" sz="2800" dirty="0"/>
              <a:t>N – Noise </a:t>
            </a:r>
            <a:r>
              <a:rPr lang="en-US" sz="2800" dirty="0" smtClean="0"/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9858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7543800" cy="1295400"/>
          </a:xfrm>
        </p:spPr>
        <p:txBody>
          <a:bodyPr/>
          <a:lstStyle/>
          <a:p>
            <a:r>
              <a:rPr lang="en-US" dirty="0" smtClean="0"/>
              <a:t>In-class Activity: What is the data rate of classic NTSC television (as digital stream)?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2483"/>
            <a:ext cx="8229600" cy="4411662"/>
          </a:xfrm>
        </p:spPr>
        <p:txBody>
          <a:bodyPr/>
          <a:lstStyle/>
          <a:p>
            <a:r>
              <a:rPr lang="en-US" dirty="0" smtClean="0"/>
              <a:t>Store color with special scheme so only two bytes required per pixel, on average</a:t>
            </a:r>
          </a:p>
          <a:p>
            <a:r>
              <a:rPr lang="en-US" dirty="0" smtClean="0"/>
              <a:t>720x480</a:t>
            </a:r>
          </a:p>
          <a:p>
            <a:r>
              <a:rPr lang="en-US" dirty="0" smtClean="0"/>
              <a:t>30/1.001 fps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Follow up:</a:t>
            </a:r>
          </a:p>
          <a:p>
            <a:pPr marL="0" indent="0">
              <a:buNone/>
            </a:pPr>
            <a:r>
              <a:rPr lang="en-US" dirty="0" smtClean="0"/>
              <a:t>If compressed to 25MiB/s what is the compression ratio?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46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I have a band centered at 100 MHz which is 1MHz wide.</a:t>
            </a:r>
          </a:p>
          <a:p>
            <a:r>
              <a:rPr lang="en-US" dirty="0" smtClean="0"/>
              <a:t>What are the limits on this range?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is the wavelength of the center 1 MHz signal in a Cat-5 cable?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peed of light = 299</a:t>
            </a:r>
            <a:r>
              <a:rPr lang="en-US" dirty="0"/>
              <a:t> 792 458 m / </a:t>
            </a:r>
            <a:r>
              <a:rPr lang="en-US" dirty="0" smtClean="0"/>
              <a:t>s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peed in Cat-5 is 70% of this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avelength = time of period * velocity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67600" y="63246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219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</a:p>
          <a:p>
            <a:pPr lvl="1"/>
            <a:r>
              <a:rPr lang="en-US" dirty="0" smtClean="0"/>
              <a:t>As little as 13ms</a:t>
            </a:r>
          </a:p>
          <a:p>
            <a:r>
              <a:rPr lang="en-US" dirty="0" smtClean="0"/>
              <a:t>Notice interruption</a:t>
            </a:r>
          </a:p>
          <a:p>
            <a:pPr lvl="1"/>
            <a:r>
              <a:rPr lang="en-US" dirty="0" smtClean="0"/>
              <a:t>As short as 16ms</a:t>
            </a:r>
          </a:p>
          <a:p>
            <a:r>
              <a:rPr lang="en-US" dirty="0" smtClean="0"/>
              <a:t>Single-</a:t>
            </a:r>
            <a:r>
              <a:rPr lang="en-US" dirty="0" err="1" smtClean="0"/>
              <a:t>ms</a:t>
            </a:r>
            <a:r>
              <a:rPr lang="en-US" dirty="0" smtClean="0"/>
              <a:t> duration looks as long as</a:t>
            </a:r>
          </a:p>
          <a:p>
            <a:pPr lvl="1"/>
            <a:r>
              <a:rPr lang="en-US" dirty="0" smtClean="0"/>
              <a:t>100-400ms</a:t>
            </a:r>
          </a:p>
          <a:p>
            <a:r>
              <a:rPr lang="en-US" dirty="0" smtClean="0"/>
              <a:t>10ms green followed by 10ms red</a:t>
            </a:r>
          </a:p>
          <a:p>
            <a:pPr lvl="1"/>
            <a:r>
              <a:rPr lang="en-US" dirty="0" smtClean="0"/>
              <a:t>May appear as single yellow stimulus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92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might you want to sample at a higher frame-rate than the 30fps?</a:t>
            </a:r>
          </a:p>
          <a:p>
            <a:r>
              <a:rPr lang="en-US" dirty="0" smtClean="0"/>
              <a:t>Be as professional as possible</a:t>
            </a:r>
          </a:p>
          <a:p>
            <a:pPr lvl="1"/>
            <a:r>
              <a:rPr lang="en-US" dirty="0" smtClean="0"/>
              <a:t>Avoid flame wars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ave technical depth to back it</a:t>
            </a:r>
          </a:p>
          <a:p>
            <a:pPr lvl="1"/>
            <a:r>
              <a:rPr lang="en-US" dirty="0" smtClean="0"/>
              <a:t>Avoid sounding technical just to be cool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430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b="1" i="1" dirty="0" smtClean="0"/>
              <a:t>two</a:t>
            </a:r>
            <a:r>
              <a:rPr lang="en-US" dirty="0" smtClean="0"/>
              <a:t> ways we can avoid the stroboscopic effect in a video game simulation of a rotating wheel?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3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/>
              <a:t>analysis</a:t>
            </a:r>
          </a:p>
          <a:p>
            <a:r>
              <a:rPr lang="en-US" dirty="0"/>
              <a:t>Nyquist Theorem (Audio signal data rates)</a:t>
            </a:r>
          </a:p>
          <a:p>
            <a:r>
              <a:rPr lang="en-US" dirty="0"/>
              <a:t>Channel Capacity (Digital </a:t>
            </a:r>
            <a:r>
              <a:rPr lang="en-US" dirty="0" err="1"/>
              <a:t>datarate</a:t>
            </a:r>
            <a:r>
              <a:rPr lang="en-US" dirty="0"/>
              <a:t> through analog channel)</a:t>
            </a:r>
          </a:p>
          <a:p>
            <a:r>
              <a:rPr lang="en-US" dirty="0"/>
              <a:t>Compression Ratios</a:t>
            </a:r>
          </a:p>
          <a:p>
            <a:r>
              <a:rPr lang="en-US" dirty="0" err="1"/>
              <a:t>Qt</a:t>
            </a:r>
            <a:r>
              <a:rPr lang="en-US" dirty="0"/>
              <a:t> signals/slots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52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EB: Derek Malloy, </a:t>
            </a:r>
            <a:r>
              <a:rPr lang="en-US" i="1" dirty="0" smtClean="0"/>
              <a:t>Exploring </a:t>
            </a:r>
            <a:r>
              <a:rPr lang="en-US" i="1" dirty="0" err="1" smtClean="0"/>
              <a:t>Beaglebone</a:t>
            </a:r>
            <a:r>
              <a:rPr lang="en-US" i="1" dirty="0" smtClean="0"/>
              <a:t>,</a:t>
            </a:r>
            <a:r>
              <a:rPr lang="en-US" dirty="0" smtClean="0"/>
              <a:t> Wiley, 2015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53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 Toolkits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AWT</a:t>
            </a:r>
          </a:p>
          <a:p>
            <a:pPr lvl="1"/>
            <a:r>
              <a:rPr lang="en-US" dirty="0" smtClean="0"/>
              <a:t>Swing</a:t>
            </a:r>
          </a:p>
          <a:p>
            <a:pPr lvl="1"/>
            <a:r>
              <a:rPr lang="en-US" dirty="0" smtClean="0"/>
              <a:t>SWT</a:t>
            </a:r>
          </a:p>
          <a:p>
            <a:pPr lvl="1"/>
            <a:r>
              <a:rPr lang="en-US" dirty="0" smtClean="0"/>
              <a:t>Java FX</a:t>
            </a:r>
          </a:p>
          <a:p>
            <a:r>
              <a:rPr lang="en-US" dirty="0" smtClean="0"/>
              <a:t>C#</a:t>
            </a:r>
          </a:p>
          <a:p>
            <a:pPr lvl="1"/>
            <a:r>
              <a:rPr lang="en-US" dirty="0" smtClean="0"/>
              <a:t>WPF</a:t>
            </a:r>
          </a:p>
          <a:p>
            <a:pPr lvl="1"/>
            <a:r>
              <a:rPr lang="en-US" dirty="0" smtClean="0"/>
              <a:t>Windows Forms</a:t>
            </a:r>
          </a:p>
          <a:p>
            <a:pPr lvl="1"/>
            <a:r>
              <a:rPr lang="en-US" dirty="0" smtClean="0"/>
              <a:t>Silverlight</a:t>
            </a:r>
          </a:p>
          <a:p>
            <a:pPr lvl="1"/>
            <a:r>
              <a:rPr lang="en-US" dirty="0" smtClean="0"/>
              <a:t>GTK#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C/C++</a:t>
            </a:r>
          </a:p>
          <a:p>
            <a:pPr lvl="1"/>
            <a:r>
              <a:rPr lang="en-US" dirty="0" err="1"/>
              <a:t>Qt</a:t>
            </a:r>
            <a:endParaRPr lang="en-US" dirty="0"/>
          </a:p>
          <a:p>
            <a:pPr lvl="1"/>
            <a:r>
              <a:rPr lang="en-US" dirty="0"/>
              <a:t>FLTK</a:t>
            </a:r>
          </a:p>
          <a:p>
            <a:pPr lvl="1"/>
            <a:r>
              <a:rPr lang="en-US" dirty="0"/>
              <a:t>GTK</a:t>
            </a:r>
          </a:p>
          <a:p>
            <a:pPr lvl="1"/>
            <a:r>
              <a:rPr lang="en-US" dirty="0"/>
              <a:t>Motif</a:t>
            </a:r>
          </a:p>
          <a:p>
            <a:pPr lvl="1"/>
            <a:r>
              <a:rPr lang="en-US" dirty="0"/>
              <a:t>MFC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368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toolkit?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85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/>
              <a:t>Fully object-oriented</a:t>
            </a:r>
          </a:p>
          <a:p>
            <a:r>
              <a:rPr lang="en-US" dirty="0"/>
              <a:t>Consistent interfaces</a:t>
            </a:r>
          </a:p>
          <a:p>
            <a:r>
              <a:rPr lang="en-US" dirty="0"/>
              <a:t>Rich set of widgets (controls)</a:t>
            </a:r>
          </a:p>
          <a:p>
            <a:r>
              <a:rPr lang="en-US" dirty="0"/>
              <a:t>Have native look and feel</a:t>
            </a:r>
          </a:p>
          <a:p>
            <a:r>
              <a:rPr lang="en-US" dirty="0"/>
              <a:t>Drag and drop</a:t>
            </a:r>
          </a:p>
          <a:p>
            <a:r>
              <a:rPr lang="en-US" dirty="0"/>
              <a:t>Customizable appearance</a:t>
            </a:r>
          </a:p>
          <a:p>
            <a:r>
              <a:rPr lang="en-US" dirty="0"/>
              <a:t>Utility classes</a:t>
            </a:r>
          </a:p>
          <a:p>
            <a:r>
              <a:rPr lang="en-US" dirty="0"/>
              <a:t>OpenGL support</a:t>
            </a:r>
          </a:p>
          <a:p>
            <a:r>
              <a:rPr lang="en-US" dirty="0"/>
              <a:t>Network support</a:t>
            </a:r>
          </a:p>
          <a:p>
            <a:r>
              <a:rPr lang="en-US" dirty="0"/>
              <a:t>Database support</a:t>
            </a:r>
          </a:p>
          <a:p>
            <a:r>
              <a:rPr lang="en-US" dirty="0"/>
              <a:t>Plugin support</a:t>
            </a:r>
          </a:p>
          <a:p>
            <a:r>
              <a:rPr lang="en-US" dirty="0"/>
              <a:t>Unicode/Internationalization support</a:t>
            </a:r>
          </a:p>
          <a:p>
            <a:r>
              <a:rPr lang="en-US" dirty="0"/>
              <a:t>GUI </a:t>
            </a:r>
            <a:r>
              <a:rPr lang="en-US" dirty="0" smtClean="0"/>
              <a:t>builder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94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Qt</a:t>
            </a:r>
            <a:r>
              <a:rPr lang="en-US" dirty="0" smtClean="0"/>
              <a:t>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Swing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err="1"/>
              <a:t>Qt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en-US" smtClean="0"/>
              <a:t>SE-3910  - Dr. Josiah Yoder</a:t>
            </a:r>
          </a:p>
          <a:p>
            <a:r>
              <a:rPr lang="en-US" altLang="en-US" smtClean="0"/>
              <a:t>Slide style: Dr. Hornick</a:t>
            </a:r>
          </a:p>
          <a:p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9C10AE5-4506-4A6E-A299-67932167DEB0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38" y="2133600"/>
            <a:ext cx="8777054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88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QT Widgets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SE3910 Real Time Systems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525" y="5486399"/>
            <a:ext cx="2027634" cy="543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52" y="4114799"/>
            <a:ext cx="2375548" cy="10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52" y="1457702"/>
            <a:ext cx="2375548" cy="2508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52" y="5275805"/>
            <a:ext cx="2375548" cy="150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525" y="1446268"/>
            <a:ext cx="5222799" cy="381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7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QT Built in Dialog Boxes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File dialog</a:t>
            </a:r>
          </a:p>
          <a:p>
            <a:r>
              <a:rPr lang="en-US" altLang="en-US" dirty="0"/>
              <a:t>Font dialog</a:t>
            </a:r>
          </a:p>
          <a:p>
            <a:r>
              <a:rPr lang="en-US" altLang="en-US" dirty="0"/>
              <a:t>Color dialog</a:t>
            </a:r>
          </a:p>
          <a:p>
            <a:r>
              <a:rPr lang="en-US" altLang="en-US" dirty="0"/>
              <a:t>Printer dialog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622154"/>
            <a:ext cx="2613660" cy="2144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66" y="4267201"/>
            <a:ext cx="2779014" cy="2282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659492"/>
            <a:ext cx="2709672" cy="2069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ZZZprinter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366" y="1295400"/>
            <a:ext cx="3307079" cy="327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9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pPr lvl="1"/>
            <a:r>
              <a:rPr lang="en-US" dirty="0" err="1" smtClean="0"/>
              <a:t>FlowLayout</a:t>
            </a:r>
            <a:endParaRPr lang="en-US" dirty="0" smtClean="0"/>
          </a:p>
          <a:p>
            <a:pPr lvl="1"/>
            <a:r>
              <a:rPr lang="en-US" dirty="0" err="1" smtClean="0"/>
              <a:t>GridLayout</a:t>
            </a:r>
            <a:endParaRPr lang="en-US" dirty="0" smtClean="0"/>
          </a:p>
          <a:p>
            <a:pPr lvl="1"/>
            <a:r>
              <a:rPr lang="en-US" dirty="0" err="1" smtClean="0"/>
              <a:t>BorderLayout</a:t>
            </a:r>
            <a:endParaRPr lang="en-US" dirty="0" smtClean="0"/>
          </a:p>
          <a:p>
            <a:pPr lvl="1"/>
            <a:r>
              <a:rPr lang="en-US" dirty="0" err="1" smtClean="0"/>
              <a:t>BoxLayout</a:t>
            </a:r>
            <a:endParaRPr lang="en-US" dirty="0" smtClean="0"/>
          </a:p>
          <a:p>
            <a:pPr lvl="1"/>
            <a:r>
              <a:rPr lang="en-US" dirty="0" err="1" smtClean="0"/>
              <a:t>BoxLayout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err="1" smtClean="0"/>
              <a:t>Qt</a:t>
            </a:r>
            <a:endParaRPr lang="en-US" dirty="0" smtClean="0"/>
          </a:p>
          <a:p>
            <a:pPr lvl="1"/>
            <a:r>
              <a:rPr lang="en-US" dirty="0" err="1" smtClean="0"/>
              <a:t>FlowLayout</a:t>
            </a:r>
            <a:r>
              <a:rPr lang="en-US" dirty="0" smtClean="0"/>
              <a:t> (ex)</a:t>
            </a:r>
            <a:endParaRPr lang="en-US" dirty="0">
              <a:hlinkClick r:id="rId3"/>
            </a:endParaRPr>
          </a:p>
          <a:p>
            <a:pPr lvl="1"/>
            <a:r>
              <a:rPr lang="en-US" dirty="0" err="1" smtClean="0"/>
              <a:t>QGridLayout</a:t>
            </a:r>
            <a:endParaRPr lang="en-US" dirty="0" smtClean="0"/>
          </a:p>
          <a:p>
            <a:pPr lvl="1"/>
            <a:r>
              <a:rPr lang="en-US" dirty="0" err="1" smtClean="0"/>
              <a:t>BorderLayout</a:t>
            </a:r>
            <a:r>
              <a:rPr lang="en-US" dirty="0" smtClean="0"/>
              <a:t> (ex)</a:t>
            </a:r>
          </a:p>
          <a:p>
            <a:pPr lvl="1"/>
            <a:r>
              <a:rPr lang="en-US" dirty="0" err="1" smtClean="0"/>
              <a:t>QHBoxLayout</a:t>
            </a:r>
            <a:endParaRPr lang="en-US" dirty="0" smtClean="0"/>
          </a:p>
          <a:p>
            <a:pPr lvl="1"/>
            <a:r>
              <a:rPr lang="en-US" dirty="0" err="1" smtClean="0"/>
              <a:t>QVBoxLayout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78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35128</TotalTime>
  <Words>1114</Words>
  <Application>Microsoft Office PowerPoint</Application>
  <PresentationFormat>On-screen Show (4:3)</PresentationFormat>
  <Paragraphs>364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2_Network</vt:lpstr>
      <vt:lpstr>    SE3910 Week 6, Class 1</vt:lpstr>
      <vt:lpstr>Quiz Outcomes</vt:lpstr>
      <vt:lpstr>GUI Toolkits </vt:lpstr>
      <vt:lpstr>What makes a good toolkit?</vt:lpstr>
      <vt:lpstr>Qt Features</vt:lpstr>
      <vt:lpstr>Qt Widgets</vt:lpstr>
      <vt:lpstr>Example QT Widgets</vt:lpstr>
      <vt:lpstr>QT Built in Dialog Boxes</vt:lpstr>
      <vt:lpstr>Layouts</vt:lpstr>
      <vt:lpstr>Layouts in Java and Qt</vt:lpstr>
      <vt:lpstr>Events/Signals</vt:lpstr>
      <vt:lpstr>Custom Events in Java</vt:lpstr>
      <vt:lpstr>Custom Events in QT</vt:lpstr>
      <vt:lpstr>Quiz practice:  Analog to digital bandwidth</vt:lpstr>
      <vt:lpstr>In-class Activity: What is the data rate of classic NTSC television (as digital stream)?</vt:lpstr>
      <vt:lpstr>In-class activity</vt:lpstr>
      <vt:lpstr>Human eye</vt:lpstr>
      <vt:lpstr>Ex:</vt:lpstr>
      <vt:lpstr>Ex:</vt:lpstr>
      <vt:lpstr>References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1318</cp:revision>
  <cp:lastPrinted>2016-04-18T17:52:51Z</cp:lastPrinted>
  <dcterms:created xsi:type="dcterms:W3CDTF">1999-09-06T21:32:20Z</dcterms:created>
  <dcterms:modified xsi:type="dcterms:W3CDTF">2016-04-20T20:42:50Z</dcterms:modified>
</cp:coreProperties>
</file>