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320" r:id="rId2"/>
    <p:sldId id="402" r:id="rId3"/>
    <p:sldId id="398" r:id="rId4"/>
    <p:sldId id="399" r:id="rId5"/>
    <p:sldId id="400" r:id="rId6"/>
    <p:sldId id="401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397" r:id="rId1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77983" autoAdjust="0"/>
  </p:normalViewPr>
  <p:slideViewPr>
    <p:cSldViewPr>
      <p:cViewPr varScale="1">
        <p:scale>
          <a:sx n="68" d="100"/>
          <a:sy n="68" d="100"/>
        </p:scale>
        <p:origin x="-169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22 April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View links in class.</a:t>
            </a:r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B1553F2-37D8-4630-90EC-F2E27F3F3345}" type="datetime1">
              <a:rPr lang="en-US" altLang="en-US" smtClean="0">
                <a:latin typeface="Times New Roman" pitchFamily="18" charset="0"/>
              </a:rPr>
              <a:pPr eaLnBrk="1" hangingPunct="1">
                <a:defRPr/>
              </a:pPr>
              <a:t>4/22/2016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539B1EB-E41C-4FE2-9516-C416CBD639FB}" type="slidenum">
              <a:rPr lang="en-US" altLang="en-US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79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01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32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3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35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81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07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18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06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66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task states and how they</a:t>
            </a:r>
            <a:r>
              <a:rPr lang="en-US" baseline="0" dirty="0" smtClean="0"/>
              <a:t> relate to </a:t>
            </a:r>
            <a:r>
              <a:rPr lang="en-US" baseline="0" dirty="0" err="1" smtClean="0"/>
              <a:t>mutex</a:t>
            </a:r>
            <a:r>
              <a:rPr lang="en-US" baseline="0" dirty="0" smtClean="0"/>
              <a:t> locks</a:t>
            </a:r>
          </a:p>
          <a:p>
            <a:endParaRPr lang="en-US" baseline="0" dirty="0" smtClean="0"/>
          </a:p>
          <a:p>
            <a:r>
              <a:rPr lang="en-US" baseline="0" dirty="0" smtClean="0"/>
              <a:t>Draw an example UML timing diagram on the board.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08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 links in class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0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lang/Object.html#notify--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mhesselink.nl/pub/whh241b.pdf" TargetMode="External"/><Relationship Id="rId5" Type="http://schemas.openxmlformats.org/officeDocument/2006/relationships/hyperlink" Target="https://computing.llnl.gov/tutorials/pthreads/#ConVarSignal" TargetMode="External"/><Relationship Id="rId4" Type="http://schemas.openxmlformats.org/officeDocument/2006/relationships/hyperlink" Target="http://docs.oracle.com/javase/8/docs/api/java/lang/Object.html#wait--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5324017/making-the-main-thread-wait-till-all-other-qthread-finishe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ayaposch.wordpress.com/2011/11/01/how-to-really-truly-use-qthreads-the-full-explanation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c.qt.io/qt-5/qt.html#ConnectionType-enum" TargetMode="External"/><Relationship Id="rId2" Type="http://schemas.openxmlformats.org/officeDocument/2006/relationships/hyperlink" Target="http://doc.qt.io/qt-5/qobject.html#connec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.qt.io/qt-5/qobject.html#connect" TargetMode="External"/><Relationship Id="rId2" Type="http://schemas.openxmlformats.org/officeDocument/2006/relationships/hyperlink" Target="http://doc.qt.io/qt-5/qobject.html#thread-affin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.qt.io/qt-5/qt.html#ConnectionType-enu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agleman6788.wordpress.com/tag/explosive-anger/" TargetMode="External"/><Relationship Id="rId13" Type="http://schemas.openxmlformats.org/officeDocument/2006/relationships/image" Target="../media/image7.jpeg"/><Relationship Id="rId3" Type="http://schemas.openxmlformats.org/officeDocument/2006/relationships/hyperlink" Target="http://www.brandsoasis.com/bo3/en/volatile" TargetMode="External"/><Relationship Id="rId7" Type="http://schemas.openxmlformats.org/officeDocument/2006/relationships/hyperlink" Target="http://world-worst-disasters.blogspot.com/2010/11/volcano-death-toll-rises-past-320.html" TargetMode="Externa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ormthetest.com/word-of-the-day-volatile/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www.emcdda.europa.eu/publications/drug-profiles/volatile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link-designs.deviantart.com/art/Warning-Extremely-Volatile-403315705" TargetMode="External"/><Relationship Id="rId9" Type="http://schemas.openxmlformats.org/officeDocument/2006/relationships/image" Target="../media/image3.jpeg"/><Relationship Id="rId1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rmthetest.com/word-of-the-day-volatil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olatile_(computer_programming)#Optimization_comparison_in_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lang/Thread.html#join--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6,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Week 6, Class 2 (Wednesday)</a:t>
            </a:r>
          </a:p>
          <a:p>
            <a:pPr lvl="1"/>
            <a:r>
              <a:rPr lang="en-US" dirty="0" smtClean="0"/>
              <a:t>Quiz – to be graded still</a:t>
            </a:r>
          </a:p>
          <a:p>
            <a:r>
              <a:rPr lang="en-US" dirty="0" smtClean="0"/>
              <a:t>Week 7, Class 2 (Wednesday)</a:t>
            </a:r>
          </a:p>
          <a:p>
            <a:pPr lvl="1"/>
            <a:r>
              <a:rPr lang="en-US" dirty="0" smtClean="0"/>
              <a:t>Half-Exam 2</a:t>
            </a:r>
          </a:p>
          <a:p>
            <a:pPr lvl="1"/>
            <a:r>
              <a:rPr lang="en-US" sz="4400" b="1" dirty="0" smtClean="0"/>
              <a:t>Bring Calculator!!</a:t>
            </a:r>
            <a:endParaRPr lang="en-US" b="1" dirty="0" smtClean="0"/>
          </a:p>
          <a:p>
            <a:r>
              <a:rPr lang="en-US" dirty="0" err="1" smtClean="0"/>
              <a:t>Qt</a:t>
            </a:r>
            <a:r>
              <a:rPr lang="en-US" dirty="0" smtClean="0"/>
              <a:t> and Java: Multithreading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Threading – </a:t>
            </a:r>
            <a:r>
              <a:rPr lang="en-US" altLang="en-US" dirty="0" err="1" smtClean="0"/>
              <a:t>pthreads</a:t>
            </a:r>
            <a:r>
              <a:rPr lang="en-US" altLang="en-US" dirty="0" smtClean="0"/>
              <a:t> (</a:t>
            </a:r>
            <a:r>
              <a:rPr lang="en-US" altLang="en-US" u="sng" dirty="0" smtClean="0"/>
              <a:t>updated with links</a:t>
            </a:r>
            <a:r>
              <a:rPr lang="en-US" altLang="en-US" dirty="0" smtClean="0"/>
              <a:t>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593489"/>
              </p:ext>
            </p:extLst>
          </p:nvPr>
        </p:nvGraphicFramePr>
        <p:xfrm>
          <a:off x="457200" y="1600200"/>
          <a:ext cx="8229600" cy="347432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05000"/>
                <a:gridCol w="6324600"/>
              </a:tblGrid>
              <a:tr h="4570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Java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Pthreads</a:t>
                      </a:r>
                      <a:endParaRPr lang="en-US" sz="2400" dirty="0"/>
                    </a:p>
                  </a:txBody>
                  <a:tcPr marT="45687" marB="45687"/>
                </a:tc>
              </a:tr>
              <a:tr h="8227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</a:t>
                      </a:r>
                      <a:r>
                        <a:rPr lang="en-US" sz="2400" baseline="0" dirty="0" smtClean="0"/>
                        <a:t> o;</a:t>
                      </a:r>
                    </a:p>
                    <a:p>
                      <a:r>
                        <a:rPr lang="en-US" sz="2400" baseline="0" dirty="0" err="1" smtClean="0">
                          <a:hlinkClick r:id="rId3"/>
                        </a:rPr>
                        <a:t>o.notify</a:t>
                      </a:r>
                      <a:r>
                        <a:rPr lang="en-US" sz="2400" baseline="0" dirty="0" smtClean="0">
                          <a:hlinkClick r:id="rId3"/>
                        </a:rPr>
                        <a:t>();</a:t>
                      </a:r>
                      <a:endParaRPr lang="en-US" sz="2400" dirty="0" smtClean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phread_cond_t</a:t>
                      </a:r>
                      <a:r>
                        <a:rPr lang="en-US" sz="2400" dirty="0" smtClean="0"/>
                        <a:t> c</a:t>
                      </a:r>
                      <a:r>
                        <a:rPr lang="en-US" sz="2400" baseline="0" dirty="0" smtClean="0"/>
                        <a:t> = </a:t>
                      </a:r>
                      <a:r>
                        <a:rPr lang="en-US" sz="2400" dirty="0" smtClean="0"/>
                        <a:t>PTHREAD_COND_INITIALIZER;</a:t>
                      </a:r>
                    </a:p>
                    <a:p>
                      <a:r>
                        <a:rPr lang="en-US" sz="2400" dirty="0" err="1" smtClean="0"/>
                        <a:t>pthread_cond_broadcast</a:t>
                      </a:r>
                      <a:r>
                        <a:rPr lang="en-US" sz="2400" dirty="0" smtClean="0"/>
                        <a:t>(c);</a:t>
                      </a:r>
                    </a:p>
                  </a:txBody>
                  <a:tcPr marT="45687" marB="45687"/>
                </a:tc>
              </a:tr>
              <a:tr h="45706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hlinkClick r:id="rId4"/>
                        </a:rPr>
                        <a:t>o.wait</a:t>
                      </a:r>
                      <a:r>
                        <a:rPr lang="en-US" sz="2400" dirty="0" smtClean="0">
                          <a:hlinkClick r:id="rId4"/>
                        </a:rPr>
                        <a:t>();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hlinkClick r:id="rId5"/>
                        </a:rPr>
                        <a:t>pthread_cond_wait</a:t>
                      </a:r>
                      <a:r>
                        <a:rPr lang="en-US" sz="2400" dirty="0" smtClean="0">
                          <a:hlinkClick r:id="rId5"/>
                        </a:rPr>
                        <a:t>(</a:t>
                      </a:r>
                      <a:r>
                        <a:rPr lang="en-US" sz="2400" dirty="0" err="1" smtClean="0">
                          <a:hlinkClick r:id="rId5"/>
                        </a:rPr>
                        <a:t>c,m</a:t>
                      </a:r>
                      <a:r>
                        <a:rPr lang="en-US" sz="2400" dirty="0" smtClean="0">
                          <a:hlinkClick r:id="rId5"/>
                        </a:rPr>
                        <a:t>);</a:t>
                      </a:r>
                      <a:endParaRPr lang="en-US" sz="2400" dirty="0"/>
                    </a:p>
                  </a:txBody>
                  <a:tcPr marT="45687" marB="45687"/>
                </a:tc>
              </a:tr>
              <a:tr h="45706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hlinkClick r:id="rId3"/>
                        </a:rPr>
                        <a:t>o.notify</a:t>
                      </a:r>
                      <a:r>
                        <a:rPr lang="en-US" sz="2400" dirty="0" smtClean="0">
                          <a:hlinkClick r:id="rId3"/>
                        </a:rPr>
                        <a:t>();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hlinkClick r:id="rId5"/>
                        </a:rPr>
                        <a:t>phtread_cond_signal</a:t>
                      </a:r>
                      <a:r>
                        <a:rPr lang="en-US" sz="2400" dirty="0" smtClean="0">
                          <a:hlinkClick r:id="rId5"/>
                        </a:rPr>
                        <a:t>(c);</a:t>
                      </a:r>
                      <a:endParaRPr lang="en-US" sz="2400" dirty="0"/>
                    </a:p>
                  </a:txBody>
                  <a:tcPr marT="45687" marB="45687"/>
                </a:tc>
              </a:tr>
              <a:tr h="45706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o.notifyAll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hlinkClick r:id="rId5"/>
                        </a:rPr>
                        <a:t>phtread_cond_broadcast</a:t>
                      </a:r>
                      <a:r>
                        <a:rPr lang="en-US" sz="2400" dirty="0" smtClean="0">
                          <a:hlinkClick r:id="rId5"/>
                        </a:rPr>
                        <a:t>(c);</a:t>
                      </a:r>
                      <a:endParaRPr lang="en-US" sz="2400" dirty="0" smtClean="0"/>
                    </a:p>
                  </a:txBody>
                  <a:tcPr marT="45687" marB="45687"/>
                </a:tc>
              </a:tr>
              <a:tr h="45706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marT="45687" marB="4568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2DF68-7332-44BE-A2DC-3F2E71A6081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4953000"/>
            <a:ext cx="8001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b="1" u="sng" dirty="0" smtClean="0"/>
              <a:t>See Java coding example </a:t>
            </a:r>
            <a:r>
              <a:rPr lang="en-US" sz="2400" b="1" u="sng" dirty="0" err="1" smtClean="0"/>
              <a:t>NotifyWaitExample</a:t>
            </a:r>
            <a:endParaRPr lang="en-US" sz="2400" b="1" u="sng" dirty="0" smtClean="0"/>
          </a:p>
          <a:p>
            <a:pPr>
              <a:defRPr/>
            </a:pPr>
            <a:r>
              <a:rPr lang="en-US" sz="2400" dirty="0" smtClean="0"/>
              <a:t>Caveat: “POSIX </a:t>
            </a:r>
            <a:r>
              <a:rPr lang="en-US" sz="2400" dirty="0"/>
              <a:t>threads can wait at condition variables of a greater generality than available in Java, but the corresponding queues may be leaky</a:t>
            </a:r>
            <a:r>
              <a:rPr lang="en-US" sz="2400" dirty="0" smtClean="0"/>
              <a:t>.” </a:t>
            </a:r>
            <a:endParaRPr lang="en-US" dirty="0" smtClean="0">
              <a:hlinkClick r:id="rId6"/>
            </a:endParaRPr>
          </a:p>
          <a:p>
            <a:pPr marL="0" indent="0">
              <a:buNone/>
              <a:defRPr/>
            </a:pP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wimhesselink.nl/pub/whh241b.pdf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6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 Edit to include notify/wait to interleave these threads.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code-snippet</a:t>
            </a:r>
          </a:p>
          <a:p>
            <a:pPr marL="0" indent="0">
              <a:buNone/>
            </a:pPr>
            <a:r>
              <a:rPr lang="en-US" dirty="0" smtClean="0"/>
              <a:t>Queue q = …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synchronized(q)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while(true) {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img</a:t>
            </a:r>
            <a:r>
              <a:rPr lang="en-US" dirty="0" smtClean="0"/>
              <a:t> = </a:t>
            </a:r>
            <a:r>
              <a:rPr lang="en-US" dirty="0" err="1" smtClean="0"/>
              <a:t>getImage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q.offer</a:t>
            </a:r>
            <a:r>
              <a:rPr lang="en-US" dirty="0" smtClean="0"/>
              <a:t>(</a:t>
            </a:r>
            <a:r>
              <a:rPr lang="en-US" dirty="0" err="1" smtClean="0"/>
              <a:t>img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// on another thread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ynchronized(q) {</a:t>
            </a:r>
          </a:p>
          <a:p>
            <a:pPr marL="0" indent="0">
              <a:buNone/>
            </a:pPr>
            <a:r>
              <a:rPr lang="en-US" dirty="0" smtClean="0"/>
              <a:t>   while(true)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img</a:t>
            </a:r>
            <a:r>
              <a:rPr lang="en-US" dirty="0" smtClean="0"/>
              <a:t> = </a:t>
            </a:r>
            <a:r>
              <a:rPr lang="en-US" dirty="0" err="1" smtClean="0"/>
              <a:t>q.poll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showImage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1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Threading – </a:t>
            </a:r>
            <a:r>
              <a:rPr lang="en-US" altLang="en-US" dirty="0" err="1" smtClean="0"/>
              <a:t>qthreads</a:t>
            </a:r>
            <a:r>
              <a:rPr lang="en-US" altLang="en-US" dirty="0" smtClean="0"/>
              <a:t> (with </a:t>
            </a:r>
            <a:r>
              <a:rPr lang="en-US" altLang="en-US" u="sng" dirty="0" smtClean="0"/>
              <a:t>corrections</a:t>
            </a:r>
            <a:r>
              <a:rPr lang="en-US" altLang="en-US" dirty="0" smtClean="0"/>
              <a:t>)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009121"/>
              </p:ext>
            </p:extLst>
          </p:nvPr>
        </p:nvGraphicFramePr>
        <p:xfrm>
          <a:off x="152400" y="1143000"/>
          <a:ext cx="8305800" cy="566978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85811"/>
                <a:gridCol w="5019989"/>
              </a:tblGrid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Java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qthreads</a:t>
                      </a:r>
                      <a:endParaRPr lang="en-US" sz="2400" dirty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java.lang.Thread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QThread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en-US" sz="2400" dirty="0" smtClean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external jar needed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moc</a:t>
                      </a:r>
                      <a:r>
                        <a:rPr lang="en-US" sz="2400" dirty="0" smtClean="0"/>
                        <a:t> and friends take</a:t>
                      </a:r>
                      <a:r>
                        <a:rPr lang="en-US" sz="2400" baseline="0" dirty="0" smtClean="0"/>
                        <a:t> care of this)</a:t>
                      </a:r>
                      <a:endParaRPr lang="en-US" sz="2400" dirty="0" smtClean="0"/>
                    </a:p>
                  </a:txBody>
                  <a:tcPr marT="45726" marB="45726"/>
                </a:tc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Thread</a:t>
                      </a:r>
                      <a:r>
                        <a:rPr lang="en-US" sz="2400" baseline="0" dirty="0" smtClean="0"/>
                        <a:t> t = </a:t>
                      </a:r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Thread(r)</a:t>
                      </a:r>
                    </a:p>
                    <a:p>
                      <a:r>
                        <a:rPr lang="en-US" sz="2400" dirty="0" err="1" smtClean="0"/>
                        <a:t>t.start</a:t>
                      </a:r>
                      <a:r>
                        <a:rPr lang="en-US" sz="2400" dirty="0" smtClean="0"/>
                        <a:t>();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QThread</a:t>
                      </a:r>
                      <a:r>
                        <a:rPr lang="en-US" sz="2400" dirty="0" smtClean="0"/>
                        <a:t> *t = new </a:t>
                      </a:r>
                      <a:r>
                        <a:rPr lang="en-US" sz="2400" dirty="0" err="1" smtClean="0"/>
                        <a:t>QThread</a:t>
                      </a:r>
                      <a:r>
                        <a:rPr lang="en-US" sz="2400" dirty="0" smtClean="0"/>
                        <a:t>;</a:t>
                      </a:r>
                    </a:p>
                    <a:p>
                      <a:r>
                        <a:rPr lang="en-US" sz="2400" dirty="0" err="1" smtClean="0"/>
                        <a:t>moveToThread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b="1" u="sng" dirty="0" smtClean="0"/>
                        <a:t>t</a:t>
                      </a:r>
                      <a:r>
                        <a:rPr lang="en-US" sz="2400" dirty="0" smtClean="0"/>
                        <a:t>); </a:t>
                      </a:r>
                      <a:r>
                        <a:rPr lang="en-US" sz="2400" b="1" u="sng" dirty="0" smtClean="0"/>
                        <a:t>// note here</a:t>
                      </a:r>
                      <a:endParaRPr lang="en-US" sz="2400" b="1" u="sng" dirty="0"/>
                    </a:p>
                  </a:txBody>
                  <a:tcPr marT="45726" marB="45726"/>
                </a:tc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interface Runnable {</a:t>
                      </a:r>
                    </a:p>
                    <a:p>
                      <a:r>
                        <a:rPr lang="en-US" sz="2400" dirty="0" smtClean="0"/>
                        <a:t>void run(</a:t>
                      </a:r>
                      <a:r>
                        <a:rPr lang="en-US" sz="2400" baseline="0" dirty="0" smtClean="0"/>
                        <a:t>); }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QObject</a:t>
                      </a:r>
                      <a:r>
                        <a:rPr lang="en-US" sz="2400" b="0" dirty="0" smtClean="0"/>
                        <a:t> (e.g. </a:t>
                      </a:r>
                      <a:r>
                        <a:rPr lang="en-US" sz="2400" b="0" dirty="0" err="1" smtClean="0"/>
                        <a:t>QWidget</a:t>
                      </a:r>
                      <a:r>
                        <a:rPr lang="en-US" sz="2400" b="0" dirty="0" smtClean="0"/>
                        <a:t> (e.g. </a:t>
                      </a:r>
                      <a:r>
                        <a:rPr lang="en-US" sz="2400" b="0" dirty="0" err="1" smtClean="0"/>
                        <a:t>QMainWindow</a:t>
                      </a:r>
                      <a:r>
                        <a:rPr lang="en-US" sz="2400" b="0" dirty="0" smtClean="0"/>
                        <a:t>)) </a:t>
                      </a:r>
                      <a:endParaRPr lang="en-US" sz="2400" b="0" dirty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t.join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connect the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QThread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::finish() signal to a slot that checks if all threads are done.</a:t>
                      </a:r>
                      <a:endParaRPr lang="en-US" sz="2400" dirty="0" smtClean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 o;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QMutex</a:t>
                      </a:r>
                      <a:endParaRPr lang="en-US" sz="2400" dirty="0" smtClean="0"/>
                    </a:p>
                  </a:txBody>
                  <a:tcPr marT="45726" marB="45726"/>
                </a:tc>
              </a:tr>
              <a:tr h="1188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synchronized(o) {</a:t>
                      </a:r>
                    </a:p>
                    <a:p>
                      <a:r>
                        <a:rPr lang="en-US" sz="2400" dirty="0" smtClean="0"/>
                        <a:t>…</a:t>
                      </a:r>
                    </a:p>
                    <a:p>
                      <a:r>
                        <a:rPr lang="en-US" sz="2400" dirty="0" smtClean="0"/>
                        <a:t>} … /* Garbage coll. */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Avoid sharing memory</a:t>
                      </a:r>
                      <a:r>
                        <a:rPr lang="en-US" sz="2400" i="1" baseline="0" dirty="0" smtClean="0"/>
                        <a:t> entirely…</a:t>
                      </a:r>
                    </a:p>
                    <a:p>
                      <a:r>
                        <a:rPr lang="en-US" sz="2400" b="1" i="1" u="sng" baseline="0" dirty="0" smtClean="0"/>
                        <a:t>… see code example…</a:t>
                      </a:r>
                    </a:p>
                    <a:p>
                      <a:r>
                        <a:rPr lang="en-US" sz="2400" i="1" baseline="0" dirty="0" smtClean="0"/>
                        <a:t>????</a:t>
                      </a:r>
                      <a:endParaRPr lang="en-US" sz="2400" i="1" dirty="0" smtClean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70C2E-4CB5-46A7-857D-25ED5D1F6E74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36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</a:t>
            </a:r>
            <a:r>
              <a:rPr lang="en-US" u="sng" dirty="0" smtClean="0"/>
              <a:t>seful</a:t>
            </a:r>
            <a:r>
              <a:rPr lang="en-US" dirty="0" smtClean="0"/>
              <a:t> if you are into </a:t>
            </a:r>
            <a:r>
              <a:rPr lang="en-US" dirty="0" err="1" smtClean="0"/>
              <a:t>Qt</a:t>
            </a:r>
            <a:r>
              <a:rPr lang="en-US" dirty="0" smtClean="0"/>
              <a:t> slots/signals ==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“A </a:t>
            </a:r>
            <a:r>
              <a:rPr lang="en-US" sz="2800" dirty="0" err="1"/>
              <a:t>QThread</a:t>
            </a:r>
            <a:r>
              <a:rPr lang="en-US" sz="2800" dirty="0"/>
              <a:t> should be used much like a regular thread instance: prepare an object (</a:t>
            </a:r>
            <a:r>
              <a:rPr lang="en-US" sz="2800" dirty="0" err="1"/>
              <a:t>QObject</a:t>
            </a:r>
            <a:r>
              <a:rPr lang="en-US" sz="2800" dirty="0"/>
              <a:t>) class with all your desired functionality in it. Then create a new </a:t>
            </a:r>
            <a:r>
              <a:rPr lang="en-US" sz="2800" dirty="0" err="1"/>
              <a:t>QThread</a:t>
            </a:r>
            <a:r>
              <a:rPr lang="en-US" sz="2800" dirty="0"/>
              <a:t> instance, push the </a:t>
            </a:r>
            <a:r>
              <a:rPr lang="en-US" sz="2800" dirty="0" err="1"/>
              <a:t>QObject</a:t>
            </a:r>
            <a:r>
              <a:rPr lang="en-US" sz="2800" dirty="0"/>
              <a:t> onto it using </a:t>
            </a:r>
            <a:r>
              <a:rPr lang="en-US" sz="2800" dirty="0" err="1"/>
              <a:t>moveToThread</a:t>
            </a:r>
            <a:r>
              <a:rPr lang="en-US" sz="2800" dirty="0"/>
              <a:t>(</a:t>
            </a:r>
            <a:r>
              <a:rPr lang="en-US" sz="2800" dirty="0" err="1"/>
              <a:t>QThread</a:t>
            </a:r>
            <a:r>
              <a:rPr lang="en-US" sz="2800" dirty="0"/>
              <a:t>*) of the </a:t>
            </a:r>
            <a:r>
              <a:rPr lang="en-US" sz="2800" dirty="0" err="1"/>
              <a:t>QObject</a:t>
            </a:r>
            <a:r>
              <a:rPr lang="en-US" sz="2800" dirty="0"/>
              <a:t> instance and call start() on the </a:t>
            </a:r>
            <a:r>
              <a:rPr lang="en-US" sz="2800" dirty="0" err="1"/>
              <a:t>QThread</a:t>
            </a:r>
            <a:r>
              <a:rPr lang="en-US" sz="2800" dirty="0"/>
              <a:t> instance. That’s all</a:t>
            </a:r>
            <a:r>
              <a:rPr lang="en-US" sz="2800" dirty="0" smtClean="0"/>
              <a:t>.</a:t>
            </a:r>
            <a:r>
              <a:rPr lang="en-US" sz="3200" dirty="0" smtClean="0"/>
              <a:t>”</a:t>
            </a:r>
            <a:endParaRPr lang="en-US" sz="3200" dirty="0" smtClean="0">
              <a:hlinkClick r:id="rId3"/>
            </a:endParaRP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://mayaposch.wordpress.com/2011/11/01/how-to-really-truly-use-qthreads-the-full-explanation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I have </a:t>
            </a:r>
            <a:r>
              <a:rPr lang="en-US" b="1" u="sng" dirty="0" smtClean="0"/>
              <a:t>successfully</a:t>
            </a:r>
            <a:r>
              <a:rPr lang="en-US" dirty="0" smtClean="0"/>
              <a:t> used this approach.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746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Qt’s</a:t>
            </a:r>
            <a:r>
              <a:rPr lang="en-US" dirty="0" smtClean="0"/>
              <a:t> connect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doc.qt.io/qt-5/qobject.html#connect</a:t>
            </a:r>
            <a:endParaRPr lang="en-US" dirty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doc.qt.io/qt-5/qt.html#ConnectionType-enum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47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Qt</a:t>
            </a:r>
            <a:r>
              <a:rPr lang="en-US" dirty="0" smtClean="0"/>
              <a:t> Connection types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129774"/>
              </p:ext>
            </p:extLst>
          </p:nvPr>
        </p:nvGraphicFramePr>
        <p:xfrm>
          <a:off x="228600" y="1295400"/>
          <a:ext cx="8229600" cy="5133350"/>
        </p:xfrm>
        <a:graphic>
          <a:graphicData uri="http://schemas.openxmlformats.org/drawingml/2006/table">
            <a:tbl>
              <a:tblPr/>
              <a:tblGrid>
                <a:gridCol w="2743200"/>
                <a:gridCol w="960119"/>
                <a:gridCol w="4526281"/>
              </a:tblGrid>
              <a:tr h="64302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Constant</a:t>
                      </a:r>
                    </a:p>
                  </a:txBody>
                  <a:tcPr marL="27449" marR="27449" marT="6989" marB="6989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Value</a:t>
                      </a:r>
                    </a:p>
                  </a:txBody>
                  <a:tcPr marL="27449" marR="27449" marT="6989" marB="6989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Description</a:t>
                      </a:r>
                    </a:p>
                  </a:txBody>
                  <a:tcPr marL="27449" marR="27449" marT="6989" marB="6989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70118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err="1" smtClean="0">
                          <a:effectLst/>
                        </a:rPr>
                        <a:t>AutoConnection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0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(Default)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</a:rPr>
                        <a:t>If the receiver </a:t>
                      </a:r>
                      <a:r>
                        <a:rPr lang="en-US" sz="1200" u="none" strike="noStrike" dirty="0">
                          <a:solidFill>
                            <a:srgbClr val="5CAA15"/>
                          </a:solidFill>
                          <a:effectLst/>
                          <a:hlinkClick r:id="rId2"/>
                        </a:rPr>
                        <a:t>lives </a:t>
                      </a:r>
                      <a:r>
                        <a:rPr lang="en-US" sz="1200" u="none" strike="noStrike" dirty="0" err="1">
                          <a:solidFill>
                            <a:srgbClr val="5CAA15"/>
                          </a:solidFill>
                          <a:effectLst/>
                          <a:hlinkClick r:id="rId2"/>
                        </a:rPr>
                        <a:t>in</a:t>
                      </a:r>
                      <a:r>
                        <a:rPr lang="en-US" sz="1200" dirty="0" err="1">
                          <a:effectLst/>
                        </a:rPr>
                        <a:t>the</a:t>
                      </a:r>
                      <a:r>
                        <a:rPr lang="en-US" sz="1200" dirty="0">
                          <a:effectLst/>
                        </a:rPr>
                        <a:t> thread that emits the signal,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::</a:t>
                      </a:r>
                      <a:r>
                        <a:rPr lang="en-US" sz="1200" dirty="0" err="1">
                          <a:effectLst/>
                        </a:rPr>
                        <a:t>DirectConnection</a:t>
                      </a:r>
                      <a:r>
                        <a:rPr lang="en-US" sz="1200" dirty="0">
                          <a:effectLst/>
                        </a:rPr>
                        <a:t> is used. Otherwise,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::</a:t>
                      </a:r>
                      <a:r>
                        <a:rPr lang="en-US" sz="1200" dirty="0" err="1">
                          <a:effectLst/>
                        </a:rPr>
                        <a:t>QueuedConnection</a:t>
                      </a:r>
                      <a:r>
                        <a:rPr lang="en-US" sz="1200" dirty="0">
                          <a:effectLst/>
                        </a:rPr>
                        <a:t> is used. The connection type is determined when the signal is emitted.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7210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smtClean="0">
                          <a:effectLst/>
                        </a:rPr>
                        <a:t>Direct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smtClean="0">
                          <a:effectLst/>
                        </a:rPr>
                        <a:t>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</a:rPr>
                        <a:t>1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The slot is invoked immediately when the signal is emitted. The slot is executed in the signalling thread.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7533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smtClean="0">
                          <a:effectLst/>
                        </a:rPr>
                        <a:t>Queued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smtClean="0">
                          <a:effectLst/>
                        </a:rPr>
                        <a:t>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</a:rPr>
                        <a:t>2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The slot is invoked when control returns to the event loop of the receiver's thread. The slot is executed </a:t>
                      </a:r>
                      <a:r>
                        <a:rPr lang="en-US" sz="1200" dirty="0" err="1" smtClean="0">
                          <a:effectLst/>
                        </a:rPr>
                        <a:t>inhe</a:t>
                      </a:r>
                      <a:r>
                        <a:rPr lang="en-US" sz="1200" dirty="0" smtClean="0">
                          <a:effectLst/>
                        </a:rPr>
                        <a:t> t </a:t>
                      </a:r>
                      <a:r>
                        <a:rPr lang="en-US" sz="1200" dirty="0">
                          <a:effectLst/>
                        </a:rPr>
                        <a:t>receiver's thread.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9795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smtClean="0">
                          <a:effectLst/>
                        </a:rPr>
                        <a:t>Blocking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err="1" smtClean="0">
                          <a:effectLst/>
                        </a:rPr>
                        <a:t>QueuedConnection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</a:rPr>
                        <a:t>3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Same as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::</a:t>
                      </a:r>
                      <a:r>
                        <a:rPr lang="en-US" sz="1200" dirty="0" err="1">
                          <a:effectLst/>
                        </a:rPr>
                        <a:t>QueuedConnection</a:t>
                      </a:r>
                      <a:r>
                        <a:rPr lang="en-US" sz="1200" dirty="0">
                          <a:effectLst/>
                        </a:rPr>
                        <a:t>, except that the </a:t>
                      </a:r>
                      <a:r>
                        <a:rPr lang="en-US" sz="1200" dirty="0" err="1">
                          <a:effectLst/>
                        </a:rPr>
                        <a:t>signalling</a:t>
                      </a:r>
                      <a:r>
                        <a:rPr lang="en-US" sz="1200" dirty="0">
                          <a:effectLst/>
                        </a:rPr>
                        <a:t> thread blocks until the slot returns. This connection must </a:t>
                      </a:r>
                      <a:r>
                        <a:rPr lang="en-US" sz="1200" i="1" dirty="0">
                          <a:effectLst/>
                        </a:rPr>
                        <a:t>not</a:t>
                      </a:r>
                      <a:r>
                        <a:rPr lang="en-US" sz="1200" dirty="0">
                          <a:effectLst/>
                        </a:rPr>
                        <a:t> be used if the receiver lives in the </a:t>
                      </a:r>
                      <a:r>
                        <a:rPr lang="en-US" sz="1200" dirty="0" err="1">
                          <a:effectLst/>
                        </a:rPr>
                        <a:t>signalling</a:t>
                      </a:r>
                      <a:r>
                        <a:rPr lang="en-US" sz="1200" dirty="0">
                          <a:effectLst/>
                        </a:rPr>
                        <a:t> thread, or else the application will deadlock.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2703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smtClean="0">
                          <a:effectLst/>
                        </a:rPr>
                        <a:t>Unique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smtClean="0">
                          <a:effectLst/>
                        </a:rPr>
                        <a:t>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0x80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This is a flag that can be combined with any one of the above connection types, using a bitwise OR. When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::</a:t>
                      </a:r>
                      <a:r>
                        <a:rPr lang="en-US" sz="1200" dirty="0" err="1">
                          <a:effectLst/>
                        </a:rPr>
                        <a:t>UniqueConnection</a:t>
                      </a:r>
                      <a:r>
                        <a:rPr lang="en-US" sz="1200" dirty="0">
                          <a:effectLst/>
                        </a:rPr>
                        <a:t> is </a:t>
                      </a:r>
                      <a:r>
                        <a:rPr lang="en-US" sz="1200" dirty="0" err="1">
                          <a:effectLst/>
                        </a:rPr>
                        <a:t>set,</a:t>
                      </a:r>
                      <a:r>
                        <a:rPr lang="en-US" sz="1200" u="none" strike="noStrike" dirty="0" err="1">
                          <a:solidFill>
                            <a:srgbClr val="5CAA15"/>
                          </a:solidFill>
                          <a:effectLst/>
                          <a:hlinkClick r:id="rId3"/>
                        </a:rPr>
                        <a:t>QObject</a:t>
                      </a:r>
                      <a:r>
                        <a:rPr lang="en-US" sz="1200" u="none" strike="noStrike" dirty="0">
                          <a:solidFill>
                            <a:srgbClr val="5CAA15"/>
                          </a:solidFill>
                          <a:effectLst/>
                          <a:hlinkClick r:id="rId3"/>
                        </a:rPr>
                        <a:t>::connect</a:t>
                      </a:r>
                      <a:r>
                        <a:rPr lang="en-US" sz="1200" dirty="0">
                          <a:effectLst/>
                        </a:rPr>
                        <a:t>() will fail if the connection already exists (i.e. if the same signal is already connected to the same slot for the same pair of objects). This flag was introduced in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 4.6.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01469"/>
            <a:ext cx="5301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http://doc.qt.io/qt-5/qt.html#ConnectionType-enum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5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example.</a:t>
            </a:r>
            <a:br>
              <a:rPr lang="en-US" dirty="0" smtClean="0"/>
            </a:br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the Java and </a:t>
            </a:r>
            <a:r>
              <a:rPr lang="en-US" dirty="0" err="1" smtClean="0"/>
              <a:t>Qt</a:t>
            </a:r>
            <a:r>
              <a:rPr lang="en-US" dirty="0" smtClean="0"/>
              <a:t> solutions will behave poorly if I start multiple threads.</a:t>
            </a:r>
          </a:p>
          <a:p>
            <a:r>
              <a:rPr lang="en-US" b="1" i="1" dirty="0" smtClean="0"/>
              <a:t>Predict </a:t>
            </a:r>
            <a:r>
              <a:rPr lang="en-US" dirty="0" smtClean="0"/>
              <a:t>how each solution will behave if I:</a:t>
            </a:r>
          </a:p>
          <a:p>
            <a:pPr lvl="1"/>
            <a:r>
              <a:rPr lang="en-US" dirty="0" smtClean="0"/>
              <a:t>Click start</a:t>
            </a:r>
          </a:p>
          <a:p>
            <a:pPr lvl="1"/>
            <a:r>
              <a:rPr lang="en-US" dirty="0" smtClean="0"/>
              <a:t>Click start</a:t>
            </a:r>
          </a:p>
          <a:p>
            <a:pPr lvl="1"/>
            <a:r>
              <a:rPr lang="en-US" dirty="0" smtClean="0"/>
              <a:t>// what happens? (For Java? For </a:t>
            </a:r>
            <a:r>
              <a:rPr lang="en-US" dirty="0" err="1" smtClean="0"/>
              <a:t>Qt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Click stop</a:t>
            </a:r>
          </a:p>
          <a:p>
            <a:pPr lvl="1"/>
            <a:r>
              <a:rPr lang="en-US" dirty="0" smtClean="0"/>
              <a:t>// what happens?</a:t>
            </a:r>
            <a:r>
              <a:rPr lang="en-US" dirty="0"/>
              <a:t> (For Java? For </a:t>
            </a:r>
            <a:r>
              <a:rPr lang="en-US" dirty="0" err="1"/>
              <a:t>Qt</a:t>
            </a:r>
            <a:r>
              <a:rPr lang="en-US" dirty="0"/>
              <a:t>?)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83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53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Multi-core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010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12775" y="6248400"/>
            <a:ext cx="8229600" cy="4411662"/>
          </a:xfrm>
        </p:spPr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www.brandsoasis.com/bo3/en/volatile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link-designs.deviantart.com/art/Warning-Extremely-Volatile-403315705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www.emcdda.europa.eu/publications/drug-profiles/volatile</a:t>
            </a:r>
            <a:endParaRPr lang="en-US" dirty="0" smtClean="0"/>
          </a:p>
          <a:p>
            <a:r>
              <a:rPr lang="en-US" dirty="0">
                <a:hlinkClick r:id="rId6"/>
              </a:rPr>
              <a:t>http://www.stormthetest.com/word-of-the-day-volatile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world-worst-disasters.blogspot.com/2010/11/volcano-death-toll-rises-past-320.html</a:t>
            </a:r>
            <a:endParaRPr lang="en-US" dirty="0" smtClean="0"/>
          </a:p>
          <a:p>
            <a:r>
              <a:rPr lang="en-US" dirty="0">
                <a:hlinkClick r:id="rId8"/>
              </a:rPr>
              <a:t>https://eagleman6788.wordpress.com/tag/explosive-anger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10" name="AutoShape 2" descr="Image result for volat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4" descr="Image result for volati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6" descr="Image result for volatil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.brandsoasis.com/bo3/Content/Images/uploaded/brands/Volatil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00200"/>
            <a:ext cx="2065414" cy="267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fc05.deviantart.net/fs70/i/2013/275/3/1/warning__extremely_volatile__by_link_designs-d6o4ge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68582"/>
            <a:ext cx="3048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emcdda.europa.eu/imglib/Drugprofiles/350Volatile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3656373"/>
            <a:ext cx="333375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stormthetest.com/wp-content/uploads/2012/04/volatile-e1333485618412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948" y="2529681"/>
            <a:ext cx="3363052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1.bp.blogspot.com/_jyfWU2ohJG8/TO0a3UI05vI/AAAAAAAAAL0/J4J1NaL-ahs/s400/Volcano%2Bdeath%2Btoll%2Brises%2Bpast%2B320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02" y="4643509"/>
            <a:ext cx="1955321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i0.wp.com/www.professionallifecoach.org/Personal-life-coach/anger-issues-abusive-husband-personal-coaching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8211"/>
            <a:ext cx="1496646" cy="201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4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readily vaporizable at a relatively low temperature</a:t>
            </a:r>
          </a:p>
          <a:p>
            <a:r>
              <a:rPr lang="en-US" dirty="0"/>
              <a:t>flying or having the power to fly</a:t>
            </a:r>
          </a:p>
          <a:p>
            <a:r>
              <a:rPr lang="en-US" dirty="0"/>
              <a:t>lighthearted, lively</a:t>
            </a:r>
          </a:p>
          <a:p>
            <a:r>
              <a:rPr lang="en-US" dirty="0"/>
              <a:t>tending to erupt into violence : explosive</a:t>
            </a:r>
          </a:p>
          <a:p>
            <a:r>
              <a:rPr lang="en-US" dirty="0"/>
              <a:t>unable to hold the attention fixed because of an inherent lightness or fickleness of disposition</a:t>
            </a:r>
          </a:p>
          <a:p>
            <a:r>
              <a:rPr lang="en-US" dirty="0"/>
              <a:t>difficult to capture or hold </a:t>
            </a:r>
            <a:r>
              <a:rPr lang="en-US" dirty="0" smtClean="0"/>
              <a:t>permanently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://www.stormthetest.com/word-of-the-day-volatile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197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543800" cy="1295400"/>
          </a:xfrm>
        </p:spPr>
        <p:txBody>
          <a:bodyPr/>
          <a:lstStyle/>
          <a:p>
            <a:r>
              <a:rPr lang="en-US" dirty="0" smtClean="0"/>
              <a:t>Based on these definitions, which do you think is a closer fit for volatile?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49725"/>
          </a:xfrm>
        </p:spPr>
        <p:txBody>
          <a:bodyPr/>
          <a:lstStyle/>
          <a:p>
            <a:r>
              <a:rPr lang="en-US" dirty="0" smtClean="0"/>
              <a:t>A variable which is cached – at any time, value could be incorrect because other threads change it.</a:t>
            </a:r>
          </a:p>
          <a:p>
            <a:r>
              <a:rPr lang="en-US" dirty="0" smtClean="0"/>
              <a:t>A variable which is not cached. Must always go to main memory to read value, because other threads may change it at any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I am NOT asking which is volatile in Java or other languages.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579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(in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which is not cached. Must always go to main memory to read or write the value</a:t>
            </a:r>
          </a:p>
          <a:p>
            <a:endParaRPr lang="en-US" dirty="0" smtClean="0"/>
          </a:p>
          <a:p>
            <a:r>
              <a:rPr lang="en-US" dirty="0" smtClean="0"/>
              <a:t>Why might these variables be called volatile?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Why might we want a volatile variable?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70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(in 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https://en.wikipedia.org/wiki/Volatile_(computer_programming)#</a:t>
            </a:r>
            <a:r>
              <a:rPr lang="en-US" dirty="0" smtClean="0">
                <a:hlinkClick r:id="rId3"/>
              </a:rPr>
              <a:t>Optimization_comparison_in_C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550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States (more </a:t>
            </a:r>
            <a:r>
              <a:rPr lang="en-US" i="1" dirty="0" smtClean="0"/>
              <a:t>essential</a:t>
            </a:r>
            <a:r>
              <a:rPr lang="en-US" dirty="0" smtClean="0"/>
              <a:t> rambling)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err="1" smtClean="0"/>
              <a:t>Wiki:</a:t>
            </a:r>
            <a:r>
              <a:rPr lang="en-US" dirty="0" err="1"/>
              <a:t>Process</a:t>
            </a:r>
            <a:r>
              <a:rPr lang="en-US" dirty="0"/>
              <a:t> (computing</a:t>
            </a:r>
            <a:r>
              <a:rPr lang="en-US" dirty="0" smtClean="0"/>
              <a:t>)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See also </a:t>
            </a:r>
            <a:r>
              <a:rPr lang="en-US" altLang="en-US" dirty="0" err="1" smtClean="0"/>
              <a:t>Laplante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 err="1"/>
              <a:t>Ovaske</a:t>
            </a:r>
            <a:r>
              <a:rPr lang="en-US" altLang="en-US" dirty="0"/>
              <a:t> 4E p. 97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5791200" cy="419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6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Threading – </a:t>
            </a:r>
            <a:r>
              <a:rPr lang="en-US" altLang="en-US" dirty="0" err="1" smtClean="0"/>
              <a:t>pthreads</a:t>
            </a:r>
            <a:r>
              <a:rPr lang="en-US" altLang="en-US" dirty="0" smtClean="0"/>
              <a:t> (review) 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43771"/>
              </p:ext>
            </p:extLst>
          </p:nvPr>
        </p:nvGraphicFramePr>
        <p:xfrm>
          <a:off x="152400" y="1143000"/>
          <a:ext cx="8305800" cy="548694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85811"/>
                <a:gridCol w="5019989"/>
              </a:tblGrid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Java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Pthreads</a:t>
                      </a:r>
                      <a:endParaRPr lang="en-US" sz="2400" dirty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java.lang.Thread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#include &lt;</a:t>
                      </a:r>
                      <a:r>
                        <a:rPr lang="en-US" sz="2400" dirty="0" err="1" smtClean="0"/>
                        <a:t>pthread.h</a:t>
                      </a:r>
                      <a:r>
                        <a:rPr lang="en-US" sz="2400" dirty="0" smtClean="0"/>
                        <a:t>&gt;</a:t>
                      </a:r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external jar needed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link with 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24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pthread</a:t>
                      </a:r>
                      <a:endParaRPr lang="en-US" sz="2400" dirty="0" smtClean="0"/>
                    </a:p>
                  </a:txBody>
                  <a:tcPr marT="45726" marB="45726"/>
                </a:tc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Thread</a:t>
                      </a:r>
                      <a:r>
                        <a:rPr lang="en-US" sz="2400" baseline="0" dirty="0" smtClean="0"/>
                        <a:t> t = </a:t>
                      </a:r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Thread(r)</a:t>
                      </a:r>
                    </a:p>
                    <a:p>
                      <a:r>
                        <a:rPr lang="en-US" sz="2400" dirty="0" err="1" smtClean="0"/>
                        <a:t>t.start</a:t>
                      </a:r>
                      <a:r>
                        <a:rPr lang="en-US" sz="2400" dirty="0" smtClean="0"/>
                        <a:t>();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pthread_create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t,r,sr,a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 marT="45726" marB="45726"/>
                </a:tc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interface Runnable {</a:t>
                      </a:r>
                    </a:p>
                    <a:p>
                      <a:r>
                        <a:rPr lang="en-US" sz="2400" dirty="0" smtClean="0"/>
                        <a:t>void run(</a:t>
                      </a:r>
                      <a:r>
                        <a:rPr lang="en-US" sz="2400" baseline="0" dirty="0" smtClean="0"/>
                        <a:t>); }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Parameter:</a:t>
                      </a:r>
                    </a:p>
                    <a:p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void* (*</a:t>
                      </a:r>
                      <a:r>
                        <a:rPr lang="en-US" sz="2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(void *)</a:t>
                      </a:r>
                      <a:endParaRPr lang="en-US" sz="2400" b="0" dirty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hlinkClick r:id="rId3"/>
                        </a:rPr>
                        <a:t>t.join</a:t>
                      </a:r>
                      <a:r>
                        <a:rPr lang="en-US" sz="2400" dirty="0" smtClean="0">
                          <a:hlinkClick r:id="rId3"/>
                        </a:rPr>
                        <a:t>()</a:t>
                      </a:r>
                      <a:r>
                        <a:rPr lang="en-US" sz="2400" dirty="0" smtClean="0"/>
                        <a:t>;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pthread_join</a:t>
                      </a:r>
                      <a:r>
                        <a:rPr lang="en-US" sz="2400" dirty="0" smtClean="0"/>
                        <a:t>(*t, &amp;p)</a:t>
                      </a:r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 o;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pthread_mutex_init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m,null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 marT="45726" marB="45726"/>
                </a:tc>
              </a:tr>
              <a:tr h="1188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synchronized(o) {</a:t>
                      </a:r>
                    </a:p>
                    <a:p>
                      <a:r>
                        <a:rPr lang="en-US" sz="2400" dirty="0" smtClean="0"/>
                        <a:t>…</a:t>
                      </a:r>
                    </a:p>
                    <a:p>
                      <a:r>
                        <a:rPr lang="en-US" sz="2400" dirty="0" smtClean="0"/>
                        <a:t>} … /* Garbage coll. */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pthread_mutex_lock</a:t>
                      </a:r>
                      <a:r>
                        <a:rPr lang="en-US" sz="2400" dirty="0" smtClean="0"/>
                        <a:t>(…)</a:t>
                      </a:r>
                    </a:p>
                    <a:p>
                      <a:r>
                        <a:rPr lang="en-US" sz="2400" dirty="0" smtClean="0"/>
                        <a:t>…</a:t>
                      </a:r>
                    </a:p>
                    <a:p>
                      <a:r>
                        <a:rPr lang="en-US" sz="2400" dirty="0" err="1" smtClean="0"/>
                        <a:t>pthread_mutex_destroy</a:t>
                      </a:r>
                      <a:r>
                        <a:rPr lang="en-US" sz="2400" dirty="0" smtClean="0"/>
                        <a:t>(…)</a:t>
                      </a:r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70C2E-4CB5-46A7-857D-25ED5D1F6E74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498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36369</TotalTime>
  <Words>1172</Words>
  <Application>Microsoft Office PowerPoint</Application>
  <PresentationFormat>On-screen Show (4:3)</PresentationFormat>
  <Paragraphs>311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2_Network</vt:lpstr>
      <vt:lpstr>    SE3910 Week 6, Class 1</vt:lpstr>
      <vt:lpstr>Multi-core programming</vt:lpstr>
      <vt:lpstr>Volatile</vt:lpstr>
      <vt:lpstr>Volatile</vt:lpstr>
      <vt:lpstr>Based on these definitions, which do you think is a closer fit for volatile?</vt:lpstr>
      <vt:lpstr>Volatile (in Java)</vt:lpstr>
      <vt:lpstr>Volatile (in C)</vt:lpstr>
      <vt:lpstr>Task States (more essential rambling)</vt:lpstr>
      <vt:lpstr>Threading – pthreads (review)  </vt:lpstr>
      <vt:lpstr>Threading – pthreads (updated with links)</vt:lpstr>
      <vt:lpstr>Ex: Edit to include notify/wait to interleave these threads.</vt:lpstr>
      <vt:lpstr> Threading – qthreads (with corrections) </vt:lpstr>
      <vt:lpstr>Useful if you are into Qt slots/signals == events</vt:lpstr>
      <vt:lpstr>Qt’s connect method</vt:lpstr>
      <vt:lpstr> Qt Connection types </vt:lpstr>
      <vt:lpstr>Coding example. Exercise:</vt:lpstr>
      <vt:lpstr>References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1325</cp:revision>
  <cp:lastPrinted>2016-04-18T17:52:51Z</cp:lastPrinted>
  <dcterms:created xsi:type="dcterms:W3CDTF">1999-09-06T21:32:20Z</dcterms:created>
  <dcterms:modified xsi:type="dcterms:W3CDTF">2016-04-23T15:30:37Z</dcterms:modified>
</cp:coreProperties>
</file>