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48"/>
  </p:notesMasterIdLst>
  <p:handoutMasterIdLst>
    <p:handoutMasterId r:id="rId49"/>
  </p:handoutMasterIdLst>
  <p:sldIdLst>
    <p:sldId id="320" r:id="rId2"/>
    <p:sldId id="410" r:id="rId3"/>
    <p:sldId id="411" r:id="rId4"/>
    <p:sldId id="412" r:id="rId5"/>
    <p:sldId id="413" r:id="rId6"/>
    <p:sldId id="414" r:id="rId7"/>
    <p:sldId id="415" r:id="rId8"/>
    <p:sldId id="416" r:id="rId9"/>
    <p:sldId id="417" r:id="rId10"/>
    <p:sldId id="418" r:id="rId11"/>
    <p:sldId id="419" r:id="rId12"/>
    <p:sldId id="420" r:id="rId13"/>
    <p:sldId id="421" r:id="rId14"/>
    <p:sldId id="422" r:id="rId15"/>
    <p:sldId id="423" r:id="rId16"/>
    <p:sldId id="424" r:id="rId17"/>
    <p:sldId id="425" r:id="rId18"/>
    <p:sldId id="426" r:id="rId19"/>
    <p:sldId id="427" r:id="rId20"/>
    <p:sldId id="428" r:id="rId21"/>
    <p:sldId id="429" r:id="rId22"/>
    <p:sldId id="430" r:id="rId23"/>
    <p:sldId id="431" r:id="rId24"/>
    <p:sldId id="432" r:id="rId25"/>
    <p:sldId id="434" r:id="rId26"/>
    <p:sldId id="435" r:id="rId27"/>
    <p:sldId id="436" r:id="rId28"/>
    <p:sldId id="437" r:id="rId29"/>
    <p:sldId id="438" r:id="rId30"/>
    <p:sldId id="439" r:id="rId31"/>
    <p:sldId id="440" r:id="rId32"/>
    <p:sldId id="441" r:id="rId33"/>
    <p:sldId id="442" r:id="rId34"/>
    <p:sldId id="443" r:id="rId35"/>
    <p:sldId id="444" r:id="rId36"/>
    <p:sldId id="445" r:id="rId37"/>
    <p:sldId id="446" r:id="rId38"/>
    <p:sldId id="447" r:id="rId39"/>
    <p:sldId id="448" r:id="rId40"/>
    <p:sldId id="449" r:id="rId41"/>
    <p:sldId id="450" r:id="rId42"/>
    <p:sldId id="451" r:id="rId43"/>
    <p:sldId id="452" r:id="rId44"/>
    <p:sldId id="453" r:id="rId45"/>
    <p:sldId id="454" r:id="rId46"/>
    <p:sldId id="397" r:id="rId47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siah A Yoder - Post Meeting" initials="JAY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412" autoAdjust="0"/>
    <p:restoredTop sz="77983" autoAdjust="0"/>
  </p:normalViewPr>
  <p:slideViewPr>
    <p:cSldViewPr>
      <p:cViewPr varScale="1">
        <p:scale>
          <a:sx n="33" d="100"/>
          <a:sy n="33" d="100"/>
        </p:scale>
        <p:origin x="-72" y="-8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27 April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Relationship Id="rId4" Type="http://schemas.openxmlformats.org/officeDocument/2006/relationships/hyperlink" Target="http://stackoverflow.com/questions/9358821/should-i-extend-arraylist-to-add-attributes-that-isnt-null" TargetMode="Externa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pPr lvl="0"/>
            <a:r>
              <a:rPr lang="en-US" dirty="0" smtClean="0"/>
              <a:t>Full</a:t>
            </a:r>
            <a:r>
              <a:rPr lang="en-US" baseline="0" dirty="0" smtClean="0"/>
              <a:t> agenda: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Return Exam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Questions about lab due tomorrow in class?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Locking on null object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Threads: </a:t>
            </a:r>
            <a:r>
              <a:rPr lang="en-US" dirty="0" err="1" smtClean="0">
                <a:sym typeface="Wingdings" panose="05000000000000000000" pitchFamily="2" charset="2"/>
              </a:rPr>
              <a:t>invokeLater</a:t>
            </a:r>
            <a:endParaRPr lang="en-US" dirty="0" smtClean="0">
              <a:sym typeface="Wingdings" panose="05000000000000000000" pitchFamily="2" charset="2"/>
            </a:endParaRPr>
          </a:p>
          <a:p>
            <a:r>
              <a:rPr lang="en-US" dirty="0" smtClean="0">
                <a:sym typeface="Wingdings" panose="05000000000000000000" pitchFamily="2" charset="2"/>
              </a:rPr>
              <a:t>Threads: The squares example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Decorator Class Diagram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More on Java IO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Class diagrams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Design Principles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in the patterns we’ve seen so far	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Compare with alternatives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array approach suggested in class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Non-decorator array – decorator can be added on without modifying the original hierarchy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Decorator has “before-after” and possibly other combinatorial control that would be hard-coded in array</a:t>
            </a:r>
          </a:p>
          <a:p>
            <a:pPr lvl="2"/>
            <a:r>
              <a:rPr lang="en-US" dirty="0" smtClean="0">
                <a:sym typeface="Wingdings" panose="05000000000000000000" pitchFamily="2" charset="2"/>
              </a:rPr>
              <a:t>[Show “screenshot” of discussion from class? Or just re-type?]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Strategy vs. Decorator class diagrams side-by-side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Structural difference (inheritance optional in Strategy pattern?)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Decorator vs. “Strategy” array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Perhaps next: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ym typeface="Wingdings" panose="05000000000000000000" pitchFamily="2" charset="2"/>
              </a:rPr>
              <a:t>	Coding </a:t>
            </a:r>
            <a:r>
              <a:rPr lang="en-US" dirty="0" err="1" smtClean="0">
                <a:sym typeface="Wingdings" panose="05000000000000000000" pitchFamily="2" charset="2"/>
              </a:rPr>
              <a:t>Starbuzz</a:t>
            </a:r>
            <a:r>
              <a:rPr lang="en-US" dirty="0" smtClean="0">
                <a:sym typeface="Wingdings" panose="05000000000000000000" pitchFamily="2" charset="2"/>
              </a:rPr>
              <a:t> coffee (?)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	Add real patterns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baseline="0" dirty="0" smtClean="0"/>
              <a:t>		</a:t>
            </a:r>
            <a:r>
              <a:rPr lang="en-US" baseline="0" dirty="0" err="1" smtClean="0"/>
              <a:t>ArrayList</a:t>
            </a:r>
            <a:r>
              <a:rPr lang="en-US" baseline="0" dirty="0" smtClean="0"/>
              <a:t> – null-checking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Java I/O: Students do </a:t>
            </a:r>
            <a:r>
              <a:rPr lang="en-US" dirty="0" smtClean="0">
                <a:sym typeface="Wingdings" panose="05000000000000000000" pitchFamily="2" charset="2"/>
              </a:rPr>
              <a:t>coding examples</a:t>
            </a:r>
          </a:p>
          <a:p>
            <a:pPr lvl="1"/>
            <a:endParaRPr lang="en-US" baseline="0" dirty="0" smtClean="0"/>
          </a:p>
          <a:p>
            <a:pPr lvl="1"/>
            <a:r>
              <a:rPr lang="en-US" dirty="0" smtClean="0">
                <a:hlinkClick r:id="rId4"/>
              </a:rPr>
              <a:t>		http://stackoverflow.com/questions/9358821/should-i-extend-arraylist-to-add-attributes-that-isnt-null</a:t>
            </a:r>
            <a:endParaRPr lang="en-US" dirty="0" smtClean="0"/>
          </a:p>
          <a:p>
            <a:pPr lvl="1"/>
            <a:endParaRPr lang="en-US" dirty="0" smtClean="0"/>
          </a:p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http://preshing.com/20130702/the-happens-before-relation/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637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</a:t>
            </a:r>
            <a:r>
              <a:rPr lang="en-US" baseline="0" dirty="0" smtClean="0"/>
              <a:t> we have code from two threads BEFORE reordering</a:t>
            </a:r>
          </a:p>
          <a:p>
            <a:endParaRPr lang="en-US" dirty="0" smtClean="0"/>
          </a:p>
          <a:p>
            <a:r>
              <a:rPr lang="en-US" dirty="0" smtClean="0"/>
              <a:t>“r2” is a local variable.</a:t>
            </a:r>
            <a:r>
              <a:rPr lang="en-US" baseline="0" dirty="0" smtClean="0"/>
              <a:t>  Considering “</a:t>
            </a:r>
            <a:r>
              <a:rPr lang="en-US" baseline="0" dirty="0" err="1" smtClean="0"/>
              <a:t>tmp</a:t>
            </a:r>
            <a:r>
              <a:rPr lang="en-US" baseline="0" dirty="0" smtClean="0"/>
              <a:t>” on the previous slide, why might it be called “</a:t>
            </a:r>
            <a:r>
              <a:rPr lang="en-US" baseline="0" dirty="0" err="1" smtClean="0"/>
              <a:t>r</a:t>
            </a:r>
            <a:r>
              <a:rPr lang="en-US" i="1" baseline="0" dirty="0" err="1" smtClean="0"/>
              <a:t>x</a:t>
            </a:r>
            <a:r>
              <a:rPr lang="en-US" baseline="0" dirty="0" smtClean="0"/>
              <a:t>”?</a:t>
            </a:r>
          </a:p>
          <a:p>
            <a:r>
              <a:rPr lang="en-US" baseline="0" dirty="0" smtClean="0"/>
              <a:t>(Note: Java’s memory model is ONLY concerned with reads and writes to shared (heap) variables)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126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Perhaps more stable link:</a:t>
            </a:r>
          </a:p>
          <a:p>
            <a:r>
              <a:rPr lang="en-US" dirty="0" smtClean="0"/>
              <a:t>http://docs.oracle.com/javase/specs/jls/se7/html/jls-17.html#jls-17.4-table-1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Forward substitution: (if</a:t>
            </a:r>
            <a:r>
              <a:rPr lang="en-US" baseline="0" dirty="0" smtClean="0"/>
              <a:t> time)</a:t>
            </a:r>
            <a:endParaRPr lang="en-US" dirty="0" smtClean="0"/>
          </a:p>
          <a:p>
            <a:r>
              <a:rPr lang="en-US" dirty="0" smtClean="0"/>
              <a:t>http://docs.oracle.com/javase/specs/jls/se7/html/jls-17.html#jls-17.4-table-3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126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answer:</a:t>
            </a:r>
            <a:r>
              <a:rPr lang="en-US" baseline="0" dirty="0" smtClean="0"/>
              <a:t> Synchronize ANYTHING used on multiple threads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6966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3464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Java specification is only concerned</a:t>
            </a:r>
            <a:r>
              <a:rPr lang="en-US" baseline="0" dirty="0" smtClean="0"/>
              <a:t> with reads and writes to shared variables.  Local variables only matter insofar as they impact shared variables. (My own interpretation)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353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(this</a:t>
            </a:r>
            <a:r>
              <a:rPr lang="en-US" baseline="0" dirty="0" smtClean="0"/>
              <a:t> ordering is not necessarily in time, as seen in the examples at the beginning of this program --- see following slides)</a:t>
            </a:r>
          </a:p>
          <a:p>
            <a:endParaRPr lang="en-US" baseline="0" dirty="0" smtClean="0"/>
          </a:p>
          <a:p>
            <a:r>
              <a:rPr lang="en-US" baseline="0" dirty="0" smtClean="0"/>
              <a:t>My </a:t>
            </a:r>
            <a:r>
              <a:rPr lang="en-US" baseline="0" dirty="0" err="1" smtClean="0"/>
              <a:t>interp</a:t>
            </a:r>
            <a:r>
              <a:rPr lang="en-US" baseline="0" dirty="0" smtClean="0"/>
              <a:t>: “visible to” means “observed by” in the original definition of “Memory Model”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421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“</a:t>
            </a: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If the reordering produces results consistent with a legal execution, it is not illegal.” (This appears to be a tautology)’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1200" b="0" i="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(See example</a:t>
            </a:r>
            <a:r>
              <a:rPr kumimoji="1" lang="en-US" sz="1200" b="0" i="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from earlier)</a:t>
            </a:r>
            <a:endParaRPr kumimoji="1" lang="en-US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dirty="0" smtClean="0"/>
              <a:t>Happens-Before</a:t>
            </a:r>
            <a:r>
              <a:rPr lang="en-US" dirty="0" smtClean="0"/>
              <a:t> Does Not Imply Happening Before</a:t>
            </a:r>
            <a:endParaRPr kumimoji="1" lang="en-US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http://preshing.com/20130702/the-happens-before-relation/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sz="1200" b="0" i="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109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9883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“Happening Before Does Not Imply </a:t>
            </a:r>
            <a:r>
              <a:rPr lang="en-US" i="1" dirty="0" smtClean="0"/>
              <a:t>Happens-Before”</a:t>
            </a:r>
          </a:p>
          <a:p>
            <a:endParaRPr lang="en-US" dirty="0" smtClean="0"/>
          </a:p>
          <a:p>
            <a:r>
              <a:rPr lang="en-US" dirty="0" smtClean="0"/>
              <a:t>Just because one operation actually happens before another at runtime</a:t>
            </a:r>
            <a:r>
              <a:rPr lang="en-US" baseline="0" dirty="0" smtClean="0"/>
              <a:t> does not create a happens-before relationship.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(4) is</a:t>
            </a:r>
            <a:r>
              <a:rPr lang="en-US" baseline="0" dirty="0" smtClean="0"/>
              <a:t> allowed to print something other than 42!</a:t>
            </a:r>
          </a:p>
          <a:p>
            <a:r>
              <a:rPr lang="en-US" baseline="0" dirty="0" smtClean="0"/>
              <a:t>Suppose </a:t>
            </a:r>
            <a:r>
              <a:rPr lang="en-US" baseline="0" dirty="0" err="1" smtClean="0"/>
              <a:t>isReady</a:t>
            </a:r>
            <a:r>
              <a:rPr lang="en-US" baseline="0" dirty="0" smtClean="0"/>
              <a:t> reads “true”</a:t>
            </a:r>
          </a:p>
          <a:p>
            <a:endParaRPr lang="en-US" dirty="0" smtClean="0"/>
          </a:p>
          <a:p>
            <a:r>
              <a:rPr lang="en-US" dirty="0" err="1" smtClean="0"/>
              <a:t>sout</a:t>
            </a:r>
            <a:r>
              <a:rPr lang="en-US" dirty="0" smtClean="0"/>
              <a:t> is here an </a:t>
            </a:r>
            <a:r>
              <a:rPr lang="en-US" dirty="0" err="1" smtClean="0"/>
              <a:t>abbrevation</a:t>
            </a:r>
            <a:r>
              <a:rPr lang="en-US" dirty="0" smtClean="0"/>
              <a:t> (used</a:t>
            </a:r>
            <a:r>
              <a:rPr lang="en-US" baseline="0" dirty="0" smtClean="0"/>
              <a:t> by </a:t>
            </a:r>
            <a:r>
              <a:rPr lang="en-US" baseline="0" dirty="0" err="1" smtClean="0"/>
              <a:t>IntelliJ</a:t>
            </a:r>
            <a:r>
              <a:rPr lang="en-US" baseline="0" dirty="0" smtClean="0"/>
              <a:t> when typing) for </a:t>
            </a:r>
            <a:r>
              <a:rPr lang="en-US" baseline="0" dirty="0" err="1" smtClean="0"/>
              <a:t>System.out.println</a:t>
            </a:r>
            <a:r>
              <a:rPr lang="en-US" baseline="0" dirty="0" smtClean="0"/>
              <a:t>();</a:t>
            </a:r>
          </a:p>
          <a:p>
            <a:endParaRPr lang="en-US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531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424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“Happening Before Does Not Imply </a:t>
            </a:r>
            <a:r>
              <a:rPr lang="en-US" i="1" dirty="0" smtClean="0"/>
              <a:t>Happens-Before”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http://preshing.com/20130702/the-happens-before-relation/</a:t>
            </a:r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Just because one operation actually happens before another at runtime</a:t>
            </a:r>
            <a:r>
              <a:rPr lang="en-US" baseline="0" dirty="0" smtClean="0"/>
              <a:t> does not create a happens-before relationship.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(4) is</a:t>
            </a:r>
            <a:r>
              <a:rPr lang="en-US" baseline="0" dirty="0" smtClean="0"/>
              <a:t> allowed to print something other than 42!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531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http://docs.oracle.com/javase/8/docs/api/java/util/concurrent/package-summary.html#MemoryVisibility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7130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484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;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4846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;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484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(this</a:t>
            </a:r>
            <a:r>
              <a:rPr lang="en-US" baseline="0" dirty="0" smtClean="0"/>
              <a:t> ordering is not necessarily in time, as seen in the examples at the beginning of this program --- see following slides)</a:t>
            </a:r>
          </a:p>
          <a:p>
            <a:endParaRPr lang="en-US" baseline="0" dirty="0" smtClean="0"/>
          </a:p>
          <a:p>
            <a:r>
              <a:rPr lang="en-US" baseline="0" dirty="0" smtClean="0"/>
              <a:t>My </a:t>
            </a:r>
            <a:r>
              <a:rPr lang="en-US" baseline="0" dirty="0" err="1" smtClean="0"/>
              <a:t>interp</a:t>
            </a:r>
            <a:r>
              <a:rPr lang="en-US" baseline="0" dirty="0" smtClean="0"/>
              <a:t>: “visible to” means “observed by” in the original definition of “Memory Model”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14214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“Happening Before Does Not Imply </a:t>
            </a:r>
            <a:r>
              <a:rPr lang="en-US" i="1" dirty="0" smtClean="0"/>
              <a:t>Happens-Before”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http://preshing.com/20130702/the-happens-before-relation/</a:t>
            </a:r>
            <a:endParaRPr lang="en-US" i="1" dirty="0" smtClean="0"/>
          </a:p>
          <a:p>
            <a:endParaRPr lang="en-US" dirty="0" smtClean="0"/>
          </a:p>
          <a:p>
            <a:r>
              <a:rPr lang="en-US" dirty="0" smtClean="0"/>
              <a:t>Just because one operation actually happens before another at runtime</a:t>
            </a:r>
            <a:r>
              <a:rPr lang="en-US" baseline="0" dirty="0" smtClean="0"/>
              <a:t> does not create a happens-before relationship.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(4) is</a:t>
            </a:r>
            <a:r>
              <a:rPr lang="en-US" baseline="0" dirty="0" smtClean="0"/>
              <a:t> allowed to print something other than 42!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531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http://docs.oracle.com/javase/8/docs/api/java/util/concurrent/package-summary.html#MemoryVisibility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0743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Explained</a:t>
            </a:r>
            <a:r>
              <a:rPr lang="en-US" baseline="0" dirty="0" smtClean="0"/>
              <a:t> “Exercise”: How this can fail if </a:t>
            </a:r>
            <a:r>
              <a:rPr lang="en-US" baseline="0" dirty="0" err="1" smtClean="0"/>
              <a:t>theInstance</a:t>
            </a:r>
            <a:r>
              <a:rPr lang="en-US" baseline="0" dirty="0" smtClean="0"/>
              <a:t> is not synchronized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407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https://en.wikipedia.org/wiki/Double-checked_locking#Usage_in_Java</a:t>
            </a:r>
          </a:p>
          <a:p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Explained</a:t>
            </a:r>
            <a:r>
              <a:rPr lang="en-US" baseline="0" dirty="0" smtClean="0"/>
              <a:t> “Exercise”: How this can fail if </a:t>
            </a:r>
            <a:r>
              <a:rPr lang="en-US" baseline="0" dirty="0" err="1" smtClean="0"/>
              <a:t>theInstance</a:t>
            </a:r>
            <a:r>
              <a:rPr lang="en-US" baseline="0" dirty="0" smtClean="0"/>
              <a:t> is not synchronized</a:t>
            </a:r>
          </a:p>
          <a:p>
            <a:r>
              <a:rPr lang="en-US" dirty="0" smtClean="0"/>
              <a:t>Can</a:t>
            </a:r>
            <a:r>
              <a:rPr lang="en-US" baseline="0" dirty="0" smtClean="0"/>
              <a:t> this fail if not synchronized?</a:t>
            </a:r>
          </a:p>
          <a:p>
            <a:endParaRPr lang="en-US" dirty="0" smtClean="0"/>
          </a:p>
          <a:p>
            <a:r>
              <a:rPr lang="en-US" dirty="0" smtClean="0"/>
              <a:t>Give example of failure/problem if the outer local==null is not there at all.</a:t>
            </a:r>
          </a:p>
          <a:p>
            <a:r>
              <a:rPr lang="en-US" dirty="0" smtClean="0"/>
              <a:t>Give example</a:t>
            </a:r>
            <a:r>
              <a:rPr lang="en-US" baseline="0" dirty="0" smtClean="0"/>
              <a:t> of failure if inner lock is </a:t>
            </a:r>
            <a:r>
              <a:rPr lang="en-US" baseline="0" smtClean="0"/>
              <a:t>not there.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922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34699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484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;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4846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;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4846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;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4846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;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4846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;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4846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;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4846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And worse</a:t>
            </a:r>
            <a:r>
              <a:rPr lang="en-US" baseline="0" dirty="0" smtClean="0"/>
              <a:t> yet…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3183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Loggers is a map.</a:t>
            </a:r>
          </a:p>
          <a:p>
            <a:endParaRPr lang="en-US" dirty="0" smtClean="0"/>
          </a:p>
          <a:p>
            <a:r>
              <a:rPr lang="en-US" dirty="0" smtClean="0"/>
              <a:t>If</a:t>
            </a:r>
            <a:r>
              <a:rPr lang="en-US" baseline="0" dirty="0" smtClean="0"/>
              <a:t> loggers is a map not designed to be used from multiple threads, and we run this program, it isn’t safe.  Explain what might go wrong.</a:t>
            </a:r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2912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Loggers is a map.</a:t>
            </a:r>
          </a:p>
          <a:p>
            <a:endParaRPr lang="en-US" dirty="0" smtClean="0"/>
          </a:p>
          <a:p>
            <a:r>
              <a:rPr lang="en-US" dirty="0" smtClean="0"/>
              <a:t>If</a:t>
            </a:r>
            <a:r>
              <a:rPr lang="en-US" baseline="0" dirty="0" smtClean="0"/>
              <a:t> loggers is a map not designed to be used from multiple threads, and we run this program, it isn’t safe.  Explain what might go wrong.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Loggers is a map.</a:t>
            </a:r>
          </a:p>
          <a:p>
            <a:endParaRPr lang="en-US" dirty="0" smtClean="0"/>
          </a:p>
          <a:p>
            <a:r>
              <a:rPr lang="en-US" dirty="0" smtClean="0"/>
              <a:t>If</a:t>
            </a:r>
            <a:r>
              <a:rPr lang="en-US" baseline="0" dirty="0" smtClean="0"/>
              <a:t> loggers is a map not designed to be used from multiple threads, and we run this program, it isn’t safe.  Explain what might go wrong.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Instructor: Then explain why if we use </a:t>
            </a:r>
            <a:r>
              <a:rPr lang="en-US" baseline="0" dirty="0" err="1" smtClean="0"/>
              <a:t>Collections.synchronizedMap</a:t>
            </a:r>
            <a:r>
              <a:rPr lang="en-US" baseline="0" dirty="0" smtClean="0"/>
              <a:t> this might go wrong.</a:t>
            </a:r>
          </a:p>
          <a:p>
            <a:r>
              <a:rPr lang="en-US" baseline="0" dirty="0" smtClean="0"/>
              <a:t>(Collections. … creates a proxy/decorator that locks for every access.)</a:t>
            </a:r>
          </a:p>
          <a:p>
            <a:endParaRPr lang="en-US" dirty="0" smtClean="0"/>
          </a:p>
          <a:p>
            <a:r>
              <a:rPr lang="en-US" dirty="0" smtClean="0"/>
              <a:t>Also mention that with this “bad” map</a:t>
            </a:r>
            <a:r>
              <a:rPr lang="en-US" baseline="0" dirty="0" smtClean="0"/>
              <a:t>, the most correct solutions I saw were those that did not attempt to double-lock.</a:t>
            </a:r>
          </a:p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29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2694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Instead of </a:t>
            </a:r>
            <a:r>
              <a:rPr lang="en-US" dirty="0" err="1" smtClean="0"/>
              <a:t>Collections.synchronizedMap</a:t>
            </a:r>
            <a:r>
              <a:rPr lang="en-US" dirty="0" smtClean="0"/>
              <a:t> (or something like that_</a:t>
            </a:r>
          </a:p>
          <a:p>
            <a:r>
              <a:rPr lang="en-US" dirty="0" smtClean="0"/>
              <a:t>  use http://docs.oracle.com/javase/8/docs/api/java/util/concurrent/ConcurrentSkipListMap.html</a:t>
            </a:r>
          </a:p>
          <a:p>
            <a:r>
              <a:rPr lang="en-US" dirty="0" smtClean="0"/>
              <a:t>  or http://docs.oracle.com/javase/8/docs/api/java/util/concurrent/ConcurrentHashMap.html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3425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156572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3839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http://preshing.com/20130702/the-happens-before-relation/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99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is REFACTORING.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Kind of like factoring in math, the end result remains the same even though we change the order and add variables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39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SE3910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42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old value of B is still “visible to” A.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4333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http://preshing.com/20130702/the-happens-before-relation/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4/27/2016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63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</a:p>
          <a:p>
            <a:pPr>
              <a:defRPr/>
            </a:pPr>
            <a:r>
              <a:rPr lang="en-US" altLang="en-US" dirty="0" smtClean="0"/>
              <a:t>Slide Design: Dr. Hornick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Josiah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specs/jls/se7/html/jls-17.html#d5e27722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specs/jls/se7/html/jls-17.html#d5e27722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specs/jls/se7/html/jls-17.html#jls-17.4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specs/jls/se7/html/jls-17.html#jls-17.4.1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specs/jls/se7/html/jls-17.html#jls-17.4.1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specs/jls/se7/html/jls-17.html#jls-17.4.5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specs/jls/se7/html/jls-17.html#jls-17.4.5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preshing.com/20130702/the-happens-before-relation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oc.qt.io/qt-5/qobject.html#connec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.qt.io/qt-5/qt.html#ConnectionType-enum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preshing.com/20130702/the-happens-before-relation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specs/jls/se7/html/jls-17.html#jls-17.4.1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eshing.com/20130702/the-happens-before-relation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preshing.com/20130702/the-happens-before-relation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specs/jls/se7/html/jls-17.html#jls-17.4.5" TargetMode="External"/><Relationship Id="rId2" Type="http://schemas.openxmlformats.org/officeDocument/2006/relationships/hyperlink" Target="http://docs.oracle.com/javase/specs/jls/se7/html/jls-17.html#jls-17.4.1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oc.qt.io/qt-5/qobject.html#thread-affinit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doc.qt.io/qt-5/qt.html#ConnectionType-enum" TargetMode="External"/><Relationship Id="rId4" Type="http://schemas.openxmlformats.org/officeDocument/2006/relationships/hyperlink" Target="http://doc.qt.io/qt-5/qobject.html#connect" TargetMode="Externa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://docs.oracle.com/javase/specs/jls/se7/html/jls-17.html#jls-17.4.3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5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oracle.com/javase/8/docs/api/java/util/concurrent/ConcurrentHashMap.html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cs.oracle.com/javase/8/docs/api/java/util/concurrent/ConcurrentSkipListMap.html" TargetMode="Externa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SE3910</a:t>
            </a:r>
            <a:br>
              <a:rPr lang="en-US" dirty="0" smtClean="0"/>
            </a:br>
            <a:r>
              <a:rPr lang="en-US" dirty="0" smtClean="0"/>
              <a:t>Week 7, Class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Week 6, Class 2 (Wednesday)</a:t>
            </a:r>
          </a:p>
          <a:p>
            <a:pPr lvl="1"/>
            <a:r>
              <a:rPr lang="en-US" dirty="0" smtClean="0"/>
              <a:t>Quiz – returned today</a:t>
            </a:r>
          </a:p>
          <a:p>
            <a:r>
              <a:rPr lang="en-US" dirty="0" smtClean="0"/>
              <a:t>Week 7, Class 2 (Wednesday)</a:t>
            </a:r>
          </a:p>
          <a:p>
            <a:pPr lvl="1"/>
            <a:r>
              <a:rPr lang="en-US" dirty="0" smtClean="0"/>
              <a:t>Half-Exam 2</a:t>
            </a:r>
          </a:p>
          <a:p>
            <a:pPr lvl="1"/>
            <a:r>
              <a:rPr lang="en-US" sz="4400" b="1" dirty="0" smtClean="0"/>
              <a:t>Bring Calculator!!</a:t>
            </a:r>
            <a:endParaRPr lang="en-US" b="1" dirty="0" smtClean="0"/>
          </a:p>
          <a:p>
            <a:r>
              <a:rPr lang="en-US" dirty="0" err="1" smtClean="0"/>
              <a:t>Qt</a:t>
            </a:r>
            <a:r>
              <a:rPr lang="en-US" dirty="0" smtClean="0"/>
              <a:t>: Connecting signals and slots</a:t>
            </a:r>
          </a:p>
          <a:p>
            <a:r>
              <a:rPr lang="en-US" dirty="0" smtClean="0"/>
              <a:t>Java: Happens-Before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the compiler </a:t>
            </a:r>
            <a:br>
              <a:rPr lang="en-US" dirty="0" smtClean="0"/>
            </a:br>
            <a:r>
              <a:rPr lang="en-US" dirty="0" smtClean="0"/>
              <a:t>do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can read and write faster to “</a:t>
            </a:r>
            <a:r>
              <a:rPr lang="en-US" dirty="0" err="1" smtClean="0"/>
              <a:t>tmp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dirty="0" err="1" smtClean="0"/>
              <a:t>tmp</a:t>
            </a:r>
            <a:r>
              <a:rPr lang="en-US" dirty="0" smtClean="0"/>
              <a:t> </a:t>
            </a:r>
            <a:r>
              <a:rPr lang="en-US" dirty="0"/>
              <a:t>= B;</a:t>
            </a:r>
          </a:p>
          <a:p>
            <a:pPr marL="0" indent="0">
              <a:buNone/>
            </a:pPr>
            <a:r>
              <a:rPr lang="en-US" dirty="0" smtClean="0"/>
              <a:t>B </a:t>
            </a:r>
            <a:r>
              <a:rPr lang="en-US" dirty="0"/>
              <a:t>= 1;</a:t>
            </a:r>
          </a:p>
          <a:p>
            <a:pPr marL="0" indent="0">
              <a:buNone/>
            </a:pPr>
            <a:r>
              <a:rPr lang="en-US" dirty="0" err="1" smtClean="0"/>
              <a:t>tmp</a:t>
            </a:r>
            <a:r>
              <a:rPr lang="en-US" dirty="0"/>
              <a:t>++;</a:t>
            </a:r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= </a:t>
            </a:r>
            <a:r>
              <a:rPr lang="en-US" dirty="0" err="1"/>
              <a:t>tmp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Exercise: What </a:t>
            </a:r>
            <a:r>
              <a:rPr lang="en-US" dirty="0"/>
              <a:t>is </a:t>
            </a:r>
            <a:r>
              <a:rPr lang="en-US" dirty="0" err="1"/>
              <a:t>tmp</a:t>
            </a:r>
            <a:r>
              <a:rPr lang="en-US" dirty="0" smtClean="0"/>
              <a:t>? Why can we read and write faster to it?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2667000" y="2346960"/>
            <a:ext cx="609600" cy="1066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429000" y="2766060"/>
            <a:ext cx="609600" cy="990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236720" y="3451860"/>
            <a:ext cx="609600" cy="3048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029200" y="3764280"/>
            <a:ext cx="6096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607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Result: Seemingly impossible things can happen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= 0;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r1 = A;</a:t>
            </a:r>
          </a:p>
          <a:p>
            <a:pPr marL="0" indent="0">
              <a:buNone/>
            </a:pPr>
            <a:r>
              <a:rPr lang="en-US" dirty="0"/>
              <a:t>B = 2</a:t>
            </a:r>
            <a:r>
              <a:rPr lang="en-US" dirty="0" smtClean="0"/>
              <a:t>;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 = 0;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r2 = B;</a:t>
            </a:r>
          </a:p>
          <a:p>
            <a:pPr marL="0" indent="0">
              <a:buNone/>
            </a:pPr>
            <a:r>
              <a:rPr lang="en-US" dirty="0"/>
              <a:t>A = </a:t>
            </a:r>
            <a:r>
              <a:rPr lang="en-US" dirty="0" smtClean="0"/>
              <a:t>1;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04800" y="5105400"/>
            <a:ext cx="8229600" cy="148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Exercise: How could we get r1 = 1 and r2 = 0?</a:t>
            </a:r>
          </a:p>
          <a:p>
            <a:pPr marL="0" indent="0">
              <a:buFont typeface="Wingdings" pitchFamily="2" charset="2"/>
              <a:buNone/>
            </a:pPr>
            <a:r>
              <a:rPr lang="en-US" kern="0" dirty="0" smtClean="0">
                <a:hlinkClick r:id="rId3"/>
              </a:rPr>
              <a:t>Java Lang. Spec Example 17.4-1.</a:t>
            </a:r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40935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/>
              <a:t>It is possible for both </a:t>
            </a:r>
            <a:r>
              <a:rPr lang="en-US" dirty="0" smtClean="0"/>
              <a:t>r1 </a:t>
            </a:r>
            <a:r>
              <a:rPr lang="en-US" dirty="0"/>
              <a:t>= 1 and </a:t>
            </a:r>
            <a:r>
              <a:rPr lang="en-US" dirty="0" smtClean="0"/>
              <a:t>r2 </a:t>
            </a:r>
            <a:r>
              <a:rPr lang="en-US" dirty="0"/>
              <a:t>= 2!</a:t>
            </a:r>
            <a:endParaRPr lang="en-US" dirty="0">
              <a:hlinkClick r:id="rId3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= 0;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 smtClean="0"/>
              <a:t>r1 = A;</a:t>
            </a:r>
          </a:p>
          <a:p>
            <a:pPr marL="0" indent="0">
              <a:buNone/>
            </a:pPr>
            <a:r>
              <a:rPr lang="en-US" dirty="0"/>
              <a:t>B = </a:t>
            </a:r>
            <a:r>
              <a:rPr lang="en-US" dirty="0" smtClean="0"/>
              <a:t>2;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 = 0;</a:t>
            </a:r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/>
              <a:t>A = </a:t>
            </a:r>
            <a:r>
              <a:rPr lang="en-US" dirty="0" smtClean="0"/>
              <a:t>1;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r2 = B;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304800" y="5105400"/>
            <a:ext cx="8229600" cy="1481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Exercise: How could we get r1 = 1 and r2 = 2?</a:t>
            </a:r>
          </a:p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(Would this be possible without reordering?)</a:t>
            </a:r>
          </a:p>
          <a:p>
            <a:pPr marL="0" indent="0">
              <a:buFont typeface="Wingdings" pitchFamily="2" charset="2"/>
              <a:buNone/>
            </a:pPr>
            <a:r>
              <a:rPr lang="en-US" kern="0" dirty="0" smtClean="0">
                <a:hlinkClick r:id="rId3"/>
              </a:rPr>
              <a:t>Java Lang. Spec Example 17.4-1.</a:t>
            </a:r>
            <a:endParaRPr lang="en-US" kern="0" dirty="0" smtClean="0"/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0238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858962"/>
          </a:xfrm>
        </p:spPr>
        <p:txBody>
          <a:bodyPr/>
          <a:lstStyle/>
          <a:p>
            <a:r>
              <a:rPr lang="en-US" dirty="0" smtClean="0"/>
              <a:t>How to ensure multithreaded applications work as expected?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133599"/>
            <a:ext cx="8229600" cy="3997325"/>
          </a:xfrm>
        </p:spPr>
        <p:txBody>
          <a:bodyPr/>
          <a:lstStyle/>
          <a:p>
            <a:r>
              <a:rPr lang="en-US" dirty="0" smtClean="0"/>
              <a:t>Avoid problems due to </a:t>
            </a:r>
          </a:p>
          <a:p>
            <a:pPr lvl="1"/>
            <a:r>
              <a:rPr lang="en-US" dirty="0" smtClean="0"/>
              <a:t>reordering</a:t>
            </a:r>
          </a:p>
          <a:p>
            <a:pPr lvl="1"/>
            <a:r>
              <a:rPr lang="en-US" dirty="0" smtClean="0"/>
              <a:t>caching (as seen yesterday)</a:t>
            </a:r>
          </a:p>
          <a:p>
            <a:r>
              <a:rPr lang="en-US" dirty="0" smtClean="0"/>
              <a:t>While still being fast!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398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need a “Memory Model” (updated)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The Java programming language memory model works by examining each </a:t>
            </a:r>
            <a:r>
              <a:rPr lang="en-US" b="1" dirty="0"/>
              <a:t>read</a:t>
            </a:r>
            <a:r>
              <a:rPr lang="en-US" dirty="0"/>
              <a:t> in an execution trace and checking that the </a:t>
            </a:r>
            <a:r>
              <a:rPr lang="en-US" b="1" dirty="0"/>
              <a:t>write</a:t>
            </a:r>
            <a:r>
              <a:rPr lang="en-US" dirty="0"/>
              <a:t> observed by that read is valid according to certain rules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docs.oracle.com/javase/specs/jls/se7/html/jls-17.html#jls-17.4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593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Variables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Shared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nstance fields</a:t>
            </a:r>
          </a:p>
          <a:p>
            <a:r>
              <a:rPr lang="en-US" dirty="0"/>
              <a:t>s</a:t>
            </a:r>
            <a:r>
              <a:rPr lang="en-US" dirty="0" smtClean="0"/>
              <a:t>tatic fields</a:t>
            </a:r>
          </a:p>
          <a:p>
            <a:r>
              <a:rPr lang="en-US" dirty="0"/>
              <a:t>a</a:t>
            </a:r>
            <a:r>
              <a:rPr lang="en-US" dirty="0" smtClean="0"/>
              <a:t>rray elements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Never shared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ocal variables</a:t>
            </a:r>
          </a:p>
          <a:p>
            <a:r>
              <a:rPr lang="en-US" dirty="0"/>
              <a:t>m</a:t>
            </a:r>
            <a:r>
              <a:rPr lang="en-US" dirty="0" smtClean="0"/>
              <a:t>ethod parameters</a:t>
            </a:r>
          </a:p>
          <a:p>
            <a:r>
              <a:rPr lang="en-US" dirty="0"/>
              <a:t>e</a:t>
            </a:r>
            <a:r>
              <a:rPr lang="en-US" dirty="0" smtClean="0"/>
              <a:t>xception parameters</a:t>
            </a:r>
          </a:p>
          <a:p>
            <a:pPr marL="0" indent="0">
              <a:buNone/>
            </a:pPr>
            <a:r>
              <a:rPr lang="en-US" dirty="0" smtClean="0"/>
              <a:t>    e.g. catch(Exception </a:t>
            </a:r>
            <a:r>
              <a:rPr lang="en-US" b="1" dirty="0" smtClean="0"/>
              <a:t>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sp>
        <p:nvSpPr>
          <p:cNvPr id="10" name="Content Placeholder 6"/>
          <p:cNvSpPr txBox="1">
            <a:spLocks/>
          </p:cNvSpPr>
          <p:nvPr/>
        </p:nvSpPr>
        <p:spPr bwMode="auto">
          <a:xfrm>
            <a:off x="609600" y="5791199"/>
            <a:ext cx="80772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18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>
                <a:hlinkClick r:id="rId3"/>
              </a:rPr>
              <a:t>http://docs.oracle.com/javase/specs/jls/se7/html/jls-17.html#jls-17.4.1</a:t>
            </a:r>
            <a:endParaRPr lang="en-US" kern="0" dirty="0" smtClean="0"/>
          </a:p>
          <a:p>
            <a:endParaRPr lang="en-US" kern="0" dirty="0" smtClean="0"/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97249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Happens-Before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If one action </a:t>
            </a:r>
            <a:r>
              <a:rPr lang="en-US" i="1" dirty="0"/>
              <a:t>happens-before</a:t>
            </a:r>
            <a:r>
              <a:rPr lang="en-US" dirty="0"/>
              <a:t> another, then the first is visible to and ordered before the second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docs.oracle.com/javase/specs/jls/se7/html/jls-17.html#jls-17.4.1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157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“</a:t>
            </a:r>
            <a:r>
              <a:rPr lang="en-US" i="1" dirty="0"/>
              <a:t>Happens-Before</a:t>
            </a:r>
            <a:r>
              <a:rPr lang="en-US" dirty="0"/>
              <a:t> Does Not Imply Happening Before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It should be noted that the presence of a </a:t>
            </a:r>
            <a:r>
              <a:rPr lang="en-US" i="1" dirty="0"/>
              <a:t>happens-before</a:t>
            </a:r>
            <a:r>
              <a:rPr lang="en-US" dirty="0"/>
              <a:t> relationship between two actions does not necessarily imply that they have to take place in that order in an implementation. If the reordering produces results consistent with a legal execution, it is not illegal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http://docs.oracle.com/javase/specs/jls/se7/html/jls-17.html#jls-17.4.5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9145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“Happening </a:t>
            </a:r>
            <a:r>
              <a:rPr lang="en-US" dirty="0"/>
              <a:t>Before Does Not Imply </a:t>
            </a:r>
            <a:r>
              <a:rPr lang="en-US" i="1" dirty="0" smtClean="0"/>
              <a:t>Happens-Before”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More specifically, if two actions share a </a:t>
            </a:r>
            <a:r>
              <a:rPr lang="en-US" i="1" dirty="0"/>
              <a:t>happens-before</a:t>
            </a:r>
            <a:r>
              <a:rPr lang="en-US" dirty="0"/>
              <a:t> relationship, they do not necessarily have to appear to have happened in that order to any code with which they do not share a </a:t>
            </a:r>
            <a:r>
              <a:rPr lang="en-US" i="1" dirty="0"/>
              <a:t>happens-before</a:t>
            </a:r>
            <a:r>
              <a:rPr lang="en-US" dirty="0"/>
              <a:t> relationship. Writes in one thread that are in a data race with reads in another thread may, for example, appear to occur out of order to those reads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docs.oracle.com/javase/specs/jls/se7/html/jls-17.html#jls-17.4.5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0153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“Happening </a:t>
            </a:r>
            <a:r>
              <a:rPr lang="en-US" dirty="0"/>
              <a:t>Before Does Not Imply </a:t>
            </a:r>
            <a:r>
              <a:rPr lang="en-US" i="1" dirty="0" smtClean="0"/>
              <a:t>Happens-Before”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publishMessage</a:t>
            </a:r>
            <a:r>
              <a:rPr lang="en-US" dirty="0" smtClean="0"/>
              <a:t>()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answer = 42;                      // (1)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isReady</a:t>
            </a:r>
            <a:r>
              <a:rPr lang="en-US" dirty="0"/>
              <a:t> = </a:t>
            </a:r>
            <a:r>
              <a:rPr lang="en-US" dirty="0" smtClean="0"/>
              <a:t>true;                      </a:t>
            </a:r>
            <a:r>
              <a:rPr lang="en-US" dirty="0"/>
              <a:t>// (2)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consumeMessage</a:t>
            </a:r>
            <a:r>
              <a:rPr lang="en-US" dirty="0" smtClean="0"/>
              <a:t>()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if (</a:t>
            </a:r>
            <a:r>
              <a:rPr lang="en-US" dirty="0" err="1"/>
              <a:t>isReady</a:t>
            </a:r>
            <a:r>
              <a:rPr lang="en-US" dirty="0"/>
              <a:t>)                      // (3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i="1" dirty="0" err="1" smtClean="0"/>
              <a:t>sout</a:t>
            </a:r>
            <a:r>
              <a:rPr lang="en-US" dirty="0" smtClean="0"/>
              <a:t>(answer</a:t>
            </a:r>
            <a:r>
              <a:rPr lang="en-US" dirty="0"/>
              <a:t>);       // (4)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http://preshing.com/20130702/the-happens-before-relation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http://preshing.com/20130702/the-happens-before-relation/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0845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Qt’s</a:t>
            </a:r>
            <a:r>
              <a:rPr lang="en-US" dirty="0" smtClean="0"/>
              <a:t> connect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doc.qt.io/qt-5/qobject.html#connect</a:t>
            </a:r>
            <a:endParaRPr lang="en-US" dirty="0"/>
          </a:p>
          <a:p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doc.qt.io/qt-5/qt.html#ConnectionType-enum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5472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“Happening </a:t>
            </a:r>
            <a:r>
              <a:rPr lang="en-US" dirty="0"/>
              <a:t>Before Does Not Imply </a:t>
            </a:r>
            <a:r>
              <a:rPr lang="en-US" i="1" dirty="0" smtClean="0"/>
              <a:t>Happens-Before”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7244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publishMessage</a:t>
            </a:r>
            <a:r>
              <a:rPr lang="en-US" dirty="0" smtClean="0"/>
              <a:t>()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answer = 42;                     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isReady</a:t>
            </a:r>
            <a:r>
              <a:rPr lang="en-US" dirty="0"/>
              <a:t> = </a:t>
            </a:r>
            <a:r>
              <a:rPr lang="en-US" dirty="0" smtClean="0"/>
              <a:t>true;                    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consumeMessage</a:t>
            </a:r>
            <a:r>
              <a:rPr lang="en-US" dirty="0" smtClean="0"/>
              <a:t>()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if (</a:t>
            </a:r>
            <a:r>
              <a:rPr lang="en-US" dirty="0" err="1"/>
              <a:t>isReady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i="1" dirty="0" err="1" smtClean="0"/>
              <a:t>sout</a:t>
            </a:r>
            <a:r>
              <a:rPr lang="en-US" i="1" dirty="0" smtClean="0"/>
              <a:t>(</a:t>
            </a:r>
            <a:r>
              <a:rPr lang="en-US" dirty="0" smtClean="0"/>
              <a:t>answer);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http://preshing.com/20130702/the-happens-before-relation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Exercise: </a:t>
            </a:r>
          </a:p>
          <a:p>
            <a:pPr marL="0" indent="0">
              <a:buNone/>
            </a:pPr>
            <a:r>
              <a:rPr lang="en-US" dirty="0" smtClean="0"/>
              <a:t>How might this code execute to print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dirty="0" smtClean="0"/>
              <a:t> instead of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42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(You may use reordering and/or caching in your solution)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33799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happens-before relationships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“Each </a:t>
            </a:r>
            <a:r>
              <a:rPr lang="en-US" dirty="0"/>
              <a:t>action in a thread </a:t>
            </a:r>
            <a:r>
              <a:rPr lang="en-US" i="1" dirty="0"/>
              <a:t>happens-before</a:t>
            </a:r>
            <a:r>
              <a:rPr lang="en-US" dirty="0"/>
              <a:t> every action in that thread that comes later in the program's order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“An </a:t>
            </a:r>
            <a:r>
              <a:rPr lang="en-US" dirty="0"/>
              <a:t>unlock (synchronized block or method exit) of a monitor </a:t>
            </a:r>
            <a:r>
              <a:rPr lang="en-US" i="1" dirty="0"/>
              <a:t>happens-before</a:t>
            </a:r>
            <a:r>
              <a:rPr lang="en-US" dirty="0"/>
              <a:t> every subsequent lock (synchronized block or method entry) of that same monitor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“A </a:t>
            </a:r>
            <a:r>
              <a:rPr lang="en-US" dirty="0"/>
              <a:t>write to a volatile field </a:t>
            </a:r>
            <a:r>
              <a:rPr lang="en-US" i="1" dirty="0"/>
              <a:t>happens-before</a:t>
            </a:r>
            <a:r>
              <a:rPr lang="en-US" dirty="0"/>
              <a:t> every subsequent read of that same field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187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public void a() 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(x);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(y);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public void </a:t>
            </a:r>
            <a:r>
              <a:rPr lang="en-US" sz="2400" dirty="0" smtClean="0"/>
              <a:t>b() </a:t>
            </a:r>
            <a:r>
              <a:rPr lang="en-US" sz="2400" dirty="0"/>
              <a:t>{</a:t>
            </a:r>
          </a:p>
          <a:p>
            <a:pPr marL="0" indent="0">
              <a:buNone/>
            </a:pPr>
            <a:r>
              <a:rPr lang="en-US" sz="2400" dirty="0" smtClean="0"/>
              <a:t> 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(x);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(y);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Prove the following code is(</a:t>
            </a:r>
            <a:r>
              <a:rPr lang="en-US" kern="0" dirty="0" err="1" smtClean="0"/>
              <a:t>n’t</a:t>
            </a:r>
            <a:r>
              <a:rPr lang="en-US" kern="0" dirty="0" smtClean="0"/>
              <a:t>) free of data races: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3771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public void a() 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x = 5;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(x);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public void a() {</a:t>
            </a:r>
          </a:p>
          <a:p>
            <a:pPr marL="0" indent="0">
              <a:buNone/>
            </a:pPr>
            <a:r>
              <a:rPr lang="en-US" dirty="0"/>
              <a:t>   x = 5;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 smtClean="0"/>
              <a:t>System.out.println</a:t>
            </a:r>
            <a:r>
              <a:rPr lang="en-US" dirty="0" smtClean="0"/>
              <a:t>(x);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Prove the following code is(</a:t>
            </a:r>
            <a:r>
              <a:rPr lang="en-US" kern="0" dirty="0" err="1" smtClean="0"/>
              <a:t>n’t</a:t>
            </a:r>
            <a:r>
              <a:rPr lang="en-US" kern="0" dirty="0" smtClean="0"/>
              <a:t>) free of data races: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33831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public void a() {</a:t>
            </a:r>
          </a:p>
          <a:p>
            <a:pPr marL="0" indent="0">
              <a:buNone/>
            </a:pPr>
            <a:r>
              <a:rPr lang="en-US" sz="2400" dirty="0" smtClean="0"/>
              <a:t>  synchronized {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x = 5;</a:t>
            </a:r>
          </a:p>
          <a:p>
            <a:pPr marL="0" indent="0"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(x);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}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Prove the following code is(</a:t>
            </a:r>
            <a:r>
              <a:rPr lang="en-US" kern="0" dirty="0" err="1" smtClean="0"/>
              <a:t>n’t</a:t>
            </a:r>
            <a:r>
              <a:rPr lang="en-US" kern="0" dirty="0" smtClean="0"/>
              <a:t>) free of data races: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58237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Happens-Before (review)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</a:t>
            </a:r>
            <a:r>
              <a:rPr lang="en-US" dirty="0"/>
              <a:t>If one action </a:t>
            </a:r>
            <a:r>
              <a:rPr lang="en-US" i="1" dirty="0"/>
              <a:t>happens-before</a:t>
            </a:r>
            <a:r>
              <a:rPr lang="en-US" dirty="0"/>
              <a:t> another, then the first is visible to and ordered before the second</a:t>
            </a:r>
            <a:r>
              <a:rPr lang="en-US" dirty="0" smtClean="0"/>
              <a:t>.”</a:t>
            </a:r>
          </a:p>
          <a:p>
            <a:r>
              <a:rPr lang="en-US" i="1" dirty="0"/>
              <a:t>“Happens-Before</a:t>
            </a:r>
            <a:r>
              <a:rPr lang="en-US" dirty="0"/>
              <a:t> Does Not Imply Happening Before</a:t>
            </a:r>
            <a:r>
              <a:rPr lang="en-US" dirty="0" smtClean="0"/>
              <a:t>”</a:t>
            </a:r>
          </a:p>
          <a:p>
            <a:r>
              <a:rPr lang="en-US" dirty="0"/>
              <a:t>“Happening Before Does Not Imply </a:t>
            </a:r>
            <a:r>
              <a:rPr lang="en-US" i="1" dirty="0"/>
              <a:t>Happens-Before”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docs.oracle.com/javase/specs/jls/se7/html/jls-17.html#jls-17.4.1</a:t>
            </a:r>
            <a:endParaRPr lang="en-US" dirty="0" smtClean="0"/>
          </a:p>
          <a:p>
            <a:pPr marL="0" indent="0">
              <a:buNone/>
            </a:pPr>
            <a:r>
              <a:rPr lang="en-US" dirty="0">
                <a:hlinkClick r:id="rId4"/>
              </a:rPr>
              <a:t>http://preshing.com/20130702/the-happens-before-relation/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F549F9-A50D-4EE7-BB49-2B165961A0DB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700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“Happening </a:t>
            </a:r>
            <a:r>
              <a:rPr lang="en-US" dirty="0"/>
              <a:t>Before Does Not Imply </a:t>
            </a:r>
            <a:r>
              <a:rPr lang="en-US" i="1" dirty="0" smtClean="0"/>
              <a:t>Happens-Before”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7244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publishMessage</a:t>
            </a:r>
            <a:r>
              <a:rPr lang="en-US" dirty="0" smtClean="0"/>
              <a:t>()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answer = 42;                      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isReady</a:t>
            </a:r>
            <a:r>
              <a:rPr lang="en-US" dirty="0"/>
              <a:t> = </a:t>
            </a:r>
            <a:r>
              <a:rPr lang="en-US" dirty="0" smtClean="0"/>
              <a:t>true;                    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void </a:t>
            </a:r>
            <a:r>
              <a:rPr lang="en-US" dirty="0" err="1"/>
              <a:t>consumeMessage</a:t>
            </a:r>
            <a:r>
              <a:rPr lang="en-US" dirty="0" smtClean="0"/>
              <a:t>()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if (</a:t>
            </a:r>
            <a:r>
              <a:rPr lang="en-US" dirty="0" err="1"/>
              <a:t>isReady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i="1" dirty="0" err="1" smtClean="0"/>
              <a:t>sout</a:t>
            </a:r>
            <a:r>
              <a:rPr lang="en-US" i="1" dirty="0" smtClean="0"/>
              <a:t>(</a:t>
            </a:r>
            <a:r>
              <a:rPr lang="en-US" dirty="0" smtClean="0"/>
              <a:t>answer);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http://preshing.com/20130702/the-happens-before-relation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Exercise: </a:t>
            </a:r>
          </a:p>
          <a:p>
            <a:pPr marL="0" indent="0">
              <a:buNone/>
            </a:pPr>
            <a:r>
              <a:rPr lang="en-US" dirty="0" smtClean="0"/>
              <a:t>How might this code execute to print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dirty="0" smtClean="0"/>
              <a:t> instead of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42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(You may use reordering and/or caching in your solution)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924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</a:t>
            </a:r>
            <a:r>
              <a:rPr lang="en-US" i="1" dirty="0" smtClean="0"/>
              <a:t>happens-before</a:t>
            </a:r>
            <a:r>
              <a:rPr lang="en-US" dirty="0" smtClean="0"/>
              <a:t> relationships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 smtClean="0"/>
              <a:t>Every action in a thread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Exit synch. section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Write to volatile field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Any action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http://docs.oracle.com/javase/8/docs/api/java/util/concurrent/package-summary.html#MemoryVisibility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/>
              <a:t>actions later in </a:t>
            </a:r>
            <a:r>
              <a:rPr lang="en-US" sz="2400" b="1" dirty="0" smtClean="0"/>
              <a:t>program order</a:t>
            </a:r>
            <a:r>
              <a:rPr lang="en-US" sz="2400" dirty="0" smtClean="0"/>
              <a:t> in </a:t>
            </a:r>
            <a:r>
              <a:rPr lang="en-US" sz="2400" b="1" dirty="0" smtClean="0"/>
              <a:t>same thread</a:t>
            </a:r>
          </a:p>
          <a:p>
            <a:r>
              <a:rPr lang="en-US" sz="2400" dirty="0" smtClean="0"/>
              <a:t>Enter </a:t>
            </a:r>
            <a:r>
              <a:rPr lang="en-US" sz="2400" b="1" dirty="0" smtClean="0"/>
              <a:t>synch. section</a:t>
            </a:r>
            <a:r>
              <a:rPr lang="en-US" sz="2400" dirty="0" smtClean="0"/>
              <a:t> locked on same object (</a:t>
            </a:r>
            <a:r>
              <a:rPr lang="en-US" sz="2400" b="1" dirty="0" smtClean="0"/>
              <a:t>later in time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Read of volatile field (</a:t>
            </a:r>
            <a:r>
              <a:rPr lang="en-US" sz="2400" b="1" dirty="0" smtClean="0"/>
              <a:t>later in time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Any action which happens before an action which … happens before this action </a:t>
            </a:r>
            <a:r>
              <a:rPr lang="en-US" sz="2400" b="1" dirty="0" smtClean="0"/>
              <a:t>(chaining)</a:t>
            </a:r>
            <a:endParaRPr lang="en-US" sz="2400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2639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“Two accesses to (reads of or writes to) the same variable are said to be </a:t>
            </a:r>
            <a:r>
              <a:rPr lang="en-US" i="1" dirty="0"/>
              <a:t>conflicting</a:t>
            </a:r>
            <a:r>
              <a:rPr lang="en-US" dirty="0"/>
              <a:t> if at least one of the accesses is a write</a:t>
            </a:r>
            <a:r>
              <a:rPr lang="en-US" dirty="0" smtClean="0"/>
              <a:t>.” </a:t>
            </a:r>
            <a:r>
              <a:rPr lang="en-US" dirty="0"/>
              <a:t>(</a:t>
            </a:r>
            <a:r>
              <a:rPr lang="en-US" dirty="0">
                <a:hlinkClick r:id="rId2" tooltip="17.4.1. Shared Variables"/>
              </a:rPr>
              <a:t>§17.4.1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“When a program contains two conflicting accesses that are not ordered by a happens-before relationship, it is said to contain a </a:t>
            </a:r>
            <a:r>
              <a:rPr lang="en-US" i="1" dirty="0"/>
              <a:t>data race</a:t>
            </a:r>
            <a:r>
              <a:rPr lang="en-US" dirty="0"/>
              <a:t>.” (</a:t>
            </a:r>
            <a:r>
              <a:rPr lang="en-US" dirty="0">
                <a:hlinkClick r:id="rId3" tooltip="17.4.1. Shared Variables"/>
              </a:rPr>
              <a:t>§17.4.5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1715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Data-race free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program has no data races, then we can treat that program as if it behaved according to our simple “switch-back-and-forth-between-threads” model</a:t>
            </a:r>
          </a:p>
          <a:p>
            <a:r>
              <a:rPr lang="en-US" dirty="0" smtClean="0"/>
              <a:t>This is nice, but there can still be problems</a:t>
            </a:r>
          </a:p>
          <a:p>
            <a:pPr lvl="1"/>
            <a:r>
              <a:rPr lang="en-US" dirty="0" smtClean="0"/>
              <a:t>E.g. single-locked singleton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7302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Qt</a:t>
            </a:r>
            <a:r>
              <a:rPr lang="en-US" dirty="0" smtClean="0"/>
              <a:t> Connection types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3129774"/>
              </p:ext>
            </p:extLst>
          </p:nvPr>
        </p:nvGraphicFramePr>
        <p:xfrm>
          <a:off x="228600" y="1295400"/>
          <a:ext cx="8229600" cy="5133350"/>
        </p:xfrm>
        <a:graphic>
          <a:graphicData uri="http://schemas.openxmlformats.org/drawingml/2006/table">
            <a:tbl>
              <a:tblPr/>
              <a:tblGrid>
                <a:gridCol w="2743200"/>
                <a:gridCol w="960119"/>
                <a:gridCol w="4526281"/>
              </a:tblGrid>
              <a:tr h="64302"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</a:rPr>
                        <a:t>Constant</a:t>
                      </a:r>
                    </a:p>
                  </a:txBody>
                  <a:tcPr marL="27449" marR="27449" marT="6989" marB="6989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</a:rPr>
                        <a:t>Value</a:t>
                      </a:r>
                    </a:p>
                  </a:txBody>
                  <a:tcPr marL="27449" marR="27449" marT="6989" marB="6989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effectLst/>
                        </a:rPr>
                        <a:t>Description</a:t>
                      </a:r>
                    </a:p>
                  </a:txBody>
                  <a:tcPr marL="27449" marR="27449" marT="6989" marB="6989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970118">
                <a:tc>
                  <a:txBody>
                    <a:bodyPr/>
                    <a:lstStyle/>
                    <a:p>
                      <a:r>
                        <a:rPr lang="en-US" sz="2400" dirty="0" err="1">
                          <a:effectLst/>
                        </a:rPr>
                        <a:t>Qt</a:t>
                      </a:r>
                      <a:r>
                        <a:rPr lang="en-US" sz="2400" dirty="0">
                          <a:effectLst/>
                        </a:rPr>
                        <a:t>::</a:t>
                      </a:r>
                      <a:r>
                        <a:rPr lang="en-US" sz="2400" dirty="0" err="1" smtClean="0">
                          <a:effectLst/>
                        </a:rPr>
                        <a:t>AutoConnection</a:t>
                      </a:r>
                      <a:endParaRPr lang="en-US" sz="2400" dirty="0">
                        <a:effectLst/>
                      </a:endParaRP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0</a:t>
                      </a: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>
                          <a:effectLst/>
                        </a:rPr>
                        <a:t>(Default)</a:t>
                      </a:r>
                      <a:r>
                        <a:rPr lang="en-US" sz="1800" dirty="0">
                          <a:effectLst/>
                        </a:rPr>
                        <a:t> </a:t>
                      </a:r>
                      <a:r>
                        <a:rPr lang="en-US" sz="1200" dirty="0">
                          <a:effectLst/>
                        </a:rPr>
                        <a:t>If the receiver </a:t>
                      </a:r>
                      <a:r>
                        <a:rPr lang="en-US" sz="1200" u="none" strike="noStrike" dirty="0">
                          <a:solidFill>
                            <a:srgbClr val="5CAA15"/>
                          </a:solidFill>
                          <a:effectLst/>
                          <a:hlinkClick r:id="rId3"/>
                        </a:rPr>
                        <a:t>lives </a:t>
                      </a:r>
                      <a:r>
                        <a:rPr lang="en-US" sz="1200" u="none" strike="noStrike" dirty="0" err="1">
                          <a:solidFill>
                            <a:srgbClr val="5CAA15"/>
                          </a:solidFill>
                          <a:effectLst/>
                          <a:hlinkClick r:id="rId3"/>
                        </a:rPr>
                        <a:t>in</a:t>
                      </a:r>
                      <a:r>
                        <a:rPr lang="en-US" sz="1200" dirty="0" err="1">
                          <a:effectLst/>
                        </a:rPr>
                        <a:t>the</a:t>
                      </a:r>
                      <a:r>
                        <a:rPr lang="en-US" sz="1200" dirty="0">
                          <a:effectLst/>
                        </a:rPr>
                        <a:t> thread that emits the signal, </a:t>
                      </a:r>
                      <a:r>
                        <a:rPr lang="en-US" sz="1200" dirty="0" err="1">
                          <a:effectLst/>
                        </a:rPr>
                        <a:t>Qt</a:t>
                      </a:r>
                      <a:r>
                        <a:rPr lang="en-US" sz="1200" dirty="0">
                          <a:effectLst/>
                        </a:rPr>
                        <a:t>::</a:t>
                      </a:r>
                      <a:r>
                        <a:rPr lang="en-US" sz="1200" dirty="0" err="1">
                          <a:effectLst/>
                        </a:rPr>
                        <a:t>DirectConnection</a:t>
                      </a:r>
                      <a:r>
                        <a:rPr lang="en-US" sz="1200" dirty="0">
                          <a:effectLst/>
                        </a:rPr>
                        <a:t> is used. Otherwise, </a:t>
                      </a:r>
                      <a:r>
                        <a:rPr lang="en-US" sz="1200" dirty="0" err="1">
                          <a:effectLst/>
                        </a:rPr>
                        <a:t>Qt</a:t>
                      </a:r>
                      <a:r>
                        <a:rPr lang="en-US" sz="1200" dirty="0">
                          <a:effectLst/>
                        </a:rPr>
                        <a:t>::</a:t>
                      </a:r>
                      <a:r>
                        <a:rPr lang="en-US" sz="1200" dirty="0" err="1">
                          <a:effectLst/>
                        </a:rPr>
                        <a:t>QueuedConnection</a:t>
                      </a:r>
                      <a:r>
                        <a:rPr lang="en-US" sz="1200" dirty="0">
                          <a:effectLst/>
                        </a:rPr>
                        <a:t> is used. The connection type is determined when the signal is emitted.</a:t>
                      </a: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17210">
                <a:tc>
                  <a:txBody>
                    <a:bodyPr/>
                    <a:lstStyle/>
                    <a:p>
                      <a:r>
                        <a:rPr lang="en-US" sz="2400" dirty="0" err="1">
                          <a:effectLst/>
                        </a:rPr>
                        <a:t>Qt</a:t>
                      </a:r>
                      <a:r>
                        <a:rPr lang="en-US" sz="2400" dirty="0">
                          <a:effectLst/>
                        </a:rPr>
                        <a:t>::</a:t>
                      </a:r>
                      <a:r>
                        <a:rPr lang="en-US" sz="2400" dirty="0" smtClean="0">
                          <a:effectLst/>
                        </a:rPr>
                        <a:t>Direct</a:t>
                      </a:r>
                      <a:br>
                        <a:rPr lang="en-US" sz="2400" dirty="0" smtClean="0">
                          <a:effectLst/>
                        </a:rPr>
                      </a:br>
                      <a:r>
                        <a:rPr lang="en-US" sz="2400" dirty="0" smtClean="0">
                          <a:effectLst/>
                        </a:rPr>
                        <a:t>Connection</a:t>
                      </a:r>
                      <a:endParaRPr lang="en-US" sz="2400" dirty="0">
                        <a:effectLst/>
                      </a:endParaRP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effectLst/>
                        </a:rPr>
                        <a:t>1</a:t>
                      </a: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</a:rPr>
                        <a:t>The slot is invoked immediately when the signal is emitted. The slot is executed in the signalling thread.</a:t>
                      </a: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7533">
                <a:tc>
                  <a:txBody>
                    <a:bodyPr/>
                    <a:lstStyle/>
                    <a:p>
                      <a:r>
                        <a:rPr lang="en-US" sz="2400" dirty="0" err="1">
                          <a:effectLst/>
                        </a:rPr>
                        <a:t>Qt</a:t>
                      </a:r>
                      <a:r>
                        <a:rPr lang="en-US" sz="2400" dirty="0">
                          <a:effectLst/>
                        </a:rPr>
                        <a:t>::</a:t>
                      </a:r>
                      <a:r>
                        <a:rPr lang="en-US" sz="2400" dirty="0" smtClean="0">
                          <a:effectLst/>
                        </a:rPr>
                        <a:t>Queued</a:t>
                      </a:r>
                      <a:br>
                        <a:rPr lang="en-US" sz="2400" dirty="0" smtClean="0">
                          <a:effectLst/>
                        </a:rPr>
                      </a:br>
                      <a:r>
                        <a:rPr lang="en-US" sz="2400" dirty="0" smtClean="0">
                          <a:effectLst/>
                        </a:rPr>
                        <a:t>Connection</a:t>
                      </a:r>
                      <a:endParaRPr lang="en-US" sz="2400" dirty="0">
                        <a:effectLst/>
                      </a:endParaRP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effectLst/>
                        </a:rPr>
                        <a:t>2</a:t>
                      </a: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The slot is invoked when control returns to the event loop of the receiver's thread. The slot is executed </a:t>
                      </a:r>
                      <a:r>
                        <a:rPr lang="en-US" sz="1200" dirty="0" err="1" smtClean="0">
                          <a:effectLst/>
                        </a:rPr>
                        <a:t>inhe</a:t>
                      </a:r>
                      <a:r>
                        <a:rPr lang="en-US" sz="1200" dirty="0" smtClean="0">
                          <a:effectLst/>
                        </a:rPr>
                        <a:t> t </a:t>
                      </a:r>
                      <a:r>
                        <a:rPr lang="en-US" sz="1200" dirty="0">
                          <a:effectLst/>
                        </a:rPr>
                        <a:t>receiver's thread.</a:t>
                      </a: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919795">
                <a:tc>
                  <a:txBody>
                    <a:bodyPr/>
                    <a:lstStyle/>
                    <a:p>
                      <a:r>
                        <a:rPr lang="en-US" sz="2400" dirty="0" err="1">
                          <a:effectLst/>
                        </a:rPr>
                        <a:t>Qt</a:t>
                      </a:r>
                      <a:r>
                        <a:rPr lang="en-US" sz="2400" dirty="0">
                          <a:effectLst/>
                        </a:rPr>
                        <a:t>::</a:t>
                      </a:r>
                      <a:r>
                        <a:rPr lang="en-US" sz="2400" dirty="0" smtClean="0">
                          <a:effectLst/>
                        </a:rPr>
                        <a:t>Blocking</a:t>
                      </a:r>
                      <a:br>
                        <a:rPr lang="en-US" sz="2400" dirty="0" smtClean="0">
                          <a:effectLst/>
                        </a:rPr>
                      </a:br>
                      <a:r>
                        <a:rPr lang="en-US" sz="2400" dirty="0" err="1" smtClean="0">
                          <a:effectLst/>
                        </a:rPr>
                        <a:t>QueuedConnection</a:t>
                      </a:r>
                      <a:endParaRPr lang="en-US" sz="2400" dirty="0">
                        <a:effectLst/>
                      </a:endParaRP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>
                          <a:effectLst/>
                        </a:rPr>
                        <a:t>3</a:t>
                      </a: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Same as </a:t>
                      </a:r>
                      <a:r>
                        <a:rPr lang="en-US" sz="1200" dirty="0" err="1">
                          <a:effectLst/>
                        </a:rPr>
                        <a:t>Qt</a:t>
                      </a:r>
                      <a:r>
                        <a:rPr lang="en-US" sz="1200" dirty="0">
                          <a:effectLst/>
                        </a:rPr>
                        <a:t>::</a:t>
                      </a:r>
                      <a:r>
                        <a:rPr lang="en-US" sz="1200" dirty="0" err="1">
                          <a:effectLst/>
                        </a:rPr>
                        <a:t>QueuedConnection</a:t>
                      </a:r>
                      <a:r>
                        <a:rPr lang="en-US" sz="1200" dirty="0">
                          <a:effectLst/>
                        </a:rPr>
                        <a:t>, except that the </a:t>
                      </a:r>
                      <a:r>
                        <a:rPr lang="en-US" sz="1200" dirty="0" err="1">
                          <a:effectLst/>
                        </a:rPr>
                        <a:t>signalling</a:t>
                      </a:r>
                      <a:r>
                        <a:rPr lang="en-US" sz="1200" dirty="0">
                          <a:effectLst/>
                        </a:rPr>
                        <a:t> thread blocks until the slot returns. This connection must </a:t>
                      </a:r>
                      <a:r>
                        <a:rPr lang="en-US" sz="1200" i="1" dirty="0">
                          <a:effectLst/>
                        </a:rPr>
                        <a:t>not</a:t>
                      </a:r>
                      <a:r>
                        <a:rPr lang="en-US" sz="1200" dirty="0">
                          <a:effectLst/>
                        </a:rPr>
                        <a:t> be used if the receiver lives in the </a:t>
                      </a:r>
                      <a:r>
                        <a:rPr lang="en-US" sz="1200" dirty="0" err="1">
                          <a:effectLst/>
                        </a:rPr>
                        <a:t>signalling</a:t>
                      </a:r>
                      <a:r>
                        <a:rPr lang="en-US" sz="1200" dirty="0">
                          <a:effectLst/>
                        </a:rPr>
                        <a:t> thread, or else the application will deadlock.</a:t>
                      </a: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372703">
                <a:tc>
                  <a:txBody>
                    <a:bodyPr/>
                    <a:lstStyle/>
                    <a:p>
                      <a:r>
                        <a:rPr lang="en-US" sz="2400" dirty="0" err="1">
                          <a:effectLst/>
                        </a:rPr>
                        <a:t>Qt</a:t>
                      </a:r>
                      <a:r>
                        <a:rPr lang="en-US" sz="2400" dirty="0">
                          <a:effectLst/>
                        </a:rPr>
                        <a:t>::</a:t>
                      </a:r>
                      <a:r>
                        <a:rPr lang="en-US" sz="2400" dirty="0" smtClean="0">
                          <a:effectLst/>
                        </a:rPr>
                        <a:t>Unique</a:t>
                      </a:r>
                      <a:br>
                        <a:rPr lang="en-US" sz="2400" dirty="0" smtClean="0">
                          <a:effectLst/>
                        </a:rPr>
                      </a:br>
                      <a:r>
                        <a:rPr lang="en-US" sz="2400" dirty="0" smtClean="0">
                          <a:effectLst/>
                        </a:rPr>
                        <a:t>Connection</a:t>
                      </a:r>
                      <a:endParaRPr lang="en-US" sz="2400" dirty="0">
                        <a:effectLst/>
                      </a:endParaRP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</a:rPr>
                        <a:t>0x80</a:t>
                      </a: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</a:rPr>
                        <a:t>This is a flag that can be combined with any one of the above connection types, using a bitwise OR. When </a:t>
                      </a:r>
                      <a:r>
                        <a:rPr lang="en-US" sz="1200" dirty="0" err="1">
                          <a:effectLst/>
                        </a:rPr>
                        <a:t>Qt</a:t>
                      </a:r>
                      <a:r>
                        <a:rPr lang="en-US" sz="1200" dirty="0">
                          <a:effectLst/>
                        </a:rPr>
                        <a:t>::</a:t>
                      </a:r>
                      <a:r>
                        <a:rPr lang="en-US" sz="1200" dirty="0" err="1">
                          <a:effectLst/>
                        </a:rPr>
                        <a:t>UniqueConnection</a:t>
                      </a:r>
                      <a:r>
                        <a:rPr lang="en-US" sz="1200" dirty="0">
                          <a:effectLst/>
                        </a:rPr>
                        <a:t> is </a:t>
                      </a:r>
                      <a:r>
                        <a:rPr lang="en-US" sz="1200" dirty="0" err="1">
                          <a:effectLst/>
                        </a:rPr>
                        <a:t>set,</a:t>
                      </a:r>
                      <a:r>
                        <a:rPr lang="en-US" sz="1200" u="none" strike="noStrike" dirty="0" err="1">
                          <a:solidFill>
                            <a:srgbClr val="5CAA15"/>
                          </a:solidFill>
                          <a:effectLst/>
                          <a:hlinkClick r:id="rId4"/>
                        </a:rPr>
                        <a:t>QObject</a:t>
                      </a:r>
                      <a:r>
                        <a:rPr lang="en-US" sz="1200" u="none" strike="noStrike" dirty="0">
                          <a:solidFill>
                            <a:srgbClr val="5CAA15"/>
                          </a:solidFill>
                          <a:effectLst/>
                          <a:hlinkClick r:id="rId4"/>
                        </a:rPr>
                        <a:t>::connect</a:t>
                      </a:r>
                      <a:r>
                        <a:rPr lang="en-US" sz="1200" dirty="0">
                          <a:effectLst/>
                        </a:rPr>
                        <a:t>() will fail if the connection already exists (i.e. if the same signal is already connected to the same slot for the same pair of objects). This flag was introduced in </a:t>
                      </a:r>
                      <a:r>
                        <a:rPr lang="en-US" sz="1200" dirty="0" err="1">
                          <a:effectLst/>
                        </a:rPr>
                        <a:t>Qt</a:t>
                      </a:r>
                      <a:r>
                        <a:rPr lang="en-US" sz="1200" dirty="0">
                          <a:effectLst/>
                        </a:rPr>
                        <a:t> 4.6.</a:t>
                      </a:r>
                    </a:p>
                  </a:txBody>
                  <a:tcPr marL="27449" marR="27449" marT="6989" marB="6989" anchor="ctr">
                    <a:lnL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EEEEE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801469"/>
            <a:ext cx="53015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5"/>
              </a:rPr>
              <a:t>http://doc.qt.io/qt-5/qt.html#ConnectionType-enum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551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Slow program… (review)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synchronized(</a:t>
            </a:r>
            <a:r>
              <a:rPr lang="en-US" dirty="0" err="1" smtClean="0"/>
              <a:t>MySingleton.class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r>
              <a:rPr lang="en-US" dirty="0" smtClean="0"/>
              <a:t>   if(</a:t>
            </a:r>
            <a:r>
              <a:rPr lang="en-US" dirty="0" err="1" smtClean="0"/>
              <a:t>theInstance</a:t>
            </a:r>
            <a:r>
              <a:rPr lang="en-US" dirty="0" smtClean="0"/>
              <a:t> </a:t>
            </a:r>
            <a:r>
              <a:rPr lang="en-US" dirty="0"/>
              <a:t>== null) {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theInstance</a:t>
            </a:r>
            <a:r>
              <a:rPr lang="en-US" dirty="0" smtClean="0"/>
              <a:t> == new </a:t>
            </a:r>
            <a:r>
              <a:rPr lang="en-US" dirty="0" err="1" smtClean="0"/>
              <a:t>MySingleton</a:t>
            </a:r>
            <a:r>
              <a:rPr lang="en-US" dirty="0" smtClean="0"/>
              <a:t>(…);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program WILL work correctly.  Just has a lock that we want to avoid.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8955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Data-race free program with problems… (review)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if(</a:t>
            </a:r>
            <a:r>
              <a:rPr lang="en-US" dirty="0" err="1" smtClean="0"/>
              <a:t>theInstance</a:t>
            </a:r>
            <a:r>
              <a:rPr lang="en-US" dirty="0" smtClean="0"/>
              <a:t> == null)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synchronized(</a:t>
            </a:r>
            <a:r>
              <a:rPr lang="en-US" dirty="0" err="1" smtClean="0"/>
              <a:t>MySingleton.class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dirty="0" err="1" smtClean="0"/>
              <a:t>theInstance</a:t>
            </a:r>
            <a:r>
              <a:rPr lang="en-US" dirty="0" smtClean="0"/>
              <a:t> == new </a:t>
            </a:r>
            <a:r>
              <a:rPr lang="en-US" dirty="0" err="1" smtClean="0"/>
              <a:t>MySingleton</a:t>
            </a:r>
            <a:r>
              <a:rPr lang="en-US" dirty="0" smtClean="0"/>
              <a:t>(…);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There is a data rate here, but not one according to the Java Language Spec definition of a data race.</a:t>
            </a:r>
          </a:p>
          <a:p>
            <a:pPr marL="0" indent="0">
              <a:buNone/>
            </a:pPr>
            <a:r>
              <a:rPr lang="en-US" dirty="0" smtClean="0"/>
              <a:t>The spec. does discuss this sort of problem </a:t>
            </a:r>
            <a:r>
              <a:rPr lang="en-US" dirty="0"/>
              <a:t> (</a:t>
            </a:r>
            <a:r>
              <a:rPr lang="en-US" dirty="0">
                <a:hlinkClick r:id="rId2" tooltip="17.4.3. Programs and Program Order"/>
              </a:rPr>
              <a:t>§17.4.3</a:t>
            </a:r>
            <a:r>
              <a:rPr lang="en-US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0279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double-locked Singleton (Review)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if(</a:t>
            </a:r>
            <a:r>
              <a:rPr lang="en-US" dirty="0" err="1" smtClean="0"/>
              <a:t>theInstance</a:t>
            </a:r>
            <a:r>
              <a:rPr lang="en-US" dirty="0" smtClean="0"/>
              <a:t> == null) {</a:t>
            </a:r>
          </a:p>
          <a:p>
            <a:pPr marL="0" indent="0">
              <a:buNone/>
            </a:pPr>
            <a:r>
              <a:rPr lang="en-US" dirty="0" smtClean="0"/>
              <a:t>   synchronized(</a:t>
            </a:r>
            <a:r>
              <a:rPr lang="en-US" dirty="0" err="1" smtClean="0"/>
              <a:t>MySingleton.class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r>
              <a:rPr lang="en-US" dirty="0" smtClean="0"/>
              <a:t>      if(</a:t>
            </a:r>
            <a:r>
              <a:rPr lang="en-US" dirty="0" err="1" smtClean="0"/>
              <a:t>theInstance</a:t>
            </a:r>
            <a:r>
              <a:rPr lang="en-US" dirty="0" smtClean="0"/>
              <a:t> == null){</a:t>
            </a:r>
          </a:p>
          <a:p>
            <a:pPr marL="0" indent="0"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theInstance</a:t>
            </a:r>
            <a:r>
              <a:rPr lang="en-US" dirty="0" smtClean="0"/>
              <a:t> = new </a:t>
            </a:r>
            <a:r>
              <a:rPr lang="en-US" dirty="0" err="1" smtClean="0"/>
              <a:t>MySingleton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 smtClean="0"/>
              <a:t>      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}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/>
              <a:t>r</a:t>
            </a:r>
            <a:r>
              <a:rPr lang="en-US" dirty="0" smtClean="0"/>
              <a:t>eturn </a:t>
            </a:r>
            <a:r>
              <a:rPr lang="en-US" dirty="0" err="1" smtClean="0"/>
              <a:t>theInstance</a:t>
            </a:r>
            <a:r>
              <a:rPr lang="en-US" dirty="0" smtClean="0"/>
              <a:t>;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32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706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faster double-locked Singleton (new!!!)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err="1" smtClean="0"/>
              <a:t>MySingleton</a:t>
            </a:r>
            <a:r>
              <a:rPr lang="en-US" sz="2800" dirty="0" smtClean="0"/>
              <a:t> local = </a:t>
            </a:r>
            <a:r>
              <a:rPr lang="en-US" sz="2800" dirty="0" err="1" smtClean="0"/>
              <a:t>theInstance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r>
              <a:rPr lang="en-US" sz="2800" dirty="0" smtClean="0"/>
              <a:t>if(local == null) {</a:t>
            </a:r>
          </a:p>
          <a:p>
            <a:pPr marL="0" indent="0">
              <a:buNone/>
            </a:pPr>
            <a:r>
              <a:rPr lang="en-US" sz="2800" dirty="0" smtClean="0"/>
              <a:t>   synchronized(</a:t>
            </a:r>
            <a:r>
              <a:rPr lang="en-US" sz="2800" dirty="0" err="1" smtClean="0"/>
              <a:t>MySingleton.class</a:t>
            </a:r>
            <a:r>
              <a:rPr lang="en-US" sz="2800" dirty="0" smtClean="0"/>
              <a:t>) {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local = </a:t>
            </a:r>
            <a:r>
              <a:rPr lang="en-US" sz="2800" dirty="0" err="1" smtClean="0"/>
              <a:t>theInstance</a:t>
            </a:r>
            <a:r>
              <a:rPr lang="en-US" sz="2800" dirty="0" smtClean="0"/>
              <a:t>;</a:t>
            </a:r>
          </a:p>
          <a:p>
            <a:pPr marL="0" indent="0">
              <a:buNone/>
            </a:pPr>
            <a:r>
              <a:rPr lang="en-US" sz="2800" dirty="0" smtClean="0"/>
              <a:t>      if(local == null) {</a:t>
            </a:r>
          </a:p>
          <a:p>
            <a:pPr marL="0" indent="0">
              <a:buNone/>
            </a:pPr>
            <a:r>
              <a:rPr lang="en-US" sz="2800" dirty="0" smtClean="0"/>
              <a:t>         local = </a:t>
            </a:r>
            <a:r>
              <a:rPr lang="en-US" sz="2800" dirty="0" err="1" smtClean="0"/>
              <a:t>theInstance</a:t>
            </a:r>
            <a:r>
              <a:rPr lang="en-US" sz="2800" dirty="0" smtClean="0"/>
              <a:t> = new </a:t>
            </a:r>
            <a:r>
              <a:rPr lang="en-US" sz="2800" dirty="0" err="1" smtClean="0"/>
              <a:t>MySingleton</a:t>
            </a:r>
            <a:r>
              <a:rPr lang="en-US" sz="2800" dirty="0" smtClean="0"/>
              <a:t>();</a:t>
            </a:r>
          </a:p>
          <a:p>
            <a:pPr marL="0" indent="0">
              <a:buNone/>
            </a:pPr>
            <a:r>
              <a:rPr lang="en-US" sz="2800" dirty="0" smtClean="0"/>
              <a:t>      }</a:t>
            </a:r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}</a:t>
            </a:r>
          </a:p>
          <a:p>
            <a:pPr marL="0" indent="0">
              <a:buNone/>
            </a:pPr>
            <a:r>
              <a:rPr lang="en-US" sz="2800" dirty="0" smtClean="0"/>
              <a:t>}</a:t>
            </a:r>
          </a:p>
          <a:p>
            <a:pPr marL="0" indent="0">
              <a:buNone/>
            </a:pPr>
            <a:r>
              <a:rPr lang="en-US" sz="2800" dirty="0"/>
              <a:t>r</a:t>
            </a:r>
            <a:r>
              <a:rPr lang="en-US" sz="2800" dirty="0" smtClean="0"/>
              <a:t>eturn local;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Slide design: Dr. Mark L. Hornick</a:t>
            </a:r>
          </a:p>
          <a:p>
            <a:pPr>
              <a:defRPr/>
            </a:pPr>
            <a:r>
              <a:rPr lang="en-US" altLang="en-US" smtClean="0"/>
              <a:t>Content: Dr. Hornick</a:t>
            </a:r>
          </a:p>
          <a:p>
            <a:pPr>
              <a:defRPr/>
            </a:pPr>
            <a:r>
              <a:rPr lang="en-US" altLang="en-US" smtClean="0"/>
              <a:t>Errors: 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33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9567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public void a() 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(“x”);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(“y”);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public void </a:t>
            </a:r>
            <a:r>
              <a:rPr lang="en-US" sz="2400" dirty="0" smtClean="0"/>
              <a:t>b() </a:t>
            </a:r>
            <a:r>
              <a:rPr lang="en-US" sz="2400" dirty="0"/>
              <a:t>{</a:t>
            </a:r>
          </a:p>
          <a:p>
            <a:pPr marL="0" indent="0">
              <a:buNone/>
            </a:pPr>
            <a:r>
              <a:rPr lang="en-US" sz="2400" dirty="0" smtClean="0"/>
              <a:t> 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(“x”);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(“y”);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34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Prove the following code is(</a:t>
            </a:r>
            <a:r>
              <a:rPr lang="en-US" kern="0" dirty="0" err="1" smtClean="0"/>
              <a:t>n’t</a:t>
            </a:r>
            <a:r>
              <a:rPr lang="en-US" kern="0" dirty="0" smtClean="0"/>
              <a:t>) free of data races: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33859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public void a() 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x = 5;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(“x”);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public void a() {</a:t>
            </a:r>
          </a:p>
          <a:p>
            <a:pPr marL="0" indent="0">
              <a:buNone/>
            </a:pPr>
            <a:r>
              <a:rPr lang="en-US" dirty="0"/>
              <a:t>   x = 5;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 smtClean="0"/>
              <a:t>System.out.println</a:t>
            </a:r>
            <a:r>
              <a:rPr lang="en-US" dirty="0"/>
              <a:t>(“x”);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35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Prove the following code is(</a:t>
            </a:r>
            <a:r>
              <a:rPr lang="en-US" kern="0" dirty="0" err="1" smtClean="0"/>
              <a:t>n’t</a:t>
            </a:r>
            <a:r>
              <a:rPr lang="en-US" kern="0" dirty="0" smtClean="0"/>
              <a:t>) free of data races: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06693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public void a() {</a:t>
            </a:r>
          </a:p>
          <a:p>
            <a:pPr marL="0" indent="0">
              <a:buNone/>
            </a:pPr>
            <a:r>
              <a:rPr lang="en-US" sz="2400" dirty="0" smtClean="0"/>
              <a:t>  synchronized { 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x = 5;</a:t>
            </a:r>
          </a:p>
          <a:p>
            <a:pPr marL="0" indent="0">
              <a:buNone/>
            </a:pPr>
            <a:r>
              <a:rPr lang="en-US" sz="2400" dirty="0" smtClean="0"/>
              <a:t>    </a:t>
            </a:r>
            <a:r>
              <a:rPr lang="en-US" sz="2400" dirty="0" err="1" smtClean="0"/>
              <a:t>System.out.println</a:t>
            </a:r>
            <a:r>
              <a:rPr lang="en-US" sz="2400" dirty="0" smtClean="0"/>
              <a:t>(“x”);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}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2438399"/>
            <a:ext cx="4038600" cy="3692525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36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752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kern="0" dirty="0" smtClean="0"/>
              <a:t>Prove the following code is(</a:t>
            </a:r>
            <a:r>
              <a:rPr lang="en-US" kern="0" dirty="0" err="1" smtClean="0"/>
              <a:t>n’t</a:t>
            </a:r>
            <a:r>
              <a:rPr lang="en-US" kern="0" dirty="0" smtClean="0"/>
              <a:t>) free of data races: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933883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43200"/>
            <a:ext cx="784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if(</a:t>
            </a:r>
            <a:r>
              <a:rPr lang="en-US" sz="2400" dirty="0" err="1" smtClean="0"/>
              <a:t>theLogger</a:t>
            </a:r>
            <a:r>
              <a:rPr lang="en-US" sz="2400" dirty="0" smtClean="0"/>
              <a:t>==</a:t>
            </a:r>
            <a:r>
              <a:rPr lang="en-US" sz="2400" dirty="0"/>
              <a:t>null){	</a:t>
            </a:r>
          </a:p>
          <a:p>
            <a:pPr marL="0" indent="0">
              <a:buNone/>
            </a:pPr>
            <a:r>
              <a:rPr lang="en-US" sz="2400" dirty="0"/>
              <a:t>  synchronized </a:t>
            </a:r>
            <a:r>
              <a:rPr lang="en-US" sz="2400" dirty="0" smtClean="0"/>
              <a:t>(</a:t>
            </a:r>
            <a:r>
              <a:rPr lang="en-US" sz="2400" dirty="0" err="1" smtClean="0"/>
              <a:t>EventLogger.class</a:t>
            </a:r>
            <a:r>
              <a:rPr lang="en-US" sz="2400" dirty="0" smtClean="0"/>
              <a:t>){  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smtClean="0"/>
              <a:t>if(</a:t>
            </a:r>
            <a:r>
              <a:rPr lang="en-US" sz="2400" dirty="0" err="1" smtClean="0"/>
              <a:t>theLogger</a:t>
            </a:r>
            <a:r>
              <a:rPr lang="en-US" sz="2400" dirty="0" smtClean="0"/>
              <a:t> </a:t>
            </a:r>
            <a:r>
              <a:rPr lang="en-US" sz="2400" dirty="0"/>
              <a:t>== null</a:t>
            </a:r>
            <a:r>
              <a:rPr lang="en-US" sz="2400" dirty="0" smtClean="0"/>
              <a:t>){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err="1" smtClean="0"/>
              <a:t>theLogger</a:t>
            </a:r>
            <a:r>
              <a:rPr lang="en-US" sz="2400" dirty="0" smtClean="0"/>
              <a:t> = new </a:t>
            </a:r>
            <a:r>
              <a:rPr lang="en-US" sz="2400" dirty="0" err="1"/>
              <a:t>EventLogger</a:t>
            </a:r>
            <a:r>
              <a:rPr lang="en-US" sz="2400" dirty="0"/>
              <a:t>(path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}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}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37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295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1" i="1" kern="0" dirty="0" smtClean="0"/>
              <a:t>Write</a:t>
            </a:r>
            <a:r>
              <a:rPr lang="en-US" kern="0" dirty="0" smtClean="0"/>
              <a:t> whether this code contains any data races. </a:t>
            </a:r>
            <a:r>
              <a:rPr lang="en-US" b="1" i="1" kern="0" dirty="0" smtClean="0"/>
              <a:t>Explain</a:t>
            </a:r>
            <a:r>
              <a:rPr lang="en-US" kern="0" dirty="0" smtClean="0"/>
              <a:t> your answer. Assume loggers is </a:t>
            </a:r>
            <a:r>
              <a:rPr lang="en-US" b="1" kern="0" dirty="0" smtClean="0"/>
              <a:t>not</a:t>
            </a:r>
            <a:r>
              <a:rPr lang="en-US" kern="0" dirty="0" smtClean="0"/>
              <a:t> volatile.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16905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43200"/>
            <a:ext cx="784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if(</a:t>
            </a:r>
            <a:r>
              <a:rPr lang="en-US" sz="2400" dirty="0" err="1" smtClean="0"/>
              <a:t>theLogger</a:t>
            </a:r>
            <a:r>
              <a:rPr lang="en-US" sz="2400" dirty="0" smtClean="0"/>
              <a:t>==</a:t>
            </a:r>
            <a:r>
              <a:rPr lang="en-US" sz="2400" dirty="0"/>
              <a:t>null){	</a:t>
            </a:r>
          </a:p>
          <a:p>
            <a:pPr marL="0" indent="0">
              <a:buNone/>
            </a:pPr>
            <a:r>
              <a:rPr lang="en-US" sz="2400" dirty="0"/>
              <a:t>  synchronized </a:t>
            </a:r>
            <a:r>
              <a:rPr lang="en-US" sz="2400" dirty="0" smtClean="0"/>
              <a:t>(</a:t>
            </a:r>
            <a:r>
              <a:rPr lang="en-US" sz="2400" dirty="0" err="1" smtClean="0"/>
              <a:t>EventLogger.class</a:t>
            </a:r>
            <a:r>
              <a:rPr lang="en-US" sz="2400" dirty="0" smtClean="0"/>
              <a:t>){  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smtClean="0"/>
              <a:t>if(</a:t>
            </a:r>
            <a:r>
              <a:rPr lang="en-US" sz="2400" dirty="0" err="1" smtClean="0"/>
              <a:t>theLogger</a:t>
            </a:r>
            <a:r>
              <a:rPr lang="en-US" sz="2400" dirty="0" smtClean="0"/>
              <a:t> </a:t>
            </a:r>
            <a:r>
              <a:rPr lang="en-US" sz="2400" dirty="0"/>
              <a:t>== null</a:t>
            </a:r>
            <a:r>
              <a:rPr lang="en-US" sz="2400" dirty="0" smtClean="0"/>
              <a:t>){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err="1" smtClean="0"/>
              <a:t>theLogger</a:t>
            </a:r>
            <a:r>
              <a:rPr lang="en-US" sz="2400" dirty="0" smtClean="0"/>
              <a:t> = new </a:t>
            </a:r>
            <a:r>
              <a:rPr lang="en-US" sz="2400" dirty="0" err="1"/>
              <a:t>EventLogger</a:t>
            </a:r>
            <a:r>
              <a:rPr lang="en-US" sz="2400" dirty="0"/>
              <a:t>(path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}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}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38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295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1" i="1" kern="0" dirty="0" smtClean="0"/>
              <a:t>Write</a:t>
            </a:r>
            <a:r>
              <a:rPr lang="en-US" kern="0" dirty="0" smtClean="0"/>
              <a:t> whether this code contains any data races. </a:t>
            </a:r>
            <a:r>
              <a:rPr lang="en-US" b="1" i="1" kern="0" dirty="0" smtClean="0"/>
              <a:t>Explain</a:t>
            </a:r>
            <a:r>
              <a:rPr lang="en-US" kern="0" dirty="0" smtClean="0"/>
              <a:t> your answer. Assume loggers is volatile.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13938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43200"/>
            <a:ext cx="784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if(</a:t>
            </a:r>
            <a:r>
              <a:rPr lang="en-US" sz="2400" dirty="0" err="1"/>
              <a:t>loggers.get</a:t>
            </a:r>
            <a:r>
              <a:rPr lang="en-US" sz="2400" dirty="0"/>
              <a:t>(path)==null){	</a:t>
            </a:r>
          </a:p>
          <a:p>
            <a:pPr marL="0" indent="0">
              <a:buNone/>
            </a:pPr>
            <a:r>
              <a:rPr lang="en-US" sz="2400" dirty="0"/>
              <a:t>  synchronized (loggers){  </a:t>
            </a:r>
          </a:p>
          <a:p>
            <a:pPr marL="0" indent="0">
              <a:buNone/>
            </a:pPr>
            <a:r>
              <a:rPr lang="en-US" sz="2400" dirty="0"/>
              <a:t>    if(</a:t>
            </a:r>
            <a:r>
              <a:rPr lang="en-US" sz="2400" dirty="0" err="1"/>
              <a:t>loggers.get</a:t>
            </a:r>
            <a:r>
              <a:rPr lang="en-US" sz="2400" dirty="0"/>
              <a:t>(path) == null</a:t>
            </a:r>
            <a:r>
              <a:rPr lang="en-US" sz="2400" dirty="0" smtClean="0"/>
              <a:t>){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Logger </a:t>
            </a:r>
            <a:r>
              <a:rPr lang="en-US" sz="2400" dirty="0" err="1" smtClean="0"/>
              <a:t>logger</a:t>
            </a:r>
            <a:r>
              <a:rPr lang="en-US" sz="2400" dirty="0" smtClean="0"/>
              <a:t> = new </a:t>
            </a:r>
            <a:r>
              <a:rPr lang="en-US" sz="2400" dirty="0" err="1"/>
              <a:t>EventLogger</a:t>
            </a:r>
            <a:r>
              <a:rPr lang="en-US" sz="2400" dirty="0"/>
              <a:t>(path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err="1" smtClean="0"/>
              <a:t>loggers.put</a:t>
            </a:r>
            <a:r>
              <a:rPr lang="en-US" sz="2400" dirty="0" smtClean="0"/>
              <a:t>(path, logger);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}</a:t>
            </a:r>
          </a:p>
          <a:p>
            <a:pPr marL="0" indent="0">
              <a:buNone/>
            </a:pPr>
            <a:r>
              <a:rPr lang="en-US" sz="2400" dirty="0"/>
              <a:t>  }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39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295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1" i="1" kern="0" dirty="0" smtClean="0"/>
              <a:t>Write</a:t>
            </a:r>
            <a:r>
              <a:rPr lang="en-US" kern="0" dirty="0" smtClean="0"/>
              <a:t> whether this code contains any data races. </a:t>
            </a:r>
            <a:r>
              <a:rPr lang="en-US" b="1" i="1" kern="0" dirty="0" smtClean="0"/>
              <a:t>Explain</a:t>
            </a:r>
            <a:r>
              <a:rPr lang="en-US" kern="0" dirty="0" smtClean="0"/>
              <a:t> your answer. Assume loggers is </a:t>
            </a:r>
            <a:r>
              <a:rPr lang="en-US" b="1" kern="0" dirty="0" smtClean="0"/>
              <a:t>not</a:t>
            </a:r>
            <a:r>
              <a:rPr lang="en-US" kern="0" dirty="0" smtClean="0"/>
              <a:t> thread safe.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20995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example.</a:t>
            </a:r>
            <a:br>
              <a:rPr lang="en-US" dirty="0" smtClean="0"/>
            </a:br>
            <a:r>
              <a:rPr lang="en-US" dirty="0" smtClean="0"/>
              <a:t>Exercise: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the Java and </a:t>
            </a:r>
            <a:r>
              <a:rPr lang="en-US" dirty="0" err="1" smtClean="0"/>
              <a:t>Qt</a:t>
            </a:r>
            <a:r>
              <a:rPr lang="en-US" dirty="0" smtClean="0"/>
              <a:t> solutions will behave poorly if I start multiple threads.</a:t>
            </a:r>
          </a:p>
          <a:p>
            <a:r>
              <a:rPr lang="en-US" b="1" i="1" dirty="0" smtClean="0"/>
              <a:t>Predict </a:t>
            </a:r>
            <a:r>
              <a:rPr lang="en-US" dirty="0" smtClean="0"/>
              <a:t>how each solution will behave if I:</a:t>
            </a:r>
          </a:p>
          <a:p>
            <a:pPr lvl="1"/>
            <a:r>
              <a:rPr lang="en-US" dirty="0" smtClean="0"/>
              <a:t>Click start</a:t>
            </a:r>
          </a:p>
          <a:p>
            <a:pPr lvl="1"/>
            <a:r>
              <a:rPr lang="en-US" dirty="0" smtClean="0"/>
              <a:t>Click start</a:t>
            </a:r>
          </a:p>
          <a:p>
            <a:pPr lvl="1"/>
            <a:r>
              <a:rPr lang="en-US" dirty="0" smtClean="0"/>
              <a:t>// what happens? (For Java? For </a:t>
            </a:r>
            <a:r>
              <a:rPr lang="en-US" dirty="0" err="1" smtClean="0"/>
              <a:t>Qt</a:t>
            </a:r>
            <a:r>
              <a:rPr lang="en-US" dirty="0" smtClean="0"/>
              <a:t>?)</a:t>
            </a:r>
          </a:p>
          <a:p>
            <a:pPr lvl="1"/>
            <a:r>
              <a:rPr lang="en-US" dirty="0" smtClean="0"/>
              <a:t>Click stop</a:t>
            </a:r>
          </a:p>
          <a:p>
            <a:pPr lvl="1"/>
            <a:r>
              <a:rPr lang="en-US" dirty="0" smtClean="0"/>
              <a:t>// what happens?</a:t>
            </a:r>
            <a:r>
              <a:rPr lang="en-US" dirty="0"/>
              <a:t> (For Java? For </a:t>
            </a:r>
            <a:r>
              <a:rPr lang="en-US" dirty="0" err="1"/>
              <a:t>Qt</a:t>
            </a:r>
            <a:r>
              <a:rPr lang="en-US" dirty="0"/>
              <a:t>?)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4838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743200"/>
            <a:ext cx="7848600" cy="369252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if(</a:t>
            </a:r>
            <a:r>
              <a:rPr lang="en-US" sz="2400" dirty="0" err="1"/>
              <a:t>loggers.get</a:t>
            </a:r>
            <a:r>
              <a:rPr lang="en-US" sz="2400" dirty="0"/>
              <a:t>(path)==null){	</a:t>
            </a:r>
          </a:p>
          <a:p>
            <a:pPr marL="0" indent="0">
              <a:buNone/>
            </a:pPr>
            <a:r>
              <a:rPr lang="en-US" sz="2400" dirty="0"/>
              <a:t>  synchronized (loggers){  </a:t>
            </a:r>
          </a:p>
          <a:p>
            <a:pPr marL="0" indent="0">
              <a:buNone/>
            </a:pPr>
            <a:r>
              <a:rPr lang="en-US" sz="2400" dirty="0"/>
              <a:t>    if(</a:t>
            </a:r>
            <a:r>
              <a:rPr lang="en-US" sz="2400" dirty="0" err="1"/>
              <a:t>loggers.get</a:t>
            </a:r>
            <a:r>
              <a:rPr lang="en-US" sz="2400" dirty="0"/>
              <a:t>(path) == null</a:t>
            </a:r>
            <a:r>
              <a:rPr lang="en-US" sz="2400" dirty="0" smtClean="0"/>
              <a:t>){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Logger </a:t>
            </a:r>
            <a:r>
              <a:rPr lang="en-US" sz="2400" dirty="0" err="1" smtClean="0"/>
              <a:t>logger</a:t>
            </a:r>
            <a:r>
              <a:rPr lang="en-US" sz="2400" dirty="0" smtClean="0"/>
              <a:t> = new </a:t>
            </a:r>
            <a:r>
              <a:rPr lang="en-US" sz="2400" dirty="0" err="1"/>
              <a:t>EventLogger</a:t>
            </a:r>
            <a:r>
              <a:rPr lang="en-US" sz="2400" dirty="0"/>
              <a:t>(path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</a:t>
            </a:r>
            <a:r>
              <a:rPr lang="en-US" sz="2400" dirty="0" err="1" smtClean="0"/>
              <a:t>loggers.put</a:t>
            </a:r>
            <a:r>
              <a:rPr lang="en-US" sz="2400" dirty="0" smtClean="0"/>
              <a:t>(path, logger);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}</a:t>
            </a:r>
          </a:p>
          <a:p>
            <a:pPr marL="0" indent="0">
              <a:buNone/>
            </a:pPr>
            <a:r>
              <a:rPr lang="en-US" sz="2400" dirty="0"/>
              <a:t>  }</a:t>
            </a:r>
          </a:p>
          <a:p>
            <a:pPr marL="0" indent="0">
              <a:buNone/>
            </a:pPr>
            <a:r>
              <a:rPr lang="en-US" sz="2400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40</a:t>
            </a:fld>
            <a:endParaRPr lang="en-US" alt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09600" y="1295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b="1" i="1" kern="0" dirty="0" smtClean="0"/>
              <a:t>Write</a:t>
            </a:r>
            <a:r>
              <a:rPr lang="en-US" kern="0" dirty="0" smtClean="0"/>
              <a:t> whether this code contains any data races. </a:t>
            </a:r>
            <a:r>
              <a:rPr lang="en-US" b="1" i="1" kern="0" dirty="0" smtClean="0"/>
              <a:t>Explain</a:t>
            </a:r>
            <a:r>
              <a:rPr lang="en-US" kern="0" dirty="0" smtClean="0"/>
              <a:t> your answer. Assume loggers is thread safe.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10945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Volatile caveat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Although writes to </a:t>
            </a:r>
            <a:r>
              <a:rPr lang="en-US" b="1" dirty="0" smtClean="0"/>
              <a:t>references</a:t>
            </a:r>
            <a:r>
              <a:rPr lang="en-US" dirty="0" smtClean="0"/>
              <a:t> are protected by volatile, writes to </a:t>
            </a:r>
            <a:r>
              <a:rPr lang="en-US" b="1" dirty="0" smtClean="0"/>
              <a:t>objects</a:t>
            </a:r>
            <a:r>
              <a:rPr lang="en-US" dirty="0" smtClean="0"/>
              <a:t> are not.</a:t>
            </a:r>
          </a:p>
          <a:p>
            <a:pPr lvl="1"/>
            <a:r>
              <a:rPr lang="en-US" dirty="0" smtClean="0"/>
              <a:t>If you want a volatile object, you have to declare all its fields volatile (not recommended)</a:t>
            </a:r>
          </a:p>
          <a:p>
            <a:pPr lvl="1"/>
            <a:r>
              <a:rPr lang="en-US" dirty="0" smtClean="0"/>
              <a:t>Even then…</a:t>
            </a:r>
          </a:p>
          <a:p>
            <a:pPr lvl="2"/>
            <a:r>
              <a:rPr lang="en-US" dirty="0" smtClean="0"/>
              <a:t>You can’t do this for objects in the standard library</a:t>
            </a:r>
          </a:p>
          <a:p>
            <a:pPr lvl="2"/>
            <a:r>
              <a:rPr lang="en-US" dirty="0" smtClean="0"/>
              <a:t>Your class may still have parts that need to be atomic but are not </a:t>
            </a:r>
          </a:p>
          <a:p>
            <a:r>
              <a:rPr lang="en-US" dirty="0" smtClean="0"/>
              <a:t>If you are calling a method that is not designed to be used without synchronization, you should synchronize around it.</a:t>
            </a:r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103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7543800" cy="1295400"/>
          </a:xfrm>
        </p:spPr>
        <p:txBody>
          <a:bodyPr/>
          <a:lstStyle/>
          <a:p>
            <a:r>
              <a:rPr lang="en-US" dirty="0" smtClean="0"/>
              <a:t>Exercise: </a:t>
            </a:r>
            <a:r>
              <a:rPr lang="en-US" b="0" i="1" dirty="0" smtClean="0"/>
              <a:t>Determine</a:t>
            </a:r>
            <a:r>
              <a:rPr lang="en-US" dirty="0" smtClean="0"/>
              <a:t> if this implementation of the double-locked Singleton is correct</a:t>
            </a:r>
            <a:r>
              <a:rPr lang="en-US" dirty="0"/>
              <a:t>.</a:t>
            </a:r>
            <a:r>
              <a:rPr lang="en-US" dirty="0" smtClean="0"/>
              <a:t> </a:t>
            </a:r>
            <a:r>
              <a:rPr lang="en-US" b="0" i="1" dirty="0" smtClean="0"/>
              <a:t>Explain. (See next slide)</a:t>
            </a:r>
            <a:endParaRPr lang="en-US" b="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if(</a:t>
            </a:r>
            <a:r>
              <a:rPr lang="en-US" dirty="0" err="1" smtClean="0"/>
              <a:t>loggers.get</a:t>
            </a:r>
            <a:r>
              <a:rPr lang="en-US" dirty="0" smtClean="0"/>
              <a:t>(</a:t>
            </a:r>
            <a:r>
              <a:rPr lang="en-US" dirty="0"/>
              <a:t>p</a:t>
            </a:r>
            <a:r>
              <a:rPr lang="en-US" dirty="0" smtClean="0"/>
              <a:t>ath)==</a:t>
            </a:r>
            <a:r>
              <a:rPr lang="en-US" dirty="0"/>
              <a:t>null</a:t>
            </a:r>
            <a:r>
              <a:rPr lang="en-US" dirty="0" smtClean="0"/>
              <a:t>){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 smtClean="0"/>
              <a:t>  synchronized </a:t>
            </a:r>
            <a:r>
              <a:rPr lang="en-US" dirty="0"/>
              <a:t>(loggers){  </a:t>
            </a:r>
          </a:p>
          <a:p>
            <a:pPr marL="0" indent="0">
              <a:buNone/>
            </a:pPr>
            <a:r>
              <a:rPr lang="en-US" dirty="0" smtClean="0"/>
              <a:t>    if(</a:t>
            </a:r>
            <a:r>
              <a:rPr lang="en-US" dirty="0" err="1" smtClean="0"/>
              <a:t>loggers.get</a:t>
            </a:r>
            <a:r>
              <a:rPr lang="en-US" dirty="0" smtClean="0"/>
              <a:t>(path) </a:t>
            </a:r>
            <a:r>
              <a:rPr lang="en-US" dirty="0"/>
              <a:t>== null</a:t>
            </a:r>
            <a:r>
              <a:rPr lang="en-US" dirty="0" smtClean="0"/>
              <a:t>){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EventLogger</a:t>
            </a:r>
            <a:r>
              <a:rPr lang="en-US" dirty="0" smtClean="0"/>
              <a:t> </a:t>
            </a:r>
            <a:r>
              <a:rPr lang="en-US" dirty="0"/>
              <a:t>n = new </a:t>
            </a:r>
            <a:r>
              <a:rPr lang="en-US" dirty="0" err="1" smtClean="0"/>
              <a:t>EventLogger</a:t>
            </a:r>
            <a:r>
              <a:rPr lang="en-US" dirty="0" smtClean="0"/>
              <a:t>(path);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107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Loggers is a map.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If </a:t>
            </a:r>
            <a:r>
              <a:rPr lang="en-US" dirty="0" smtClean="0"/>
              <a:t>this map is not </a:t>
            </a:r>
            <a:r>
              <a:rPr lang="en-US" dirty="0"/>
              <a:t>designed to be used from multiple threads, and we run this program, it isn’t safe.  </a:t>
            </a:r>
            <a:r>
              <a:rPr lang="en-US" b="1" i="1" dirty="0"/>
              <a:t>Explain</a:t>
            </a:r>
            <a:r>
              <a:rPr lang="en-US" dirty="0"/>
              <a:t> what might go wrong.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105156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if(</a:t>
            </a:r>
            <a:r>
              <a:rPr lang="en-US" dirty="0" err="1"/>
              <a:t>loggers.get</a:t>
            </a:r>
            <a:r>
              <a:rPr lang="en-US" dirty="0"/>
              <a:t>(path)==null){	</a:t>
            </a:r>
          </a:p>
          <a:p>
            <a:pPr marL="0" indent="0">
              <a:buNone/>
            </a:pPr>
            <a:r>
              <a:rPr lang="en-US" dirty="0"/>
              <a:t>  synchronized (loggers){  </a:t>
            </a:r>
          </a:p>
          <a:p>
            <a:pPr marL="0" indent="0">
              <a:buNone/>
            </a:pPr>
            <a:r>
              <a:rPr lang="en-US" dirty="0"/>
              <a:t>    if(</a:t>
            </a:r>
            <a:r>
              <a:rPr lang="en-US" dirty="0" err="1"/>
              <a:t>loggers.get</a:t>
            </a:r>
            <a:r>
              <a:rPr lang="en-US" dirty="0"/>
              <a:t>(path) == null){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err="1"/>
              <a:t>EventLogger</a:t>
            </a:r>
            <a:r>
              <a:rPr lang="en-US" dirty="0"/>
              <a:t> n = new </a:t>
            </a:r>
            <a:r>
              <a:rPr lang="en-US" dirty="0" err="1"/>
              <a:t>EventLogger</a:t>
            </a:r>
            <a:r>
              <a:rPr lang="en-US" dirty="0"/>
              <a:t>(path);</a:t>
            </a:r>
          </a:p>
          <a:p>
            <a:pPr marL="0" indent="0">
              <a:buNone/>
            </a:pPr>
            <a:r>
              <a:rPr lang="en-US" dirty="0"/>
              <a:t>    }</a:t>
            </a:r>
          </a:p>
          <a:p>
            <a:pPr marL="0" indent="0">
              <a:buNone/>
            </a:pPr>
            <a:r>
              <a:rPr lang="en-US" dirty="0"/>
              <a:t> 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2942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alternative: </a:t>
            </a:r>
            <a:r>
              <a:rPr lang="en-US" dirty="0" err="1" smtClean="0"/>
              <a:t>java.util.concurrent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Clr>
                <a:schemeClr val="tx2"/>
              </a:buClr>
              <a:buNone/>
            </a:pPr>
            <a:r>
              <a:rPr lang="en-US" dirty="0" smtClean="0"/>
              <a:t>Lock-free multi-threaded data structures:</a:t>
            </a:r>
            <a:endParaRPr lang="en-US" dirty="0" smtClean="0">
              <a:hlinkClick r:id="rId3"/>
            </a:endParaRPr>
          </a:p>
          <a:p>
            <a:r>
              <a:rPr lang="en-US" dirty="0" err="1" smtClean="0">
                <a:hlinkClick r:id="rId3"/>
              </a:rPr>
              <a:t>ConcurrentHashMap</a:t>
            </a:r>
            <a:endParaRPr lang="en-US" dirty="0" smtClean="0"/>
          </a:p>
          <a:p>
            <a:pPr lvl="1"/>
            <a:r>
              <a:rPr lang="en-US" dirty="0" smtClean="0"/>
              <a:t>Like </a:t>
            </a:r>
            <a:r>
              <a:rPr lang="en-US" dirty="0" err="1" smtClean="0"/>
              <a:t>HashMap</a:t>
            </a:r>
            <a:r>
              <a:rPr lang="en-US" dirty="0" smtClean="0"/>
              <a:t>, only “concurrent”</a:t>
            </a:r>
          </a:p>
          <a:p>
            <a:r>
              <a:rPr lang="en-US" dirty="0" err="1" smtClean="0">
                <a:hlinkClick r:id="rId4"/>
              </a:rPr>
              <a:t>ConcurrentSkipListMap</a:t>
            </a:r>
            <a:endParaRPr lang="en-US" dirty="0" smtClean="0"/>
          </a:p>
          <a:p>
            <a:pPr lvl="1"/>
            <a:r>
              <a:rPr lang="en-US" dirty="0" smtClean="0"/>
              <a:t>Like </a:t>
            </a:r>
            <a:r>
              <a:rPr lang="en-US" dirty="0" err="1" smtClean="0"/>
              <a:t>TreeMap</a:t>
            </a:r>
            <a:r>
              <a:rPr lang="en-US" dirty="0" smtClean="0"/>
              <a:t>, only “concurrent”</a:t>
            </a:r>
          </a:p>
          <a:p>
            <a:pPr lvl="1"/>
            <a:r>
              <a:rPr lang="en-US" dirty="0" smtClean="0"/>
              <a:t>Discussed in Dean &amp; Dean </a:t>
            </a:r>
          </a:p>
          <a:p>
            <a:pPr lvl="2"/>
            <a:r>
              <a:rPr lang="en-US" dirty="0" smtClean="0"/>
              <a:t>SE1011 book </a:t>
            </a:r>
          </a:p>
          <a:p>
            <a:pPr lvl="2"/>
            <a:r>
              <a:rPr lang="en-US" dirty="0" smtClean="0"/>
              <a:t>recommended by a student for studying data structures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041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set of operations that happen all at once; they cannot be interrupted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if(</a:t>
            </a:r>
            <a:r>
              <a:rPr lang="en-US" dirty="0" err="1"/>
              <a:t>theInstance</a:t>
            </a:r>
            <a:r>
              <a:rPr lang="en-US" dirty="0"/>
              <a:t> == null) {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theInstance</a:t>
            </a:r>
            <a:r>
              <a:rPr lang="en-US" dirty="0"/>
              <a:t> = new </a:t>
            </a:r>
            <a:r>
              <a:rPr lang="en-US" dirty="0" err="1"/>
              <a:t>MySingleton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Atomic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err="1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45</a:t>
            </a:fld>
            <a:endParaRPr lang="en-US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Example: Should be atomic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91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EB: Derek Malloy, </a:t>
            </a:r>
            <a:r>
              <a:rPr lang="en-US" i="1" dirty="0" smtClean="0"/>
              <a:t>Exploring </a:t>
            </a:r>
            <a:r>
              <a:rPr lang="en-US" i="1" dirty="0" err="1" smtClean="0"/>
              <a:t>Beaglebone</a:t>
            </a:r>
            <a:r>
              <a:rPr lang="en-US" i="1" dirty="0" smtClean="0"/>
              <a:t>,</a:t>
            </a:r>
            <a:r>
              <a:rPr lang="en-US" dirty="0" smtClean="0"/>
              <a:t> Wiley, 2015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46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75345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Surprising Fact: Compiler can re-order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compiled,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A = B+1;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B = 1;</a:t>
            </a:r>
          </a:p>
          <a:p>
            <a:pPr marL="0" indent="0">
              <a:buNone/>
            </a:pPr>
            <a:r>
              <a:rPr lang="en-US" dirty="0" smtClean="0"/>
              <a:t>May be executed as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tmp</a:t>
            </a:r>
            <a:r>
              <a:rPr lang="en-US" dirty="0" smtClean="0"/>
              <a:t> = B;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B = 1;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tmp</a:t>
            </a:r>
            <a:r>
              <a:rPr lang="en-US" dirty="0" smtClean="0"/>
              <a:t>++;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A = </a:t>
            </a:r>
            <a:r>
              <a:rPr lang="en-US" dirty="0" err="1" smtClean="0"/>
              <a:t>tmp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Source: </a:t>
            </a:r>
            <a:r>
              <a:rPr lang="en-US" dirty="0" err="1" smtClean="0"/>
              <a:t>Preshing</a:t>
            </a:r>
            <a:r>
              <a:rPr lang="en-US" dirty="0" smtClean="0"/>
              <a:t> (see notes for this slide)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1210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OK?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16764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A = B+1;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B </a:t>
            </a:r>
            <a:r>
              <a:rPr lang="en-US" dirty="0"/>
              <a:t>= 1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840480" y="1752600"/>
            <a:ext cx="225552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t</a:t>
            </a:r>
            <a:r>
              <a:rPr lang="en-US" dirty="0" err="1" smtClean="0"/>
              <a:t>mp</a:t>
            </a:r>
            <a:r>
              <a:rPr lang="en-US" dirty="0" smtClean="0"/>
              <a:t> = B;</a:t>
            </a:r>
          </a:p>
          <a:p>
            <a:pPr marL="0" indent="0">
              <a:buNone/>
            </a:pPr>
            <a:r>
              <a:rPr lang="en-US" dirty="0" smtClean="0"/>
              <a:t>A = </a:t>
            </a:r>
            <a:r>
              <a:rPr lang="en-US" dirty="0" err="1" smtClean="0"/>
              <a:t>tmp</a:t>
            </a:r>
            <a:r>
              <a:rPr lang="en-US" dirty="0" smtClean="0"/>
              <a:t> + 1;</a:t>
            </a:r>
          </a:p>
          <a:p>
            <a:pPr marL="0" indent="0">
              <a:buNone/>
            </a:pPr>
            <a:r>
              <a:rPr lang="en-US" dirty="0" smtClean="0"/>
              <a:t>B = 1;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7" name="Right Arrow 6"/>
          <p:cNvSpPr/>
          <p:nvPr/>
        </p:nvSpPr>
        <p:spPr bwMode="auto">
          <a:xfrm>
            <a:off x="2133600" y="1905000"/>
            <a:ext cx="1676400" cy="10668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SAME</a:t>
            </a:r>
          </a:p>
        </p:txBody>
      </p:sp>
    </p:spTree>
    <p:extLst>
      <p:ext uri="{BB962C8B-B14F-4D97-AF65-F5344CB8AC3E}">
        <p14:creationId xmlns:p14="http://schemas.microsoft.com/office/powerpoint/2010/main" val="1399506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OK?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16764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A = B+1;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B </a:t>
            </a:r>
            <a:r>
              <a:rPr lang="en-US" dirty="0"/>
              <a:t>= 1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840480" y="1752600"/>
            <a:ext cx="225552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tmp</a:t>
            </a:r>
            <a:r>
              <a:rPr lang="en-US" dirty="0"/>
              <a:t> = B;</a:t>
            </a:r>
          </a:p>
          <a:p>
            <a:pPr marL="0" indent="0">
              <a:buNone/>
            </a:pPr>
            <a:r>
              <a:rPr lang="en-US" dirty="0" err="1"/>
              <a:t>tmp</a:t>
            </a:r>
            <a:r>
              <a:rPr lang="en-US" dirty="0"/>
              <a:t>++;</a:t>
            </a:r>
          </a:p>
          <a:p>
            <a:pPr marL="0" indent="0">
              <a:buNone/>
            </a:pPr>
            <a:r>
              <a:rPr lang="en-US" dirty="0"/>
              <a:t>A = </a:t>
            </a:r>
            <a:r>
              <a:rPr lang="en-US" dirty="0" err="1"/>
              <a:t>tmp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B = 1;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7" name="Right Arrow 6"/>
          <p:cNvSpPr/>
          <p:nvPr/>
        </p:nvSpPr>
        <p:spPr bwMode="auto">
          <a:xfrm>
            <a:off x="2133600" y="1905000"/>
            <a:ext cx="1676400" cy="10668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SAME</a:t>
            </a:r>
          </a:p>
        </p:txBody>
      </p:sp>
    </p:spTree>
    <p:extLst>
      <p:ext uri="{BB962C8B-B14F-4D97-AF65-F5344CB8AC3E}">
        <p14:creationId xmlns:p14="http://schemas.microsoft.com/office/powerpoint/2010/main" val="348742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 OK?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167640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A = B+1;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B </a:t>
            </a:r>
            <a:r>
              <a:rPr lang="en-US" dirty="0"/>
              <a:t>= 1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840480" y="1752600"/>
            <a:ext cx="2255520" cy="4411662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tmp</a:t>
            </a:r>
            <a:r>
              <a:rPr lang="en-US" dirty="0"/>
              <a:t> = B;</a:t>
            </a:r>
          </a:p>
          <a:p>
            <a:pPr marL="0" indent="0">
              <a:buNone/>
            </a:pPr>
            <a:r>
              <a:rPr lang="en-US" dirty="0" err="1"/>
              <a:t>tmp</a:t>
            </a:r>
            <a:r>
              <a:rPr lang="en-US" dirty="0"/>
              <a:t>++;</a:t>
            </a:r>
          </a:p>
          <a:p>
            <a:pPr marL="0" indent="0">
              <a:buNone/>
            </a:pPr>
            <a:r>
              <a:rPr lang="en-US" dirty="0"/>
              <a:t>A = </a:t>
            </a:r>
            <a:r>
              <a:rPr lang="en-US" dirty="0" err="1"/>
              <a:t>tmp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B = 1;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7" name="Right Arrow 6"/>
          <p:cNvSpPr/>
          <p:nvPr/>
        </p:nvSpPr>
        <p:spPr bwMode="auto">
          <a:xfrm>
            <a:off x="2133600" y="1905000"/>
            <a:ext cx="1676400" cy="10668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SAME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010400" y="1719263"/>
            <a:ext cx="20193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92150" indent="-3476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+mn-lt"/>
              </a:defRPr>
            </a:lvl2pPr>
            <a:lvl3pPr marL="987425" indent="-29368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281113" indent="-2921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4pPr>
            <a:lvl5pPr marL="1598613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5pPr>
            <a:lvl6pPr marL="20558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6pPr>
            <a:lvl7pPr marL="25130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7pPr>
            <a:lvl8pPr marL="29702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8pPr>
            <a:lvl9pPr marL="3427413" indent="-315913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18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US" kern="0" dirty="0" err="1" smtClean="0"/>
              <a:t>tmp</a:t>
            </a:r>
            <a:r>
              <a:rPr lang="en-US" kern="0" dirty="0" smtClean="0"/>
              <a:t> = B;</a:t>
            </a:r>
          </a:p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B = 1; </a:t>
            </a:r>
          </a:p>
          <a:p>
            <a:pPr marL="0" indent="0">
              <a:buFont typeface="Wingdings" pitchFamily="2" charset="2"/>
              <a:buNone/>
            </a:pPr>
            <a:r>
              <a:rPr lang="en-US" kern="0" dirty="0" err="1" smtClean="0"/>
              <a:t>tmp</a:t>
            </a:r>
            <a:r>
              <a:rPr lang="en-US" kern="0" dirty="0" smtClean="0"/>
              <a:t>++;</a:t>
            </a:r>
          </a:p>
          <a:p>
            <a:pPr marL="0" indent="0">
              <a:buFont typeface="Wingdings" pitchFamily="2" charset="2"/>
              <a:buNone/>
            </a:pPr>
            <a:r>
              <a:rPr lang="en-US" kern="0" dirty="0" smtClean="0"/>
              <a:t>A = </a:t>
            </a:r>
            <a:r>
              <a:rPr lang="en-US" kern="0" dirty="0" err="1" smtClean="0"/>
              <a:t>tmp</a:t>
            </a:r>
            <a:r>
              <a:rPr lang="en-US" kern="0" dirty="0" smtClean="0"/>
              <a:t>;</a:t>
            </a:r>
          </a:p>
          <a:p>
            <a:pPr marL="0" indent="0">
              <a:buFont typeface="Wingdings" pitchFamily="2" charset="2"/>
              <a:buNone/>
            </a:pPr>
            <a:endParaRPr lang="en-US" kern="0" dirty="0"/>
          </a:p>
        </p:txBody>
      </p:sp>
      <p:sp>
        <p:nvSpPr>
          <p:cNvPr id="9" name="Right Arrow 8"/>
          <p:cNvSpPr/>
          <p:nvPr/>
        </p:nvSpPr>
        <p:spPr bwMode="auto">
          <a:xfrm>
            <a:off x="5334000" y="1905000"/>
            <a:ext cx="1676400" cy="106680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SAME</a:t>
            </a:r>
          </a:p>
        </p:txBody>
      </p:sp>
    </p:spTree>
    <p:extLst>
      <p:ext uri="{BB962C8B-B14F-4D97-AF65-F5344CB8AC3E}">
        <p14:creationId xmlns:p14="http://schemas.microsoft.com/office/powerpoint/2010/main" val="2482873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does the compiler </a:t>
            </a:r>
            <a:br>
              <a:rPr lang="en-US" dirty="0" smtClean="0"/>
            </a:br>
            <a:r>
              <a:rPr lang="en-US" dirty="0" smtClean="0"/>
              <a:t>do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Machine instructions are like this.</a:t>
            </a:r>
          </a:p>
          <a:p>
            <a:pPr marL="0" indent="0">
              <a:buNone/>
            </a:pPr>
            <a:r>
              <a:rPr lang="en-US" dirty="0" err="1" smtClean="0"/>
              <a:t>tmp</a:t>
            </a:r>
            <a:r>
              <a:rPr lang="en-US" dirty="0" smtClean="0"/>
              <a:t> </a:t>
            </a:r>
            <a:r>
              <a:rPr lang="en-US" dirty="0"/>
              <a:t>= B;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tmp</a:t>
            </a:r>
            <a:r>
              <a:rPr lang="en-US" dirty="0"/>
              <a:t>++;</a:t>
            </a:r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/>
              <a:t>= </a:t>
            </a:r>
            <a:r>
              <a:rPr lang="en-US" dirty="0" err="1"/>
              <a:t>tmp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B = 1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Exercise: What machine instructions are these?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2667000" y="2346960"/>
            <a:ext cx="609600" cy="1066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3429000" y="4724400"/>
            <a:ext cx="609600" cy="9906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4236720" y="3451860"/>
            <a:ext cx="609600" cy="304800"/>
          </a:xfrm>
          <a:prstGeom prst="rect">
            <a:avLst/>
          </a:prstGeom>
          <a:solidFill>
            <a:schemeClr val="accent5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029200" y="3764280"/>
            <a:ext cx="609600" cy="762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101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36425</TotalTime>
  <Words>2931</Words>
  <Application>Microsoft Office PowerPoint</Application>
  <PresentationFormat>On-screen Show (4:3)</PresentationFormat>
  <Paragraphs>860</Paragraphs>
  <Slides>46</Slides>
  <Notes>42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2_Network</vt:lpstr>
      <vt:lpstr>    SE3910 Week 7, Class 1</vt:lpstr>
      <vt:lpstr>Qt’s connect method</vt:lpstr>
      <vt:lpstr> Qt Connection types </vt:lpstr>
      <vt:lpstr>Coding example. Exercise:</vt:lpstr>
      <vt:lpstr>Surprising Fact: Compiler can re-order instructions</vt:lpstr>
      <vt:lpstr>Why is this OK?</vt:lpstr>
      <vt:lpstr>Why is this OK?</vt:lpstr>
      <vt:lpstr>Why is this OK?</vt:lpstr>
      <vt:lpstr>Why does the compiler  do this?</vt:lpstr>
      <vt:lpstr>Why does the compiler  do this?</vt:lpstr>
      <vt:lpstr>Result: Seemingly impossible things can happen</vt:lpstr>
      <vt:lpstr>It is possible for both r1 = 1 and r2 = 2!</vt:lpstr>
      <vt:lpstr>How to ensure multithreaded applications work as expected?</vt:lpstr>
      <vt:lpstr>We need a “Memory Model” (updated)</vt:lpstr>
      <vt:lpstr>Shared Variables</vt:lpstr>
      <vt:lpstr>Happens-Before</vt:lpstr>
      <vt:lpstr>“Happens-Before Does Not Imply Happening Before”</vt:lpstr>
      <vt:lpstr>“Happening Before Does Not Imply Happens-Before”</vt:lpstr>
      <vt:lpstr>“Happening Before Does Not Imply Happens-Before”</vt:lpstr>
      <vt:lpstr>“Happening Before Does Not Imply Happens-Before”</vt:lpstr>
      <vt:lpstr>Some happens-before relationships</vt:lpstr>
      <vt:lpstr>Ex.</vt:lpstr>
      <vt:lpstr>Ex.</vt:lpstr>
      <vt:lpstr>Ex.</vt:lpstr>
      <vt:lpstr>Happens-Before (review)</vt:lpstr>
      <vt:lpstr>“Happening Before Does Not Imply Happens-Before”</vt:lpstr>
      <vt:lpstr>Some happens-before relationships</vt:lpstr>
      <vt:lpstr>Some definitions</vt:lpstr>
      <vt:lpstr>Data-race free programs</vt:lpstr>
      <vt:lpstr>Slow program… (review)</vt:lpstr>
      <vt:lpstr>Data-race free program with problems… (review)</vt:lpstr>
      <vt:lpstr>The double-locked Singleton (Review)</vt:lpstr>
      <vt:lpstr>The faster double-locked Singleton (new!!!)</vt:lpstr>
      <vt:lpstr>Ex.</vt:lpstr>
      <vt:lpstr>Ex.</vt:lpstr>
      <vt:lpstr>Ex.</vt:lpstr>
      <vt:lpstr>Ex.</vt:lpstr>
      <vt:lpstr>Ex.</vt:lpstr>
      <vt:lpstr>Ex.</vt:lpstr>
      <vt:lpstr>Ex.</vt:lpstr>
      <vt:lpstr>Volatile caveat</vt:lpstr>
      <vt:lpstr>Exercise: Determine if this implementation of the double-locked Singleton is correct. Explain. (See next slide)</vt:lpstr>
      <vt:lpstr>Exercise</vt:lpstr>
      <vt:lpstr>An alternative: java.util.concurrent</vt:lpstr>
      <vt:lpstr>Atomic</vt:lpstr>
      <vt:lpstr>References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1332</cp:revision>
  <cp:lastPrinted>2016-04-18T17:52:51Z</cp:lastPrinted>
  <dcterms:created xsi:type="dcterms:W3CDTF">1999-09-06T21:32:20Z</dcterms:created>
  <dcterms:modified xsi:type="dcterms:W3CDTF">2016-04-27T20:41:23Z</dcterms:modified>
</cp:coreProperties>
</file>