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8"/>
  </p:notesMasterIdLst>
  <p:handoutMasterIdLst>
    <p:handoutMasterId r:id="rId39"/>
  </p:handoutMasterIdLst>
  <p:sldIdLst>
    <p:sldId id="320" r:id="rId2"/>
    <p:sldId id="421" r:id="rId3"/>
    <p:sldId id="423" r:id="rId4"/>
    <p:sldId id="455" r:id="rId5"/>
    <p:sldId id="422" r:id="rId6"/>
    <p:sldId id="424" r:id="rId7"/>
    <p:sldId id="425" r:id="rId8"/>
    <p:sldId id="426" r:id="rId9"/>
    <p:sldId id="427" r:id="rId10"/>
    <p:sldId id="428" r:id="rId11"/>
    <p:sldId id="429" r:id="rId12"/>
    <p:sldId id="430" r:id="rId13"/>
    <p:sldId id="431" r:id="rId14"/>
    <p:sldId id="432" r:id="rId15"/>
    <p:sldId id="434" r:id="rId16"/>
    <p:sldId id="435" r:id="rId17"/>
    <p:sldId id="436" r:id="rId18"/>
    <p:sldId id="437" r:id="rId19"/>
    <p:sldId id="438" r:id="rId20"/>
    <p:sldId id="439" r:id="rId21"/>
    <p:sldId id="440" r:id="rId22"/>
    <p:sldId id="441" r:id="rId23"/>
    <p:sldId id="442" r:id="rId24"/>
    <p:sldId id="443" r:id="rId25"/>
    <p:sldId id="444" r:id="rId26"/>
    <p:sldId id="445" r:id="rId27"/>
    <p:sldId id="446" r:id="rId28"/>
    <p:sldId id="447" r:id="rId29"/>
    <p:sldId id="448" r:id="rId30"/>
    <p:sldId id="449" r:id="rId31"/>
    <p:sldId id="450" r:id="rId32"/>
    <p:sldId id="451" r:id="rId33"/>
    <p:sldId id="452" r:id="rId34"/>
    <p:sldId id="453" r:id="rId35"/>
    <p:sldId id="454" r:id="rId36"/>
    <p:sldId id="397" r:id="rId37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iah A Yoder - Post Meeting" initials="JA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12" autoAdjust="0"/>
    <p:restoredTop sz="77983" autoAdjust="0"/>
  </p:normalViewPr>
  <p:slideViewPr>
    <p:cSldViewPr>
      <p:cViewPr varScale="1">
        <p:scale>
          <a:sx n="51" d="100"/>
          <a:sy n="51" d="100"/>
        </p:scale>
        <p:origin x="-96" y="-4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91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27 April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Relationship Id="rId4" Type="http://schemas.openxmlformats.org/officeDocument/2006/relationships/hyperlink" Target="http://stackoverflow.com/questions/9358821/should-i-extend-arraylist-to-add-attributes-that-isnt-null" TargetMode="Externa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4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http://docs.oracle.com/javase/8/docs/api/java/util/concurrent/package-summary.html#MemoryVisibility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130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(this</a:t>
            </a:r>
            <a:r>
              <a:rPr lang="en-US" baseline="0" dirty="0" smtClean="0"/>
              <a:t> ordering is not necessarily in time, as seen in the examples at the beginning of this program --- see following slides)</a:t>
            </a:r>
          </a:p>
          <a:p>
            <a:endParaRPr lang="en-US" baseline="0" dirty="0" smtClean="0"/>
          </a:p>
          <a:p>
            <a:r>
              <a:rPr lang="en-US" baseline="0" dirty="0" smtClean="0"/>
              <a:t>My </a:t>
            </a:r>
            <a:r>
              <a:rPr lang="en-US" baseline="0" dirty="0" err="1" smtClean="0"/>
              <a:t>interp</a:t>
            </a:r>
            <a:r>
              <a:rPr lang="en-US" baseline="0" dirty="0" smtClean="0"/>
              <a:t>: “visible to” means “observed by” in the original definition of “Memory Model”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421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“Happening Before Does Not Imply </a:t>
            </a:r>
            <a:r>
              <a:rPr lang="en-US" i="1" dirty="0" smtClean="0"/>
              <a:t>Happens-Before”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http://preshing.com/20130702/the-happens-before-relation/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Just because one operation actually happens before another at runtime</a:t>
            </a:r>
            <a:r>
              <a:rPr lang="en-US" baseline="0" dirty="0" smtClean="0"/>
              <a:t> does not create a happens-before relationship.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(4) is</a:t>
            </a:r>
            <a:r>
              <a:rPr lang="en-US" baseline="0" dirty="0" smtClean="0"/>
              <a:t> allowed to print something other than 42!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531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http://docs.oracle.com/javase/8/docs/api/java/util/concurrent/package-summary.html#MemoryVisibility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074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Explained</a:t>
            </a:r>
            <a:r>
              <a:rPr lang="en-US" baseline="0" dirty="0" smtClean="0"/>
              <a:t> “Exercise”: How this can fail if </a:t>
            </a:r>
            <a:r>
              <a:rPr lang="en-US" baseline="0" dirty="0" err="1" smtClean="0"/>
              <a:t>theInstance</a:t>
            </a:r>
            <a:r>
              <a:rPr lang="en-US" baseline="0" dirty="0" smtClean="0"/>
              <a:t> is not synchronized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407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https://en.wikipedia.org/wiki/Double-checked_locking#Usage_in_Java</a:t>
            </a:r>
          </a:p>
          <a:p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Explained</a:t>
            </a:r>
            <a:r>
              <a:rPr lang="en-US" baseline="0" dirty="0" smtClean="0"/>
              <a:t> “Exercise”: How this can fail if </a:t>
            </a:r>
            <a:r>
              <a:rPr lang="en-US" baseline="0" dirty="0" err="1" smtClean="0"/>
              <a:t>theInstance</a:t>
            </a:r>
            <a:r>
              <a:rPr lang="en-US" baseline="0" dirty="0" smtClean="0"/>
              <a:t> is not synchronized</a:t>
            </a:r>
          </a:p>
          <a:p>
            <a:r>
              <a:rPr lang="en-US" dirty="0" smtClean="0"/>
              <a:t>Can</a:t>
            </a:r>
            <a:r>
              <a:rPr lang="en-US" baseline="0" dirty="0" smtClean="0"/>
              <a:t> this fail if not synchronized?</a:t>
            </a:r>
          </a:p>
          <a:p>
            <a:endParaRPr lang="en-US" dirty="0" smtClean="0"/>
          </a:p>
          <a:p>
            <a:r>
              <a:rPr lang="en-US" dirty="0" smtClean="0"/>
              <a:t>Give example of failure/problem if the outer local==null is not there at all.</a:t>
            </a:r>
          </a:p>
          <a:p>
            <a:r>
              <a:rPr lang="en-US" dirty="0" smtClean="0"/>
              <a:t>Give example</a:t>
            </a:r>
            <a:r>
              <a:rPr lang="en-US" baseline="0" dirty="0" smtClean="0"/>
              <a:t> of failure if inner lock is </a:t>
            </a:r>
            <a:r>
              <a:rPr lang="en-US" baseline="0" smtClean="0"/>
              <a:t>not there.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223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Three possible answers:</a:t>
            </a:r>
          </a:p>
          <a:p>
            <a:r>
              <a:rPr lang="en-US" dirty="0" smtClean="0"/>
              <a:t>Go single threaded</a:t>
            </a:r>
          </a:p>
          <a:p>
            <a:r>
              <a:rPr lang="en-US" dirty="0" smtClean="0"/>
              <a:t>Don't</a:t>
            </a:r>
            <a:r>
              <a:rPr lang="en-US" baseline="0" dirty="0" smtClean="0"/>
              <a:t> share variables</a:t>
            </a:r>
            <a:endParaRPr lang="en-US" dirty="0" smtClean="0"/>
          </a:p>
          <a:p>
            <a:r>
              <a:rPr lang="en-US" baseline="0" dirty="0" smtClean="0"/>
              <a:t>Synchronize </a:t>
            </a:r>
            <a:r>
              <a:rPr lang="en-US" baseline="0" dirty="0" smtClean="0"/>
              <a:t>ANYTHING used on multiple threads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966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worse</a:t>
            </a:r>
            <a:r>
              <a:rPr lang="en-US" baseline="0" dirty="0" smtClean="0"/>
              <a:t> yet…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318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Loggers is a map.</a:t>
            </a:r>
          </a:p>
          <a:p>
            <a:endParaRPr lang="en-US" dirty="0" smtClean="0"/>
          </a:p>
          <a:p>
            <a:r>
              <a:rPr lang="en-US" dirty="0" smtClean="0"/>
              <a:t>If</a:t>
            </a:r>
            <a:r>
              <a:rPr lang="en-US" baseline="0" dirty="0" smtClean="0"/>
              <a:t> loggers is a map not designed to be used from multiple threads, and we run this program, it isn’t safe.  Explain what might go wrong.</a:t>
            </a:r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291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Loggers is a map.</a:t>
            </a:r>
          </a:p>
          <a:p>
            <a:endParaRPr lang="en-US" dirty="0" smtClean="0"/>
          </a:p>
          <a:p>
            <a:r>
              <a:rPr lang="en-US" dirty="0" smtClean="0"/>
              <a:t>If</a:t>
            </a:r>
            <a:r>
              <a:rPr lang="en-US" baseline="0" dirty="0" smtClean="0"/>
              <a:t> loggers is a map not designed to be used from multiple threads, and we run this program, it isn’t safe.  Explain what might go wrong.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Loggers is a map.</a:t>
            </a:r>
          </a:p>
          <a:p>
            <a:endParaRPr lang="en-US" dirty="0" smtClean="0"/>
          </a:p>
          <a:p>
            <a:r>
              <a:rPr lang="en-US" dirty="0" smtClean="0"/>
              <a:t>If</a:t>
            </a:r>
            <a:r>
              <a:rPr lang="en-US" baseline="0" dirty="0" smtClean="0"/>
              <a:t> loggers is a map not designed to be used from multiple threads, and we run this program, it isn’t safe.  Explain what might go wrong.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Instructor: Then explain why if we use </a:t>
            </a:r>
            <a:r>
              <a:rPr lang="en-US" baseline="0" dirty="0" err="1" smtClean="0"/>
              <a:t>Collections.synchronizedMap</a:t>
            </a:r>
            <a:r>
              <a:rPr lang="en-US" baseline="0" dirty="0" smtClean="0"/>
              <a:t> this might go wrong.</a:t>
            </a:r>
          </a:p>
          <a:p>
            <a:r>
              <a:rPr lang="en-US" baseline="0" dirty="0" smtClean="0"/>
              <a:t>(Collections. … creates a proxy/decorator that locks for every access.)</a:t>
            </a:r>
          </a:p>
          <a:p>
            <a:endParaRPr lang="en-US" dirty="0" smtClean="0"/>
          </a:p>
          <a:p>
            <a:r>
              <a:rPr lang="en-US" dirty="0" smtClean="0"/>
              <a:t>Also mention that with this “bad” map</a:t>
            </a:r>
            <a:r>
              <a:rPr lang="en-US" baseline="0" dirty="0" smtClean="0"/>
              <a:t>, the most correct solutions I saw were those that did not attempt to double-lock.</a:t>
            </a:r>
          </a:p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291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Instead of </a:t>
            </a:r>
            <a:r>
              <a:rPr lang="en-US" dirty="0" err="1" smtClean="0"/>
              <a:t>Collections.synchronizedMap</a:t>
            </a:r>
            <a:r>
              <a:rPr lang="en-US" dirty="0" smtClean="0"/>
              <a:t> (or something like that_</a:t>
            </a:r>
          </a:p>
          <a:p>
            <a:r>
              <a:rPr lang="en-US" dirty="0" smtClean="0"/>
              <a:t>  use http://docs.oracle.com/javase/8/docs/api/java/util/concurrent/ConcurrentSkipListMap.html</a:t>
            </a:r>
          </a:p>
          <a:p>
            <a:r>
              <a:rPr lang="en-US" dirty="0" smtClean="0"/>
              <a:t>  or http://docs.oracle.com/javase/8/docs/api/java/util/concurrent/ConcurrentHashMap.html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4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[Discuss lower-level details for both shared and never shared variables.]</a:t>
            </a:r>
          </a:p>
          <a:p>
            <a:endParaRPr lang="en-US" dirty="0" smtClean="0"/>
          </a:p>
          <a:p>
            <a:r>
              <a:rPr lang="en-US" dirty="0" smtClean="0"/>
              <a:t>Java </a:t>
            </a:r>
            <a:r>
              <a:rPr lang="en-US" dirty="0" smtClean="0"/>
              <a:t>specification is only concerned</a:t>
            </a:r>
            <a:r>
              <a:rPr lang="en-US" baseline="0" dirty="0" smtClean="0"/>
              <a:t> with reads and writes to shared variables.  Local variables only matter insofar as they impact shared </a:t>
            </a:r>
            <a:r>
              <a:rPr lang="en-US" baseline="0" dirty="0" smtClean="0"/>
              <a:t>variables by carrying values from one shared variable to another. </a:t>
            </a:r>
            <a:r>
              <a:rPr lang="en-US" baseline="0" dirty="0" smtClean="0"/>
              <a:t>(My own interpretation</a:t>
            </a:r>
            <a:r>
              <a:rPr lang="en-US" baseline="0" dirty="0" smtClean="0"/>
              <a:t>)</a:t>
            </a:r>
          </a:p>
          <a:p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353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565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83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46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(this</a:t>
            </a:r>
            <a:r>
              <a:rPr lang="en-US" baseline="0" dirty="0" smtClean="0"/>
              <a:t> ordering is not necessarily in time, as seen in the examples at the beginning of this program --- see following slides)</a:t>
            </a:r>
          </a:p>
          <a:p>
            <a:endParaRPr lang="en-US" baseline="0" dirty="0" smtClean="0"/>
          </a:p>
          <a:p>
            <a:r>
              <a:rPr lang="en-US" baseline="0" dirty="0" smtClean="0"/>
              <a:t>My </a:t>
            </a:r>
            <a:r>
              <a:rPr lang="en-US" baseline="0" dirty="0" err="1" smtClean="0"/>
              <a:t>interp</a:t>
            </a:r>
            <a:r>
              <a:rPr lang="en-US" baseline="0" dirty="0" smtClean="0"/>
              <a:t>: “visible to” means “observed by” in the original definition of “Memory Model”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42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If the reordering produces results consistent with a legal execution, it is not illegal.” (This appears to be a tautology)’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(See example</a:t>
            </a:r>
            <a:r>
              <a:rPr kumimoji="1" lang="en-US" sz="1200" b="0" i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from earlier)</a:t>
            </a:r>
            <a:endParaRPr kumimoji="1"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Happens-Before</a:t>
            </a:r>
            <a:r>
              <a:rPr lang="en-US" dirty="0" smtClean="0"/>
              <a:t> Does Not Imply Happening Before</a:t>
            </a:r>
            <a:endParaRPr kumimoji="1"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http://preshing.com/20130702/the-happens-before-relation/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10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883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“Happening Before Does Not Imply </a:t>
            </a:r>
            <a:r>
              <a:rPr lang="en-US" i="1" dirty="0" smtClean="0"/>
              <a:t>Happens-Before”</a:t>
            </a:r>
          </a:p>
          <a:p>
            <a:endParaRPr lang="en-US" dirty="0" smtClean="0"/>
          </a:p>
          <a:p>
            <a:r>
              <a:rPr lang="en-US" dirty="0" smtClean="0"/>
              <a:t>Just because one operation actually happens before another at runtime</a:t>
            </a:r>
            <a:r>
              <a:rPr lang="en-US" baseline="0" dirty="0" smtClean="0"/>
              <a:t> does not create a happens-before relationship.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(4) is</a:t>
            </a:r>
            <a:r>
              <a:rPr lang="en-US" baseline="0" dirty="0" smtClean="0"/>
              <a:t> allowed to print something other than 42!</a:t>
            </a:r>
          </a:p>
          <a:p>
            <a:r>
              <a:rPr lang="en-US" baseline="0" dirty="0" smtClean="0"/>
              <a:t>Suppose </a:t>
            </a:r>
            <a:r>
              <a:rPr lang="en-US" baseline="0" dirty="0" err="1" smtClean="0"/>
              <a:t>isReady</a:t>
            </a:r>
            <a:r>
              <a:rPr lang="en-US" baseline="0" dirty="0" smtClean="0"/>
              <a:t> reads “true”</a:t>
            </a:r>
          </a:p>
          <a:p>
            <a:endParaRPr lang="en-US" dirty="0" smtClean="0"/>
          </a:p>
          <a:p>
            <a:r>
              <a:rPr lang="en-US" dirty="0" err="1" smtClean="0"/>
              <a:t>sout</a:t>
            </a:r>
            <a:r>
              <a:rPr lang="en-US" dirty="0" smtClean="0"/>
              <a:t> is here an </a:t>
            </a:r>
            <a:r>
              <a:rPr lang="en-US" dirty="0" err="1" smtClean="0"/>
              <a:t>abbrevation</a:t>
            </a:r>
            <a:r>
              <a:rPr lang="en-US" dirty="0" smtClean="0"/>
              <a:t> (used</a:t>
            </a:r>
            <a:r>
              <a:rPr lang="en-US" baseline="0" dirty="0" smtClean="0"/>
              <a:t> by </a:t>
            </a:r>
            <a:r>
              <a:rPr lang="en-US" baseline="0" dirty="0" err="1" smtClean="0"/>
              <a:t>IntelliJ</a:t>
            </a:r>
            <a:r>
              <a:rPr lang="en-US" baseline="0" dirty="0" smtClean="0"/>
              <a:t> when typing) for </a:t>
            </a:r>
            <a:r>
              <a:rPr lang="en-US" baseline="0" dirty="0" err="1" smtClean="0"/>
              <a:t>System.out.println</a:t>
            </a:r>
            <a:r>
              <a:rPr lang="en-US" baseline="0" dirty="0" smtClean="0"/>
              <a:t>();</a:t>
            </a:r>
          </a:p>
          <a:p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53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“Happening Before Does Not Imply </a:t>
            </a:r>
            <a:r>
              <a:rPr lang="en-US" i="1" dirty="0" smtClean="0"/>
              <a:t>Happens-Before”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http://preshing.com/20130702/the-happens-before-relation/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Just because one operation actually happens before another at runtime</a:t>
            </a:r>
            <a:r>
              <a:rPr lang="en-US" baseline="0" dirty="0" smtClean="0"/>
              <a:t> does not create a happens-before relationship.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(4) is</a:t>
            </a:r>
            <a:r>
              <a:rPr lang="en-US" baseline="0" dirty="0" smtClean="0"/>
              <a:t> allowed to print something other than 42!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53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reshing.com/20130702/the-happens-before-relation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.1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eshing.com/20130702/the-happens-before-relation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reshing.com/20130702/the-happens-before-relation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.5" TargetMode="External"/><Relationship Id="rId2" Type="http://schemas.openxmlformats.org/officeDocument/2006/relationships/hyperlink" Target="http://docs.oracle.com/javase/specs/jls/se7/html/jls-17.html#jls-17.4.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specs/jls/se7/html/jls-17.html#jls-17.4.3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.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java/util/concurrent/ConcurrentHashMap.html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oracle.com/javase/8/docs/api/java/util/concurrent/ConcurrentSkipListMap.html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.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.5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.5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reshing.com/20130702/the-happens-before-relati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SE3910</a:t>
            </a:r>
            <a:br>
              <a:rPr lang="en-US" dirty="0" smtClean="0"/>
            </a:br>
            <a:r>
              <a:rPr lang="en-US" dirty="0" smtClean="0"/>
              <a:t>Week 7,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Week 6, Class 2 (Wednesday)</a:t>
            </a:r>
          </a:p>
          <a:p>
            <a:pPr lvl="1"/>
            <a:r>
              <a:rPr lang="en-US" dirty="0" smtClean="0"/>
              <a:t>Quiz – returned today</a:t>
            </a:r>
          </a:p>
          <a:p>
            <a:r>
              <a:rPr lang="en-US" dirty="0" smtClean="0"/>
              <a:t>Week 7, Class 2 (Wednesday)</a:t>
            </a:r>
          </a:p>
          <a:p>
            <a:pPr lvl="1"/>
            <a:r>
              <a:rPr lang="en-US" dirty="0" smtClean="0"/>
              <a:t>Half-Exam 2</a:t>
            </a:r>
          </a:p>
          <a:p>
            <a:pPr lvl="1"/>
            <a:r>
              <a:rPr lang="en-US" sz="4400" b="1" dirty="0" smtClean="0"/>
              <a:t>Bring Calculator!!</a:t>
            </a:r>
            <a:endParaRPr lang="en-US" b="1" dirty="0" smtClean="0"/>
          </a:p>
          <a:p>
            <a:r>
              <a:rPr lang="en-US" dirty="0" err="1" smtClean="0"/>
              <a:t>Qt</a:t>
            </a:r>
            <a:r>
              <a:rPr lang="en-US" dirty="0" smtClean="0"/>
              <a:t>: Connecting signals and slots</a:t>
            </a:r>
          </a:p>
          <a:p>
            <a:r>
              <a:rPr lang="en-US" dirty="0" smtClean="0"/>
              <a:t>Java: Happens-Before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“Happening </a:t>
            </a:r>
            <a:r>
              <a:rPr lang="en-US" dirty="0"/>
              <a:t>Before Does Not Imply </a:t>
            </a:r>
            <a:r>
              <a:rPr lang="en-US" i="1" dirty="0" smtClean="0"/>
              <a:t>Happens-Before”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7244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publishMessage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answer = 42;                     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isReady</a:t>
            </a:r>
            <a:r>
              <a:rPr lang="en-US" dirty="0"/>
              <a:t> = </a:t>
            </a:r>
            <a:r>
              <a:rPr lang="en-US" dirty="0" smtClean="0"/>
              <a:t>true;                   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consumeMessage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isReady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i="1" dirty="0" err="1" smtClean="0"/>
              <a:t>sout</a:t>
            </a:r>
            <a:r>
              <a:rPr lang="en-US" i="1" dirty="0" smtClean="0"/>
              <a:t>(</a:t>
            </a:r>
            <a:r>
              <a:rPr lang="en-US" dirty="0" smtClean="0"/>
              <a:t>answer);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http://preshing.com/20130702/the-happens-before-relation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Exercise: </a:t>
            </a:r>
          </a:p>
          <a:p>
            <a:pPr marL="0" indent="0">
              <a:buNone/>
            </a:pPr>
            <a:r>
              <a:rPr lang="en-US" dirty="0" smtClean="0"/>
              <a:t>How might this code execute to print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dirty="0" smtClean="0"/>
              <a:t> instead of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42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(You may use reordering and/or caching in your solution)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379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happens-before relationships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“Each </a:t>
            </a:r>
            <a:r>
              <a:rPr lang="en-US" dirty="0"/>
              <a:t>action in a thread </a:t>
            </a:r>
            <a:r>
              <a:rPr lang="en-US" i="1" dirty="0"/>
              <a:t>happens-before</a:t>
            </a:r>
            <a:r>
              <a:rPr lang="en-US" dirty="0"/>
              <a:t> every action in that thread that comes later in the program's order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“An </a:t>
            </a:r>
            <a:r>
              <a:rPr lang="en-US" dirty="0"/>
              <a:t>unlock (synchronized block or method exit) of a monitor </a:t>
            </a:r>
            <a:r>
              <a:rPr lang="en-US" i="1" dirty="0"/>
              <a:t>happens-before</a:t>
            </a:r>
            <a:r>
              <a:rPr lang="en-US" dirty="0"/>
              <a:t> every subsequent lock (synchronized block or method entry) of that same monitor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“A </a:t>
            </a:r>
            <a:r>
              <a:rPr lang="en-US" dirty="0"/>
              <a:t>write to a volatile field </a:t>
            </a:r>
            <a:r>
              <a:rPr lang="en-US" i="1" dirty="0"/>
              <a:t>happens-before</a:t>
            </a:r>
            <a:r>
              <a:rPr lang="en-US" dirty="0"/>
              <a:t> every subsequent read of that same field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87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public void a()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(x);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(y);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public void </a:t>
            </a:r>
            <a:r>
              <a:rPr lang="en-US" sz="2400" dirty="0" smtClean="0"/>
              <a:t>b() </a:t>
            </a:r>
            <a:r>
              <a:rPr lang="en-US" sz="2400" dirty="0"/>
              <a:t>{</a:t>
            </a:r>
          </a:p>
          <a:p>
            <a:pPr marL="0" indent="0"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(x);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(y);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Prove the following code is(</a:t>
            </a:r>
            <a:r>
              <a:rPr lang="en-US" kern="0" dirty="0" err="1" smtClean="0"/>
              <a:t>n’t</a:t>
            </a:r>
            <a:r>
              <a:rPr lang="en-US" kern="0" dirty="0" smtClean="0"/>
              <a:t>) free of data races: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771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public void a()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x = 5;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(x);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public void a() {</a:t>
            </a:r>
          </a:p>
          <a:p>
            <a:pPr marL="0" indent="0">
              <a:buNone/>
            </a:pPr>
            <a:r>
              <a:rPr lang="en-US" dirty="0"/>
              <a:t>   x = 5;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 smtClean="0"/>
              <a:t>System.out.println</a:t>
            </a:r>
            <a:r>
              <a:rPr lang="en-US" dirty="0" smtClean="0"/>
              <a:t>(x);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Prove the following code is(</a:t>
            </a:r>
            <a:r>
              <a:rPr lang="en-US" kern="0" dirty="0" err="1" smtClean="0"/>
              <a:t>n’t</a:t>
            </a:r>
            <a:r>
              <a:rPr lang="en-US" kern="0" dirty="0" smtClean="0"/>
              <a:t>) free of data races: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3831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public void a() {</a:t>
            </a:r>
          </a:p>
          <a:p>
            <a:pPr marL="0" indent="0">
              <a:buNone/>
            </a:pPr>
            <a:r>
              <a:rPr lang="en-US" sz="2400" dirty="0" smtClean="0"/>
              <a:t>  synchronized {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x = 5;</a:t>
            </a:r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(x);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}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Prove the following code is(</a:t>
            </a:r>
            <a:r>
              <a:rPr lang="en-US" kern="0" dirty="0" err="1" smtClean="0"/>
              <a:t>n’t</a:t>
            </a:r>
            <a:r>
              <a:rPr lang="en-US" kern="0" dirty="0" smtClean="0"/>
              <a:t>) free of data races: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58237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Happens-Before (review)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If one action </a:t>
            </a:r>
            <a:r>
              <a:rPr lang="en-US" i="1" dirty="0"/>
              <a:t>happens-before</a:t>
            </a:r>
            <a:r>
              <a:rPr lang="en-US" dirty="0"/>
              <a:t> another, then the first is visible to and ordered before the second</a:t>
            </a:r>
            <a:r>
              <a:rPr lang="en-US" dirty="0" smtClean="0"/>
              <a:t>.”</a:t>
            </a:r>
          </a:p>
          <a:p>
            <a:r>
              <a:rPr lang="en-US" i="1" dirty="0"/>
              <a:t>“Happens-Before</a:t>
            </a:r>
            <a:r>
              <a:rPr lang="en-US" dirty="0"/>
              <a:t> Does Not Imply Happening Before</a:t>
            </a:r>
            <a:r>
              <a:rPr lang="en-US" dirty="0" smtClean="0"/>
              <a:t>”</a:t>
            </a:r>
          </a:p>
          <a:p>
            <a:r>
              <a:rPr lang="en-US" dirty="0"/>
              <a:t>“Happening Before Does Not Imply </a:t>
            </a:r>
            <a:r>
              <a:rPr lang="en-US" i="1" dirty="0"/>
              <a:t>Happens-Before”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docs.oracle.com/javase/specs/jls/se7/html/jls-17.html#jls-17.4.1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http://preshing.com/20130702/the-happens-before-relation/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700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“Happening </a:t>
            </a:r>
            <a:r>
              <a:rPr lang="en-US" dirty="0"/>
              <a:t>Before Does Not Imply </a:t>
            </a:r>
            <a:r>
              <a:rPr lang="en-US" i="1" dirty="0" smtClean="0"/>
              <a:t>Happens-Before”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7244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publishMessage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answer = 42;                     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isReady</a:t>
            </a:r>
            <a:r>
              <a:rPr lang="en-US" dirty="0"/>
              <a:t> = </a:t>
            </a:r>
            <a:r>
              <a:rPr lang="en-US" dirty="0" smtClean="0"/>
              <a:t>true;                   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consumeMessage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isReady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i="1" dirty="0" err="1" smtClean="0"/>
              <a:t>sout</a:t>
            </a:r>
            <a:r>
              <a:rPr lang="en-US" i="1" dirty="0" smtClean="0"/>
              <a:t>(</a:t>
            </a:r>
            <a:r>
              <a:rPr lang="en-US" dirty="0" smtClean="0"/>
              <a:t>answer);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http://preshing.com/20130702/the-happens-before-relation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Exercise: </a:t>
            </a:r>
          </a:p>
          <a:p>
            <a:pPr marL="0" indent="0">
              <a:buNone/>
            </a:pPr>
            <a:r>
              <a:rPr lang="en-US" dirty="0" smtClean="0"/>
              <a:t>How might this code execute to print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dirty="0" smtClean="0"/>
              <a:t> instead of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42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(You may use reordering and/or caching in your solution)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92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i="1" dirty="0" smtClean="0"/>
              <a:t>happens-before</a:t>
            </a:r>
            <a:r>
              <a:rPr lang="en-US" dirty="0" smtClean="0"/>
              <a:t> relationships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Every action in a thread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Exit synch. section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Write to volatile field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Any action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http://docs.oracle.com/javase/8/docs/api/java/util/concurrent/package-summary.html#MemoryVisibility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actions later in </a:t>
            </a:r>
            <a:r>
              <a:rPr lang="en-US" sz="2400" b="1" dirty="0" smtClean="0"/>
              <a:t>program order</a:t>
            </a:r>
            <a:r>
              <a:rPr lang="en-US" sz="2400" dirty="0" smtClean="0"/>
              <a:t> in </a:t>
            </a:r>
            <a:r>
              <a:rPr lang="en-US" sz="2400" b="1" dirty="0" smtClean="0"/>
              <a:t>same thread</a:t>
            </a:r>
          </a:p>
          <a:p>
            <a:r>
              <a:rPr lang="en-US" sz="2400" dirty="0" smtClean="0"/>
              <a:t>Enter </a:t>
            </a:r>
            <a:r>
              <a:rPr lang="en-US" sz="2400" b="1" dirty="0" smtClean="0"/>
              <a:t>synch. section</a:t>
            </a:r>
            <a:r>
              <a:rPr lang="en-US" sz="2400" dirty="0" smtClean="0"/>
              <a:t> locked on same object (</a:t>
            </a:r>
            <a:r>
              <a:rPr lang="en-US" sz="2400" b="1" dirty="0" smtClean="0"/>
              <a:t>later in time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Read of volatile field (</a:t>
            </a:r>
            <a:r>
              <a:rPr lang="en-US" sz="2400" b="1" dirty="0" smtClean="0"/>
              <a:t>later in time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Any action which happens before an action which … happens before this action </a:t>
            </a:r>
            <a:r>
              <a:rPr lang="en-US" sz="2400" b="1" dirty="0" smtClean="0"/>
              <a:t>(chaining)</a:t>
            </a:r>
            <a:endParaRPr lang="en-US" sz="24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63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“Two accesses to (reads of or writes to) the same variable are said to be </a:t>
            </a:r>
            <a:r>
              <a:rPr lang="en-US" i="1" dirty="0"/>
              <a:t>conflicting</a:t>
            </a:r>
            <a:r>
              <a:rPr lang="en-US" dirty="0"/>
              <a:t> if at least one of the accesses is a write</a:t>
            </a:r>
            <a:r>
              <a:rPr lang="en-US" dirty="0" smtClean="0"/>
              <a:t>.” </a:t>
            </a:r>
            <a:r>
              <a:rPr lang="en-US" dirty="0"/>
              <a:t>(</a:t>
            </a:r>
            <a:r>
              <a:rPr lang="en-US" dirty="0">
                <a:hlinkClick r:id="rId2" tooltip="17.4.1. Shared Variables"/>
              </a:rPr>
              <a:t>§17.4.1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“When a program contains two conflicting accesses that are not ordered by a happens-before relationship, it is said to contain a </a:t>
            </a:r>
            <a:r>
              <a:rPr lang="en-US" i="1" dirty="0"/>
              <a:t>data race</a:t>
            </a:r>
            <a:r>
              <a:rPr lang="en-US" dirty="0"/>
              <a:t>.” (</a:t>
            </a:r>
            <a:r>
              <a:rPr lang="en-US" dirty="0">
                <a:hlinkClick r:id="rId3" tooltip="17.4.1. Shared Variables"/>
              </a:rPr>
              <a:t>§17.4.5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715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Data-race free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program has no data races, then we can treat that program as if it behaved according to our simple “switch-back-and-forth-between-threads” model</a:t>
            </a:r>
          </a:p>
          <a:p>
            <a:r>
              <a:rPr lang="en-US" dirty="0" smtClean="0"/>
              <a:t>This is nice, but there can still be problems</a:t>
            </a:r>
          </a:p>
          <a:p>
            <a:pPr lvl="1"/>
            <a:r>
              <a:rPr lang="en-US" dirty="0" smtClean="0"/>
              <a:t>E.g. single-locked singleton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302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858962"/>
          </a:xfrm>
        </p:spPr>
        <p:txBody>
          <a:bodyPr/>
          <a:lstStyle/>
          <a:p>
            <a:r>
              <a:rPr lang="en-US" dirty="0" smtClean="0"/>
              <a:t>How to ensure multithreaded applications work as expected?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133599"/>
            <a:ext cx="8229600" cy="3997325"/>
          </a:xfrm>
        </p:spPr>
        <p:txBody>
          <a:bodyPr/>
          <a:lstStyle/>
          <a:p>
            <a:r>
              <a:rPr lang="en-US" dirty="0" smtClean="0"/>
              <a:t>Avoid problems due to </a:t>
            </a:r>
          </a:p>
          <a:p>
            <a:pPr lvl="1"/>
            <a:r>
              <a:rPr lang="en-US" dirty="0" smtClean="0"/>
              <a:t>reordering</a:t>
            </a:r>
          </a:p>
          <a:p>
            <a:pPr lvl="1"/>
            <a:r>
              <a:rPr lang="en-US" dirty="0" smtClean="0"/>
              <a:t>caching (as seen yesterday)</a:t>
            </a:r>
          </a:p>
          <a:p>
            <a:r>
              <a:rPr lang="en-US" dirty="0" smtClean="0"/>
              <a:t>While still being fast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(What are the simplest answers to this question?)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98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 program…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synchronized(</a:t>
            </a:r>
            <a:r>
              <a:rPr lang="en-US" dirty="0" err="1" smtClean="0"/>
              <a:t>MySingleton.class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 smtClean="0"/>
              <a:t>   if(</a:t>
            </a:r>
            <a:r>
              <a:rPr lang="en-US" dirty="0" err="1" smtClean="0"/>
              <a:t>theInstance</a:t>
            </a:r>
            <a:r>
              <a:rPr lang="en-US" dirty="0" smtClean="0"/>
              <a:t> </a:t>
            </a:r>
            <a:r>
              <a:rPr lang="en-US" dirty="0"/>
              <a:t>== null) {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theInstance</a:t>
            </a:r>
            <a:r>
              <a:rPr lang="en-US" dirty="0" smtClean="0"/>
              <a:t> == new </a:t>
            </a:r>
            <a:r>
              <a:rPr lang="en-US" dirty="0" err="1" smtClean="0"/>
              <a:t>MySingleton</a:t>
            </a:r>
            <a:r>
              <a:rPr lang="en-US" dirty="0" smtClean="0"/>
              <a:t>(…);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program WILL work correctly.  Just has a lock that we want to avoid.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895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Data-race free program with problems…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if(</a:t>
            </a:r>
            <a:r>
              <a:rPr lang="en-US" dirty="0" err="1" smtClean="0"/>
              <a:t>theInstance</a:t>
            </a:r>
            <a:r>
              <a:rPr lang="en-US" dirty="0" smtClean="0"/>
              <a:t> == null)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synchronized(</a:t>
            </a:r>
            <a:r>
              <a:rPr lang="en-US" dirty="0" err="1" smtClean="0"/>
              <a:t>MySingleton.class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theInstance</a:t>
            </a:r>
            <a:r>
              <a:rPr lang="en-US" dirty="0" smtClean="0"/>
              <a:t> == new </a:t>
            </a:r>
            <a:r>
              <a:rPr lang="en-US" dirty="0" err="1" smtClean="0"/>
              <a:t>MySingleton</a:t>
            </a:r>
            <a:r>
              <a:rPr lang="en-US" dirty="0" smtClean="0"/>
              <a:t>(…);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There is a data rate here, but not one according to the Java Language Spec definition of a data race.</a:t>
            </a:r>
          </a:p>
          <a:p>
            <a:pPr marL="0" indent="0">
              <a:buNone/>
            </a:pPr>
            <a:r>
              <a:rPr lang="en-US" dirty="0" smtClean="0"/>
              <a:t>The spec. does discuss this sort of problem </a:t>
            </a:r>
            <a:r>
              <a:rPr lang="en-US" dirty="0"/>
              <a:t> (</a:t>
            </a:r>
            <a:r>
              <a:rPr lang="en-US" dirty="0">
                <a:hlinkClick r:id="rId2" tooltip="17.4.3. Programs and Program Order"/>
              </a:rPr>
              <a:t>§17.4.3</a:t>
            </a:r>
            <a:r>
              <a:rPr lang="en-US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279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double-locked Singleton (Review)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if(</a:t>
            </a:r>
            <a:r>
              <a:rPr lang="en-US" dirty="0" err="1" smtClean="0"/>
              <a:t>theInstance</a:t>
            </a:r>
            <a:r>
              <a:rPr lang="en-US" dirty="0" smtClean="0"/>
              <a:t> == null) {</a:t>
            </a:r>
          </a:p>
          <a:p>
            <a:pPr marL="0" indent="0">
              <a:buNone/>
            </a:pPr>
            <a:r>
              <a:rPr lang="en-US" dirty="0" smtClean="0"/>
              <a:t>   synchronized(</a:t>
            </a:r>
            <a:r>
              <a:rPr lang="en-US" dirty="0" err="1" smtClean="0"/>
              <a:t>MySingleton.class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 smtClean="0"/>
              <a:t>      if(</a:t>
            </a:r>
            <a:r>
              <a:rPr lang="en-US" dirty="0" err="1" smtClean="0"/>
              <a:t>theInstance</a:t>
            </a:r>
            <a:r>
              <a:rPr lang="en-US" dirty="0" smtClean="0"/>
              <a:t> == null){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theInstance</a:t>
            </a:r>
            <a:r>
              <a:rPr lang="en-US" dirty="0" smtClean="0"/>
              <a:t> = new </a:t>
            </a:r>
            <a:r>
              <a:rPr lang="en-US" dirty="0" err="1" smtClean="0"/>
              <a:t>MySingleton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/>
              <a:t>      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dirty="0" smtClean="0"/>
              <a:t>eturn </a:t>
            </a:r>
            <a:r>
              <a:rPr lang="en-US" dirty="0" err="1" smtClean="0"/>
              <a:t>theInstance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706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faster double-locked Singleton (new!!!)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 smtClean="0"/>
              <a:t>MySingleton</a:t>
            </a:r>
            <a:r>
              <a:rPr lang="en-US" sz="2800" dirty="0" smtClean="0"/>
              <a:t> local = </a:t>
            </a:r>
            <a:r>
              <a:rPr lang="en-US" sz="2800" dirty="0" err="1" smtClean="0"/>
              <a:t>theInstance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 smtClean="0"/>
              <a:t>if(local == null) {</a:t>
            </a:r>
          </a:p>
          <a:p>
            <a:pPr marL="0" indent="0">
              <a:buNone/>
            </a:pPr>
            <a:r>
              <a:rPr lang="en-US" sz="2800" dirty="0" smtClean="0"/>
              <a:t>   synchronized(</a:t>
            </a:r>
            <a:r>
              <a:rPr lang="en-US" sz="2800" dirty="0" err="1" smtClean="0"/>
              <a:t>MySingleton.class</a:t>
            </a:r>
            <a:r>
              <a:rPr lang="en-US" sz="2800" dirty="0" smtClean="0"/>
              <a:t>) {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local = </a:t>
            </a:r>
            <a:r>
              <a:rPr lang="en-US" sz="2800" dirty="0" err="1" smtClean="0"/>
              <a:t>theInstance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 smtClean="0"/>
              <a:t>      if(local == null) {</a:t>
            </a:r>
          </a:p>
          <a:p>
            <a:pPr marL="0" indent="0">
              <a:buNone/>
            </a:pPr>
            <a:r>
              <a:rPr lang="en-US" sz="2800" dirty="0" smtClean="0"/>
              <a:t>         local = </a:t>
            </a:r>
            <a:r>
              <a:rPr lang="en-US" sz="2800" dirty="0" err="1" smtClean="0"/>
              <a:t>theInstance</a:t>
            </a:r>
            <a:r>
              <a:rPr lang="en-US" sz="2800" dirty="0" smtClean="0"/>
              <a:t> = new </a:t>
            </a:r>
            <a:r>
              <a:rPr lang="en-US" sz="2800" dirty="0" err="1" smtClean="0"/>
              <a:t>MySingleton</a:t>
            </a:r>
            <a:r>
              <a:rPr lang="en-US" sz="2800" dirty="0" smtClean="0"/>
              <a:t>();</a:t>
            </a:r>
          </a:p>
          <a:p>
            <a:pPr marL="0" indent="0">
              <a:buNone/>
            </a:pPr>
            <a:r>
              <a:rPr lang="en-US" sz="2800" dirty="0" smtClean="0"/>
              <a:t>      }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}</a:t>
            </a:r>
          </a:p>
          <a:p>
            <a:pPr marL="0" indent="0">
              <a:buNone/>
            </a:pPr>
            <a:r>
              <a:rPr lang="en-US" sz="2800" dirty="0" smtClean="0"/>
              <a:t>}</a:t>
            </a:r>
          </a:p>
          <a:p>
            <a:pPr marL="0" indent="0">
              <a:buNone/>
            </a:pPr>
            <a:r>
              <a:rPr lang="en-US" sz="2800" dirty="0"/>
              <a:t>r</a:t>
            </a:r>
            <a:r>
              <a:rPr lang="en-US" sz="2800" dirty="0" smtClean="0"/>
              <a:t>eturn local;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9567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public void a()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(“x”);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(“y”);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public void </a:t>
            </a:r>
            <a:r>
              <a:rPr lang="en-US" sz="2400" dirty="0" smtClean="0"/>
              <a:t>b() </a:t>
            </a:r>
            <a:r>
              <a:rPr lang="en-US" sz="2400" dirty="0"/>
              <a:t>{</a:t>
            </a:r>
          </a:p>
          <a:p>
            <a:pPr marL="0" indent="0"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(“x”);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(“y”);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Prove the following code is(</a:t>
            </a:r>
            <a:r>
              <a:rPr lang="en-US" kern="0" dirty="0" err="1" smtClean="0"/>
              <a:t>n’t</a:t>
            </a:r>
            <a:r>
              <a:rPr lang="en-US" kern="0" dirty="0" smtClean="0"/>
              <a:t>) free of data races: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33859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public void a()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x = 5;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(“x”);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public void a() {</a:t>
            </a:r>
          </a:p>
          <a:p>
            <a:pPr marL="0" indent="0">
              <a:buNone/>
            </a:pPr>
            <a:r>
              <a:rPr lang="en-US" dirty="0"/>
              <a:t>   x = 5;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 smtClean="0"/>
              <a:t>System.out.println</a:t>
            </a:r>
            <a:r>
              <a:rPr lang="en-US" dirty="0"/>
              <a:t>(“x”);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Prove the following code is(</a:t>
            </a:r>
            <a:r>
              <a:rPr lang="en-US" kern="0" dirty="0" err="1" smtClean="0"/>
              <a:t>n’t</a:t>
            </a:r>
            <a:r>
              <a:rPr lang="en-US" kern="0" dirty="0" smtClean="0"/>
              <a:t>) free of data races: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6693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public void a() {</a:t>
            </a:r>
          </a:p>
          <a:p>
            <a:pPr marL="0" indent="0">
              <a:buNone/>
            </a:pPr>
            <a:r>
              <a:rPr lang="en-US" sz="2400" dirty="0" smtClean="0"/>
              <a:t>  synchronized {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x = 5;</a:t>
            </a:r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(“x”);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}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Prove the following code is(</a:t>
            </a:r>
            <a:r>
              <a:rPr lang="en-US" kern="0" dirty="0" err="1" smtClean="0"/>
              <a:t>n’t</a:t>
            </a:r>
            <a:r>
              <a:rPr lang="en-US" kern="0" dirty="0" smtClean="0"/>
              <a:t>) free of data races: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93388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784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if(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==</a:t>
            </a:r>
            <a:r>
              <a:rPr lang="en-US" sz="2400" dirty="0"/>
              <a:t>null){	</a:t>
            </a:r>
          </a:p>
          <a:p>
            <a:pPr marL="0" indent="0">
              <a:buNone/>
            </a:pPr>
            <a:r>
              <a:rPr lang="en-US" sz="2400" dirty="0"/>
              <a:t>  synchronized </a:t>
            </a:r>
            <a:r>
              <a:rPr lang="en-US" sz="2400" dirty="0" smtClean="0"/>
              <a:t>(</a:t>
            </a:r>
            <a:r>
              <a:rPr lang="en-US" sz="2400" dirty="0" err="1" smtClean="0"/>
              <a:t>EventLogger.class</a:t>
            </a:r>
            <a:r>
              <a:rPr lang="en-US" sz="2400" dirty="0" smtClean="0"/>
              <a:t>){ 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if(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 </a:t>
            </a:r>
            <a:r>
              <a:rPr lang="en-US" sz="2400" dirty="0"/>
              <a:t>== null</a:t>
            </a:r>
            <a:r>
              <a:rPr lang="en-US" sz="2400" dirty="0" smtClean="0"/>
              <a:t>){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 = new </a:t>
            </a:r>
            <a:r>
              <a:rPr lang="en-US" sz="2400" dirty="0" err="1"/>
              <a:t>EventLogger</a:t>
            </a:r>
            <a:r>
              <a:rPr lang="en-US" sz="2400" dirty="0"/>
              <a:t>(path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}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}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29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i="1" kern="0" dirty="0" smtClean="0"/>
              <a:t>Write</a:t>
            </a:r>
            <a:r>
              <a:rPr lang="en-US" kern="0" dirty="0" smtClean="0"/>
              <a:t> whether this code contains any data races. </a:t>
            </a:r>
            <a:r>
              <a:rPr lang="en-US" b="1" i="1" kern="0" dirty="0" smtClean="0"/>
              <a:t>Explain</a:t>
            </a:r>
            <a:r>
              <a:rPr lang="en-US" kern="0" dirty="0" smtClean="0"/>
              <a:t> your answer. Assume loggers is </a:t>
            </a:r>
            <a:r>
              <a:rPr lang="en-US" b="1" kern="0" dirty="0" smtClean="0"/>
              <a:t>not</a:t>
            </a:r>
            <a:r>
              <a:rPr lang="en-US" kern="0" dirty="0" smtClean="0"/>
              <a:t> volatile.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16905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784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if(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==</a:t>
            </a:r>
            <a:r>
              <a:rPr lang="en-US" sz="2400" dirty="0"/>
              <a:t>null){	</a:t>
            </a:r>
          </a:p>
          <a:p>
            <a:pPr marL="0" indent="0">
              <a:buNone/>
            </a:pPr>
            <a:r>
              <a:rPr lang="en-US" sz="2400" dirty="0"/>
              <a:t>  synchronized </a:t>
            </a:r>
            <a:r>
              <a:rPr lang="en-US" sz="2400" dirty="0" smtClean="0"/>
              <a:t>(</a:t>
            </a:r>
            <a:r>
              <a:rPr lang="en-US" sz="2400" dirty="0" err="1" smtClean="0"/>
              <a:t>EventLogger.class</a:t>
            </a:r>
            <a:r>
              <a:rPr lang="en-US" sz="2400" dirty="0" smtClean="0"/>
              <a:t>){ 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if(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 </a:t>
            </a:r>
            <a:r>
              <a:rPr lang="en-US" sz="2400" dirty="0"/>
              <a:t>== null</a:t>
            </a:r>
            <a:r>
              <a:rPr lang="en-US" sz="2400" dirty="0" smtClean="0"/>
              <a:t>){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 = new </a:t>
            </a:r>
            <a:r>
              <a:rPr lang="en-US" sz="2400" dirty="0" err="1"/>
              <a:t>EventLogger</a:t>
            </a:r>
            <a:r>
              <a:rPr lang="en-US" sz="2400" dirty="0"/>
              <a:t>(path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}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}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29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i="1" kern="0" dirty="0" smtClean="0"/>
              <a:t>Write</a:t>
            </a:r>
            <a:r>
              <a:rPr lang="en-US" kern="0" dirty="0" smtClean="0"/>
              <a:t> whether this code contains any data races. </a:t>
            </a:r>
            <a:r>
              <a:rPr lang="en-US" b="1" i="1" kern="0" dirty="0" smtClean="0"/>
              <a:t>Explain</a:t>
            </a:r>
            <a:r>
              <a:rPr lang="en-US" kern="0" dirty="0" smtClean="0"/>
              <a:t> your answer. Assume loggers is volatile.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13938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784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if(</a:t>
            </a:r>
            <a:r>
              <a:rPr lang="en-US" sz="2400" dirty="0" err="1"/>
              <a:t>loggers.get</a:t>
            </a:r>
            <a:r>
              <a:rPr lang="en-US" sz="2400" dirty="0"/>
              <a:t>(path)==null){	</a:t>
            </a:r>
          </a:p>
          <a:p>
            <a:pPr marL="0" indent="0">
              <a:buNone/>
            </a:pPr>
            <a:r>
              <a:rPr lang="en-US" sz="2400" dirty="0"/>
              <a:t>  synchronized (loggers){  </a:t>
            </a:r>
          </a:p>
          <a:p>
            <a:pPr marL="0" indent="0">
              <a:buNone/>
            </a:pPr>
            <a:r>
              <a:rPr lang="en-US" sz="2400" dirty="0"/>
              <a:t>    if(</a:t>
            </a:r>
            <a:r>
              <a:rPr lang="en-US" sz="2400" dirty="0" err="1"/>
              <a:t>loggers.get</a:t>
            </a:r>
            <a:r>
              <a:rPr lang="en-US" sz="2400" dirty="0"/>
              <a:t>(path) == null</a:t>
            </a:r>
            <a:r>
              <a:rPr lang="en-US" sz="2400" dirty="0" smtClean="0"/>
              <a:t>){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Logger </a:t>
            </a:r>
            <a:r>
              <a:rPr lang="en-US" sz="2400" dirty="0" err="1" smtClean="0"/>
              <a:t>logger</a:t>
            </a:r>
            <a:r>
              <a:rPr lang="en-US" sz="2400" dirty="0" smtClean="0"/>
              <a:t> = new </a:t>
            </a:r>
            <a:r>
              <a:rPr lang="en-US" sz="2400" dirty="0" err="1"/>
              <a:t>EventLogger</a:t>
            </a:r>
            <a:r>
              <a:rPr lang="en-US" sz="2400" dirty="0"/>
              <a:t>(path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loggers.put</a:t>
            </a:r>
            <a:r>
              <a:rPr lang="en-US" sz="2400" dirty="0" smtClean="0"/>
              <a:t>(path, logger);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}</a:t>
            </a:r>
          </a:p>
          <a:p>
            <a:pPr marL="0" indent="0">
              <a:buNone/>
            </a:pPr>
            <a:r>
              <a:rPr lang="en-US" sz="2400" dirty="0"/>
              <a:t>  }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29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i="1" kern="0" dirty="0" smtClean="0"/>
              <a:t>Write</a:t>
            </a:r>
            <a:r>
              <a:rPr lang="en-US" kern="0" dirty="0" smtClean="0"/>
              <a:t> whether this code contains any data races. </a:t>
            </a:r>
            <a:r>
              <a:rPr lang="en-US" b="1" i="1" kern="0" dirty="0" smtClean="0"/>
              <a:t>Explain</a:t>
            </a:r>
            <a:r>
              <a:rPr lang="en-US" kern="0" dirty="0" smtClean="0"/>
              <a:t> your answer. Assume loggers is </a:t>
            </a:r>
            <a:r>
              <a:rPr lang="en-US" b="1" kern="0" dirty="0" smtClean="0"/>
              <a:t>not</a:t>
            </a:r>
            <a:r>
              <a:rPr lang="en-US" kern="0" dirty="0" smtClean="0"/>
              <a:t> thread safe.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20995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Variables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Shared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nstance fields</a:t>
            </a:r>
          </a:p>
          <a:p>
            <a:r>
              <a:rPr lang="en-US" dirty="0"/>
              <a:t>s</a:t>
            </a:r>
            <a:r>
              <a:rPr lang="en-US" dirty="0" smtClean="0"/>
              <a:t>tatic fields</a:t>
            </a:r>
          </a:p>
          <a:p>
            <a:r>
              <a:rPr lang="en-US" dirty="0"/>
              <a:t>a</a:t>
            </a:r>
            <a:r>
              <a:rPr lang="en-US" dirty="0" smtClean="0"/>
              <a:t>rray elements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Never shared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ocal variables</a:t>
            </a:r>
          </a:p>
          <a:p>
            <a:r>
              <a:rPr lang="en-US" dirty="0"/>
              <a:t>m</a:t>
            </a:r>
            <a:r>
              <a:rPr lang="en-US" dirty="0" smtClean="0"/>
              <a:t>ethod parameters</a:t>
            </a:r>
          </a:p>
          <a:p>
            <a:r>
              <a:rPr lang="en-US" dirty="0"/>
              <a:t>e</a:t>
            </a:r>
            <a:r>
              <a:rPr lang="en-US" dirty="0" smtClean="0"/>
              <a:t>xception parameters</a:t>
            </a:r>
          </a:p>
          <a:p>
            <a:pPr marL="0" indent="0">
              <a:buNone/>
            </a:pPr>
            <a:r>
              <a:rPr lang="en-US" dirty="0" smtClean="0"/>
              <a:t>    e.g. catch(Exception </a:t>
            </a:r>
            <a:r>
              <a:rPr lang="en-US" b="1" dirty="0" smtClean="0"/>
              <a:t>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10" name="Content Placeholder 6"/>
          <p:cNvSpPr txBox="1">
            <a:spLocks/>
          </p:cNvSpPr>
          <p:nvPr/>
        </p:nvSpPr>
        <p:spPr bwMode="auto">
          <a:xfrm>
            <a:off x="609600" y="5791199"/>
            <a:ext cx="80772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18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>
                <a:hlinkClick r:id="rId3"/>
              </a:rPr>
              <a:t>http://docs.oracle.com/javase/specs/jls/se7/html/jls-17.html#jls-17.4.1</a:t>
            </a:r>
            <a:endParaRPr lang="en-US" kern="0" dirty="0" smtClean="0"/>
          </a:p>
          <a:p>
            <a:endParaRPr lang="en-US" kern="0" dirty="0" smtClean="0"/>
          </a:p>
          <a:p>
            <a:endParaRPr lang="en-US" kern="0" dirty="0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 bwMode="auto">
          <a:xfrm>
            <a:off x="222354" y="4495800"/>
            <a:ext cx="8458200" cy="83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18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Why are the variables on the right never shared?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97249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784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if(</a:t>
            </a:r>
            <a:r>
              <a:rPr lang="en-US" sz="2400" dirty="0" err="1"/>
              <a:t>loggers.get</a:t>
            </a:r>
            <a:r>
              <a:rPr lang="en-US" sz="2400" dirty="0"/>
              <a:t>(path)==null){	</a:t>
            </a:r>
          </a:p>
          <a:p>
            <a:pPr marL="0" indent="0">
              <a:buNone/>
            </a:pPr>
            <a:r>
              <a:rPr lang="en-US" sz="2400" dirty="0"/>
              <a:t>  synchronized (loggers){  </a:t>
            </a:r>
          </a:p>
          <a:p>
            <a:pPr marL="0" indent="0">
              <a:buNone/>
            </a:pPr>
            <a:r>
              <a:rPr lang="en-US" sz="2400" dirty="0"/>
              <a:t>    if(</a:t>
            </a:r>
            <a:r>
              <a:rPr lang="en-US" sz="2400" dirty="0" err="1"/>
              <a:t>loggers.get</a:t>
            </a:r>
            <a:r>
              <a:rPr lang="en-US" sz="2400" dirty="0"/>
              <a:t>(path) == null</a:t>
            </a:r>
            <a:r>
              <a:rPr lang="en-US" sz="2400" dirty="0" smtClean="0"/>
              <a:t>){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Logger </a:t>
            </a:r>
            <a:r>
              <a:rPr lang="en-US" sz="2400" dirty="0" err="1" smtClean="0"/>
              <a:t>logger</a:t>
            </a:r>
            <a:r>
              <a:rPr lang="en-US" sz="2400" dirty="0" smtClean="0"/>
              <a:t> = new </a:t>
            </a:r>
            <a:r>
              <a:rPr lang="en-US" sz="2400" dirty="0" err="1"/>
              <a:t>EventLogger</a:t>
            </a:r>
            <a:r>
              <a:rPr lang="en-US" sz="2400" dirty="0"/>
              <a:t>(path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loggers.put</a:t>
            </a:r>
            <a:r>
              <a:rPr lang="en-US" sz="2400" dirty="0" smtClean="0"/>
              <a:t>(path, logger);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}</a:t>
            </a:r>
          </a:p>
          <a:p>
            <a:pPr marL="0" indent="0">
              <a:buNone/>
            </a:pPr>
            <a:r>
              <a:rPr lang="en-US" sz="2400" dirty="0"/>
              <a:t>  }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29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i="1" kern="0" dirty="0" smtClean="0"/>
              <a:t>Write</a:t>
            </a:r>
            <a:r>
              <a:rPr lang="en-US" kern="0" dirty="0" smtClean="0"/>
              <a:t> whether this code contains any data races. </a:t>
            </a:r>
            <a:r>
              <a:rPr lang="en-US" b="1" i="1" kern="0" dirty="0" smtClean="0"/>
              <a:t>Explain</a:t>
            </a:r>
            <a:r>
              <a:rPr lang="en-US" kern="0" dirty="0" smtClean="0"/>
              <a:t> your answer. Assume loggers is thread safe.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10945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Volatile 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writes to </a:t>
            </a:r>
            <a:r>
              <a:rPr lang="en-US" b="1" dirty="0" smtClean="0"/>
              <a:t>references</a:t>
            </a:r>
            <a:r>
              <a:rPr lang="en-US" dirty="0" smtClean="0"/>
              <a:t> are protected by volatile, writes to </a:t>
            </a:r>
            <a:r>
              <a:rPr lang="en-US" b="1" dirty="0" smtClean="0"/>
              <a:t>objects</a:t>
            </a:r>
            <a:r>
              <a:rPr lang="en-US" dirty="0" smtClean="0"/>
              <a:t> are not.</a:t>
            </a:r>
          </a:p>
          <a:p>
            <a:pPr lvl="1"/>
            <a:r>
              <a:rPr lang="en-US" dirty="0" smtClean="0"/>
              <a:t>If you want a volatile object, you have to declare all its fields volatile (not recommended)</a:t>
            </a:r>
          </a:p>
          <a:p>
            <a:pPr lvl="1"/>
            <a:r>
              <a:rPr lang="en-US" dirty="0" smtClean="0"/>
              <a:t>Even then…</a:t>
            </a:r>
          </a:p>
          <a:p>
            <a:pPr lvl="2"/>
            <a:r>
              <a:rPr lang="en-US" dirty="0" smtClean="0"/>
              <a:t>You can’t do this for objects in the standard library</a:t>
            </a:r>
          </a:p>
          <a:p>
            <a:pPr lvl="2"/>
            <a:r>
              <a:rPr lang="en-US" dirty="0" smtClean="0"/>
              <a:t>Your class may still have parts that need to be atomic but are not </a:t>
            </a:r>
          </a:p>
          <a:p>
            <a:r>
              <a:rPr lang="en-US" dirty="0" smtClean="0"/>
              <a:t>If you are calling a method that is not designed to be used without synchronization, you should synchronize around it.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103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7543800" cy="1295400"/>
          </a:xfrm>
        </p:spPr>
        <p:txBody>
          <a:bodyPr/>
          <a:lstStyle/>
          <a:p>
            <a:r>
              <a:rPr lang="en-US" dirty="0" smtClean="0"/>
              <a:t>Exercise: </a:t>
            </a:r>
            <a:r>
              <a:rPr lang="en-US" b="0" i="1" dirty="0" smtClean="0"/>
              <a:t>Determine</a:t>
            </a:r>
            <a:r>
              <a:rPr lang="en-US" dirty="0" smtClean="0"/>
              <a:t> if this implementation of the double-locked Singleton is correct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b="0" i="1" dirty="0" smtClean="0"/>
              <a:t>Explain. (See next slide)</a:t>
            </a:r>
            <a:endParaRPr lang="en-US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if(</a:t>
            </a:r>
            <a:r>
              <a:rPr lang="en-US" dirty="0" err="1" smtClean="0"/>
              <a:t>loggers.get</a:t>
            </a:r>
            <a:r>
              <a:rPr lang="en-US" dirty="0" smtClean="0"/>
              <a:t>(</a:t>
            </a:r>
            <a:r>
              <a:rPr lang="en-US" dirty="0"/>
              <a:t>p</a:t>
            </a:r>
            <a:r>
              <a:rPr lang="en-US" dirty="0" smtClean="0"/>
              <a:t>ath)==</a:t>
            </a:r>
            <a:r>
              <a:rPr lang="en-US" dirty="0"/>
              <a:t>null</a:t>
            </a:r>
            <a:r>
              <a:rPr lang="en-US" dirty="0" smtClean="0"/>
              <a:t>){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smtClean="0"/>
              <a:t>  synchronized </a:t>
            </a:r>
            <a:r>
              <a:rPr lang="en-US" dirty="0"/>
              <a:t>(loggers){  </a:t>
            </a:r>
          </a:p>
          <a:p>
            <a:pPr marL="0" indent="0">
              <a:buNone/>
            </a:pPr>
            <a:r>
              <a:rPr lang="en-US" dirty="0" smtClean="0"/>
              <a:t>    if(</a:t>
            </a:r>
            <a:r>
              <a:rPr lang="en-US" dirty="0" err="1" smtClean="0"/>
              <a:t>loggers.get</a:t>
            </a:r>
            <a:r>
              <a:rPr lang="en-US" dirty="0" smtClean="0"/>
              <a:t>(path) </a:t>
            </a:r>
            <a:r>
              <a:rPr lang="en-US" dirty="0"/>
              <a:t>== null</a:t>
            </a:r>
            <a:r>
              <a:rPr lang="en-US" dirty="0" smtClean="0"/>
              <a:t>){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EventLogger</a:t>
            </a:r>
            <a:r>
              <a:rPr lang="en-US" dirty="0" smtClean="0"/>
              <a:t> </a:t>
            </a:r>
            <a:r>
              <a:rPr lang="en-US" dirty="0"/>
              <a:t>n = new </a:t>
            </a:r>
            <a:r>
              <a:rPr lang="en-US" dirty="0" err="1" smtClean="0"/>
              <a:t>EventLogger</a:t>
            </a:r>
            <a:r>
              <a:rPr lang="en-US" dirty="0" smtClean="0"/>
              <a:t>(path);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07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Loggers is a map.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</a:t>
            </a:r>
            <a:r>
              <a:rPr lang="en-US" dirty="0" smtClean="0"/>
              <a:t>this map is not </a:t>
            </a:r>
            <a:r>
              <a:rPr lang="en-US" dirty="0"/>
              <a:t>designed to be used from multiple threads, and we run this program, it isn’t safe.  </a:t>
            </a:r>
            <a:r>
              <a:rPr lang="en-US" b="1" i="1" dirty="0"/>
              <a:t>Explain</a:t>
            </a:r>
            <a:r>
              <a:rPr lang="en-US" dirty="0"/>
              <a:t> what might go wrong.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10515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if(</a:t>
            </a:r>
            <a:r>
              <a:rPr lang="en-US" dirty="0" err="1"/>
              <a:t>loggers.get</a:t>
            </a:r>
            <a:r>
              <a:rPr lang="en-US" dirty="0"/>
              <a:t>(path)==null){	</a:t>
            </a:r>
          </a:p>
          <a:p>
            <a:pPr marL="0" indent="0">
              <a:buNone/>
            </a:pPr>
            <a:r>
              <a:rPr lang="en-US" dirty="0"/>
              <a:t>  synchronized (loggers){  </a:t>
            </a:r>
          </a:p>
          <a:p>
            <a:pPr marL="0" indent="0">
              <a:buNone/>
            </a:pPr>
            <a:r>
              <a:rPr lang="en-US" dirty="0"/>
              <a:t>    if(</a:t>
            </a:r>
            <a:r>
              <a:rPr lang="en-US" dirty="0" err="1"/>
              <a:t>loggers.get</a:t>
            </a:r>
            <a:r>
              <a:rPr lang="en-US" dirty="0"/>
              <a:t>(path) == null){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EventLogger</a:t>
            </a:r>
            <a:r>
              <a:rPr lang="en-US" dirty="0"/>
              <a:t> n = new </a:t>
            </a:r>
            <a:r>
              <a:rPr lang="en-US" dirty="0" err="1"/>
              <a:t>EventLogger</a:t>
            </a:r>
            <a:r>
              <a:rPr lang="en-US" dirty="0"/>
              <a:t>(path);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942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alternative: </a:t>
            </a:r>
            <a:r>
              <a:rPr lang="en-US" dirty="0" err="1" smtClean="0"/>
              <a:t>java.util.concurrent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Clr>
                <a:schemeClr val="tx2"/>
              </a:buClr>
              <a:buNone/>
            </a:pPr>
            <a:r>
              <a:rPr lang="en-US" dirty="0" smtClean="0"/>
              <a:t>Lock-free multi-threaded data structures:</a:t>
            </a:r>
            <a:endParaRPr lang="en-US" dirty="0" smtClean="0">
              <a:hlinkClick r:id="rId3"/>
            </a:endParaRPr>
          </a:p>
          <a:p>
            <a:r>
              <a:rPr lang="en-US" dirty="0" err="1" smtClean="0">
                <a:hlinkClick r:id="rId3"/>
              </a:rPr>
              <a:t>ConcurrentHashMap</a:t>
            </a:r>
            <a:endParaRPr lang="en-US" dirty="0" smtClean="0"/>
          </a:p>
          <a:p>
            <a:pPr lvl="1"/>
            <a:r>
              <a:rPr lang="en-US" dirty="0" smtClean="0"/>
              <a:t>Like </a:t>
            </a:r>
            <a:r>
              <a:rPr lang="en-US" dirty="0" err="1" smtClean="0"/>
              <a:t>HashMap</a:t>
            </a:r>
            <a:r>
              <a:rPr lang="en-US" dirty="0" smtClean="0"/>
              <a:t>, only “concurrent”</a:t>
            </a:r>
          </a:p>
          <a:p>
            <a:r>
              <a:rPr lang="en-US" dirty="0" err="1" smtClean="0">
                <a:hlinkClick r:id="rId4"/>
              </a:rPr>
              <a:t>ConcurrentSkipListMap</a:t>
            </a:r>
            <a:endParaRPr lang="en-US" dirty="0" smtClean="0"/>
          </a:p>
          <a:p>
            <a:pPr lvl="1"/>
            <a:r>
              <a:rPr lang="en-US" dirty="0" smtClean="0"/>
              <a:t>Like </a:t>
            </a:r>
            <a:r>
              <a:rPr lang="en-US" dirty="0" err="1" smtClean="0"/>
              <a:t>TreeMap</a:t>
            </a:r>
            <a:r>
              <a:rPr lang="en-US" dirty="0" smtClean="0"/>
              <a:t>, only “concurrent”</a:t>
            </a:r>
          </a:p>
          <a:p>
            <a:pPr lvl="1"/>
            <a:r>
              <a:rPr lang="en-US" dirty="0" smtClean="0"/>
              <a:t>Discussed in Dean &amp; Dean </a:t>
            </a:r>
          </a:p>
          <a:p>
            <a:pPr lvl="2"/>
            <a:r>
              <a:rPr lang="en-US" dirty="0" smtClean="0"/>
              <a:t>SE1011 book </a:t>
            </a:r>
          </a:p>
          <a:p>
            <a:pPr lvl="2"/>
            <a:r>
              <a:rPr lang="en-US" dirty="0" smtClean="0"/>
              <a:t>recommended by a student for studying data structures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041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set of operations that happen all at once; they cannot be interrupted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if(</a:t>
            </a:r>
            <a:r>
              <a:rPr lang="en-US" dirty="0" err="1"/>
              <a:t>theInstance</a:t>
            </a:r>
            <a:r>
              <a:rPr lang="en-US" dirty="0"/>
              <a:t> == null)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theInstance</a:t>
            </a:r>
            <a:r>
              <a:rPr lang="en-US" dirty="0"/>
              <a:t> = new </a:t>
            </a:r>
            <a:r>
              <a:rPr lang="en-US" dirty="0" err="1"/>
              <a:t>MySingleton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35</a:t>
            </a:fld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Example: Should be atomic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91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EB: Derek Malloy, </a:t>
            </a:r>
            <a:r>
              <a:rPr lang="en-US" i="1" dirty="0" smtClean="0"/>
              <a:t>Exploring </a:t>
            </a:r>
            <a:r>
              <a:rPr lang="en-US" i="1" dirty="0" err="1" smtClean="0"/>
              <a:t>Beaglebone</a:t>
            </a:r>
            <a:r>
              <a:rPr lang="en-US" i="1" dirty="0" smtClean="0"/>
              <a:t>,</a:t>
            </a:r>
            <a:r>
              <a:rPr lang="en-US" dirty="0" smtClean="0"/>
              <a:t> Wiley, 2015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36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534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Stopped here Spring 2016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74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a “Memory Model” (updated)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The Java programming language memory model works by examining each </a:t>
            </a:r>
            <a:r>
              <a:rPr lang="en-US" b="1" dirty="0"/>
              <a:t>read</a:t>
            </a:r>
            <a:r>
              <a:rPr lang="en-US" dirty="0"/>
              <a:t> in an execution trace and checking that the </a:t>
            </a:r>
            <a:r>
              <a:rPr lang="en-US" b="1" dirty="0"/>
              <a:t>write</a:t>
            </a:r>
            <a:r>
              <a:rPr lang="en-US" dirty="0"/>
              <a:t> observed by that read is valid according to certain rules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docs.oracle.com/javase/specs/jls/se7/html/jls-17.html#jls-17.4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59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Happens-Before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If one action </a:t>
            </a:r>
            <a:r>
              <a:rPr lang="en-US" i="1" dirty="0"/>
              <a:t>happens-before</a:t>
            </a:r>
            <a:r>
              <a:rPr lang="en-US" dirty="0"/>
              <a:t> another, then the first is visible to and ordered before the second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docs.oracle.com/javase/specs/jls/se7/html/jls-17.html#jls-17.4.1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157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“</a:t>
            </a:r>
            <a:r>
              <a:rPr lang="en-US" i="1" dirty="0"/>
              <a:t>Happens-Before</a:t>
            </a:r>
            <a:r>
              <a:rPr lang="en-US" dirty="0"/>
              <a:t> Does Not Imply Happening Before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It should be noted that the presence of a </a:t>
            </a:r>
            <a:r>
              <a:rPr lang="en-US" i="1" dirty="0"/>
              <a:t>happens-before</a:t>
            </a:r>
            <a:r>
              <a:rPr lang="en-US" dirty="0"/>
              <a:t> relationship between two actions does not necessarily imply that they have to take place in that order in an implementation. If the reordering produces results consistent with a legal execution, it is not illegal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http://docs.oracle.com/javase/specs/jls/se7/html/jls-17.html#jls-17.4.5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145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“Happening </a:t>
            </a:r>
            <a:r>
              <a:rPr lang="en-US" dirty="0"/>
              <a:t>Before Does Not Imply </a:t>
            </a:r>
            <a:r>
              <a:rPr lang="en-US" i="1" dirty="0" smtClean="0"/>
              <a:t>Happens-Before”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More specifically, if two actions share a </a:t>
            </a:r>
            <a:r>
              <a:rPr lang="en-US" i="1" dirty="0"/>
              <a:t>happens-before</a:t>
            </a:r>
            <a:r>
              <a:rPr lang="en-US" dirty="0"/>
              <a:t> relationship, they do not necessarily have to appear to have happened in that order to any code with which they do not share a </a:t>
            </a:r>
            <a:r>
              <a:rPr lang="en-US" i="1" dirty="0"/>
              <a:t>happens-before</a:t>
            </a:r>
            <a:r>
              <a:rPr lang="en-US" dirty="0"/>
              <a:t> relationship. Writes in one thread that are in a data race with reads in another thread may, for example, appear to occur out of order to those reads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docs.oracle.com/javase/specs/jls/se7/html/jls-17.html#jls-17.4.5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015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“Happening </a:t>
            </a:r>
            <a:r>
              <a:rPr lang="en-US" dirty="0"/>
              <a:t>Before Does Not Imply </a:t>
            </a:r>
            <a:r>
              <a:rPr lang="en-US" i="1" dirty="0" smtClean="0"/>
              <a:t>Happens-Before”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publishMessage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answer = 42;                      // (1)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isReady</a:t>
            </a:r>
            <a:r>
              <a:rPr lang="en-US" dirty="0"/>
              <a:t> = </a:t>
            </a:r>
            <a:r>
              <a:rPr lang="en-US" dirty="0" smtClean="0"/>
              <a:t>true;                      </a:t>
            </a:r>
            <a:r>
              <a:rPr lang="en-US" dirty="0"/>
              <a:t>// (2)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consumeMessage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isReady</a:t>
            </a:r>
            <a:r>
              <a:rPr lang="en-US" dirty="0"/>
              <a:t>)                      // (3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i="1" dirty="0" err="1" smtClean="0"/>
              <a:t>sout</a:t>
            </a:r>
            <a:r>
              <a:rPr lang="en-US" dirty="0" smtClean="0"/>
              <a:t>(answer</a:t>
            </a:r>
            <a:r>
              <a:rPr lang="en-US" dirty="0"/>
              <a:t>);       // (4)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http://preshing.com/20130702/the-happens-before-relation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http://preshing.com/20130702/the-happens-before-relation/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0845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36406</TotalTime>
  <Words>2177</Words>
  <Application>Microsoft Office PowerPoint</Application>
  <PresentationFormat>On-screen Show (4:3)</PresentationFormat>
  <Paragraphs>669</Paragraphs>
  <Slides>36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2_Network</vt:lpstr>
      <vt:lpstr>    SE3910 Week 7, Class 1</vt:lpstr>
      <vt:lpstr>How to ensure multithreaded applications work as expected?</vt:lpstr>
      <vt:lpstr>Shared Variables</vt:lpstr>
      <vt:lpstr>Stopped here Spring 2016</vt:lpstr>
      <vt:lpstr>We need a “Memory Model” (updated)</vt:lpstr>
      <vt:lpstr>Happens-Before</vt:lpstr>
      <vt:lpstr>“Happens-Before Does Not Imply Happening Before”</vt:lpstr>
      <vt:lpstr>“Happening Before Does Not Imply Happens-Before”</vt:lpstr>
      <vt:lpstr>“Happening Before Does Not Imply Happens-Before”</vt:lpstr>
      <vt:lpstr>“Happening Before Does Not Imply Happens-Before”</vt:lpstr>
      <vt:lpstr>Some happens-before relationships</vt:lpstr>
      <vt:lpstr>Ex.</vt:lpstr>
      <vt:lpstr>Ex.</vt:lpstr>
      <vt:lpstr>Ex.</vt:lpstr>
      <vt:lpstr>Happens-Before (review)</vt:lpstr>
      <vt:lpstr>“Happening Before Does Not Imply Happens-Before”</vt:lpstr>
      <vt:lpstr>Some happens-before relationships</vt:lpstr>
      <vt:lpstr>Some definitions</vt:lpstr>
      <vt:lpstr>Data-race free programs</vt:lpstr>
      <vt:lpstr>Slow program… (review)</vt:lpstr>
      <vt:lpstr>Data-race free program with problems… (review)</vt:lpstr>
      <vt:lpstr>The double-locked Singleton (Review)</vt:lpstr>
      <vt:lpstr>The faster double-locked Singleton (new!!!)</vt:lpstr>
      <vt:lpstr>Ex.</vt:lpstr>
      <vt:lpstr>Ex.</vt:lpstr>
      <vt:lpstr>Ex.</vt:lpstr>
      <vt:lpstr>Ex.</vt:lpstr>
      <vt:lpstr>Ex.</vt:lpstr>
      <vt:lpstr>Ex.</vt:lpstr>
      <vt:lpstr>Ex.</vt:lpstr>
      <vt:lpstr>Volatile caveat</vt:lpstr>
      <vt:lpstr>Exercise: Determine if this implementation of the double-locked Singleton is correct. Explain. (See next slide)</vt:lpstr>
      <vt:lpstr>Exercise</vt:lpstr>
      <vt:lpstr>An alternative: java.util.concurrent</vt:lpstr>
      <vt:lpstr>Atomic</vt:lpstr>
      <vt:lpstr>References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1335</cp:revision>
  <cp:lastPrinted>2016-04-18T17:52:51Z</cp:lastPrinted>
  <dcterms:created xsi:type="dcterms:W3CDTF">1999-09-06T21:32:20Z</dcterms:created>
  <dcterms:modified xsi:type="dcterms:W3CDTF">2016-04-27T20:10:11Z</dcterms:modified>
</cp:coreProperties>
</file>