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ags/tag14.xml" ContentType="application/vnd.openxmlformats-officedocument.presentationml.tags+xml"/>
  <Override PartName="/ppt/notesSlides/notesSlide34.xml" ContentType="application/vnd.openxmlformats-officedocument.presentationml.notesSlide+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1"/>
  </p:notesMasterIdLst>
  <p:handoutMasterIdLst>
    <p:handoutMasterId r:id="rId42"/>
  </p:handoutMasterIdLst>
  <p:sldIdLst>
    <p:sldId id="320" r:id="rId2"/>
    <p:sldId id="421" r:id="rId3"/>
    <p:sldId id="458" r:id="rId4"/>
    <p:sldId id="460" r:id="rId5"/>
    <p:sldId id="461" r:id="rId6"/>
    <p:sldId id="462" r:id="rId7"/>
    <p:sldId id="424" r:id="rId8"/>
    <p:sldId id="425" r:id="rId9"/>
    <p:sldId id="426" r:id="rId10"/>
    <p:sldId id="464" r:id="rId11"/>
    <p:sldId id="429" r:id="rId12"/>
    <p:sldId id="466" r:id="rId13"/>
    <p:sldId id="467" r:id="rId14"/>
    <p:sldId id="430" r:id="rId15"/>
    <p:sldId id="431" r:id="rId16"/>
    <p:sldId id="432" r:id="rId17"/>
    <p:sldId id="434" r:id="rId18"/>
    <p:sldId id="435" r:id="rId19"/>
    <p:sldId id="436" r:id="rId20"/>
    <p:sldId id="437" r:id="rId21"/>
    <p:sldId id="438" r:id="rId22"/>
    <p:sldId id="439" r:id="rId23"/>
    <p:sldId id="440" r:id="rId24"/>
    <p:sldId id="441" r:id="rId25"/>
    <p:sldId id="442" r:id="rId26"/>
    <p:sldId id="443" r:id="rId27"/>
    <p:sldId id="444" r:id="rId28"/>
    <p:sldId id="445" r:id="rId29"/>
    <p:sldId id="446" r:id="rId30"/>
    <p:sldId id="447" r:id="rId31"/>
    <p:sldId id="448" r:id="rId32"/>
    <p:sldId id="449" r:id="rId33"/>
    <p:sldId id="450" r:id="rId34"/>
    <p:sldId id="451" r:id="rId35"/>
    <p:sldId id="452" r:id="rId36"/>
    <p:sldId id="453" r:id="rId37"/>
    <p:sldId id="454" r:id="rId38"/>
    <p:sldId id="463" r:id="rId39"/>
    <p:sldId id="397" r:id="rId40"/>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siah A Yoder - Post Meeting" initials="JA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12" autoAdjust="0"/>
    <p:restoredTop sz="77983" autoAdjust="0"/>
  </p:normalViewPr>
  <p:slideViewPr>
    <p:cSldViewPr>
      <p:cViewPr varScale="1">
        <p:scale>
          <a:sx n="61" d="100"/>
          <a:sy n="61" d="100"/>
        </p:scale>
        <p:origin x="-72" y="-2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6"/>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defTabSz="945905">
              <a:defRPr sz="1200">
                <a:latin typeface="Tahoma" pitchFamily="34" charset="0"/>
              </a:defRPr>
            </a:lvl1pPr>
          </a:lstStyle>
          <a:p>
            <a:pPr>
              <a:defRPr/>
            </a:pPr>
            <a:r>
              <a:rPr lang="en-US" smtClean="0"/>
              <a:t>SE3910</a:t>
            </a:r>
            <a:endParaRPr lang="en-US"/>
          </a:p>
        </p:txBody>
      </p:sp>
      <p:sp>
        <p:nvSpPr>
          <p:cNvPr id="33795" name="Rectangle 3"/>
          <p:cNvSpPr>
            <a:spLocks noGrp="1" noChangeArrowheads="1"/>
          </p:cNvSpPr>
          <p:nvPr>
            <p:ph type="dt" sz="quarter" idx="1"/>
          </p:nvPr>
        </p:nvSpPr>
        <p:spPr bwMode="auto">
          <a:xfrm>
            <a:off x="4043067"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algn="r" defTabSz="945905">
              <a:defRPr sz="1200">
                <a:latin typeface="Tahoma" pitchFamily="34" charset="0"/>
              </a:defRPr>
            </a:lvl1pPr>
          </a:lstStyle>
          <a:p>
            <a:pPr>
              <a:defRPr/>
            </a:pPr>
            <a:fld id="{32B32498-105D-4F90-A7F2-EF83F66561A3}" type="datetime3">
              <a:rPr lang="en-US"/>
              <a:pPr>
                <a:defRPr/>
              </a:pPr>
              <a:t>29 April 2016</a:t>
            </a:fld>
            <a:endParaRPr lang="en-US"/>
          </a:p>
        </p:txBody>
      </p:sp>
      <p:sp>
        <p:nvSpPr>
          <p:cNvPr id="33796" name="Rectangle 4"/>
          <p:cNvSpPr>
            <a:spLocks noGrp="1" noChangeArrowheads="1"/>
          </p:cNvSpPr>
          <p:nvPr>
            <p:ph type="ftr" sz="quarter" idx="2"/>
          </p:nvPr>
        </p:nvSpPr>
        <p:spPr bwMode="auto">
          <a:xfrm>
            <a:off x="0"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defTabSz="945905">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7"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algn="r" defTabSz="945905">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122077"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defRPr sz="1200" b="1">
                <a:latin typeface="Times New Roman" pitchFamily="18" charset="0"/>
              </a:defRPr>
            </a:lvl1pPr>
          </a:lstStyle>
          <a:p>
            <a:pPr>
              <a:defRPr/>
            </a:pPr>
            <a:r>
              <a:rPr lang="en-US" smtClean="0"/>
              <a:t>SE3910</a:t>
            </a:r>
            <a:endParaRPr lang="en-US"/>
          </a:p>
        </p:txBody>
      </p:sp>
      <p:sp>
        <p:nvSpPr>
          <p:cNvPr id="770051" name="Rectangle 3"/>
          <p:cNvSpPr>
            <a:spLocks noGrp="1" noChangeArrowheads="1"/>
          </p:cNvSpPr>
          <p:nvPr>
            <p:ph type="dt" idx="1"/>
          </p:nvPr>
        </p:nvSpPr>
        <p:spPr bwMode="auto">
          <a:xfrm>
            <a:off x="4013657" y="0"/>
            <a:ext cx="3118981"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4/29/2016</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8970131"/>
            <a:ext cx="3122077"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5" y="672760"/>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 Id="rId4" Type="http://schemas.openxmlformats.org/officeDocument/2006/relationships/hyperlink" Target="http://stackoverflow.com/questions/9358821/should-i-extend-arraylist-to-add-attributes-that-isnt-null"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pPr lvl="1"/>
            <a:endParaRPr lang="en-US" dirty="0" smtClean="0"/>
          </a:p>
          <a:p>
            <a:pPr lvl="0"/>
            <a:r>
              <a:rPr lang="en-US" dirty="0" smtClean="0"/>
              <a:t>Full</a:t>
            </a:r>
            <a:r>
              <a:rPr lang="en-US" baseline="0" dirty="0" smtClean="0"/>
              <a:t> agenda:</a:t>
            </a:r>
          </a:p>
          <a:p>
            <a:pPr lvl="1"/>
            <a:r>
              <a:rPr lang="en-US" dirty="0" smtClean="0">
                <a:sym typeface="Wingdings" panose="05000000000000000000" pitchFamily="2" charset="2"/>
              </a:rPr>
              <a:t>Return Exam</a:t>
            </a:r>
          </a:p>
          <a:p>
            <a:pPr lvl="1"/>
            <a:r>
              <a:rPr lang="en-US" dirty="0" smtClean="0">
                <a:sym typeface="Wingdings" panose="05000000000000000000" pitchFamily="2" charset="2"/>
              </a:rPr>
              <a:t>Questions about lab due tomorrow in class?</a:t>
            </a:r>
          </a:p>
          <a:p>
            <a:r>
              <a:rPr lang="en-US" dirty="0" smtClean="0">
                <a:sym typeface="Wingdings" panose="05000000000000000000" pitchFamily="2" charset="2"/>
              </a:rPr>
              <a:t>Threads: Locking on null object</a:t>
            </a:r>
          </a:p>
          <a:p>
            <a:r>
              <a:rPr lang="en-US" dirty="0" smtClean="0">
                <a:sym typeface="Wingdings" panose="05000000000000000000" pitchFamily="2" charset="2"/>
              </a:rPr>
              <a:t>Threads: </a:t>
            </a:r>
            <a:r>
              <a:rPr lang="en-US" dirty="0" err="1" smtClean="0">
                <a:sym typeface="Wingdings" panose="05000000000000000000" pitchFamily="2" charset="2"/>
              </a:rPr>
              <a:t>invokeLater</a:t>
            </a:r>
            <a:endParaRPr lang="en-US" dirty="0" smtClean="0">
              <a:sym typeface="Wingdings" panose="05000000000000000000" pitchFamily="2" charset="2"/>
            </a:endParaRPr>
          </a:p>
          <a:p>
            <a:r>
              <a:rPr lang="en-US" dirty="0" smtClean="0">
                <a:sym typeface="Wingdings" panose="05000000000000000000" pitchFamily="2" charset="2"/>
              </a:rPr>
              <a:t>Threads: The squares example</a:t>
            </a:r>
          </a:p>
          <a:p>
            <a:r>
              <a:rPr lang="en-US" dirty="0" smtClean="0">
                <a:sym typeface="Wingdings" panose="05000000000000000000" pitchFamily="2" charset="2"/>
              </a:rPr>
              <a:t>Decorator Class Diagram</a:t>
            </a:r>
          </a:p>
          <a:p>
            <a:r>
              <a:rPr lang="en-US" dirty="0" smtClean="0">
                <a:sym typeface="Wingdings" panose="05000000000000000000" pitchFamily="2" charset="2"/>
              </a:rPr>
              <a:t>More on Java IO</a:t>
            </a:r>
          </a:p>
          <a:p>
            <a:pPr lvl="1"/>
            <a:r>
              <a:rPr lang="en-US" dirty="0" smtClean="0">
                <a:sym typeface="Wingdings" panose="05000000000000000000" pitchFamily="2" charset="2"/>
              </a:rPr>
              <a:t>Class diagrams</a:t>
            </a:r>
          </a:p>
          <a:p>
            <a:r>
              <a:rPr lang="en-US" dirty="0" smtClean="0">
                <a:sym typeface="Wingdings" panose="05000000000000000000" pitchFamily="2" charset="2"/>
              </a:rPr>
              <a:t>Design Principles </a:t>
            </a:r>
          </a:p>
          <a:p>
            <a:pPr lvl="1"/>
            <a:r>
              <a:rPr lang="en-US" dirty="0" smtClean="0">
                <a:sym typeface="Wingdings" panose="05000000000000000000" pitchFamily="2" charset="2"/>
              </a:rPr>
              <a:t>in the patterns we’ve seen so far	</a:t>
            </a:r>
          </a:p>
          <a:p>
            <a:r>
              <a:rPr lang="en-US" dirty="0" smtClean="0">
                <a:sym typeface="Wingdings" panose="05000000000000000000" pitchFamily="2" charset="2"/>
              </a:rPr>
              <a:t>Compare with alternatives</a:t>
            </a:r>
          </a:p>
          <a:p>
            <a:pPr lvl="1"/>
            <a:r>
              <a:rPr lang="en-US" dirty="0" smtClean="0">
                <a:sym typeface="Wingdings" panose="05000000000000000000" pitchFamily="2" charset="2"/>
              </a:rPr>
              <a:t>Decorator vs. array approach suggested in class</a:t>
            </a:r>
          </a:p>
          <a:p>
            <a:pPr lvl="2"/>
            <a:r>
              <a:rPr lang="en-US" dirty="0" smtClean="0">
                <a:sym typeface="Wingdings" panose="05000000000000000000" pitchFamily="2" charset="2"/>
              </a:rPr>
              <a:t>Non-decorator array – decorator can be added on without modifying the original hierarchy</a:t>
            </a:r>
          </a:p>
          <a:p>
            <a:pPr lvl="2"/>
            <a:r>
              <a:rPr lang="en-US" dirty="0" smtClean="0">
                <a:sym typeface="Wingdings" panose="05000000000000000000" pitchFamily="2" charset="2"/>
              </a:rPr>
              <a:t>Decorator has “before-after” and possibly other combinatorial control that would be hard-coded in array</a:t>
            </a:r>
          </a:p>
          <a:p>
            <a:pPr lvl="2"/>
            <a:r>
              <a:rPr lang="en-US" dirty="0" smtClean="0">
                <a:sym typeface="Wingdings" panose="05000000000000000000" pitchFamily="2" charset="2"/>
              </a:rPr>
              <a:t>[Show “screenshot” of discussion from class? Or just re-type?]</a:t>
            </a:r>
          </a:p>
          <a:p>
            <a:pPr lvl="1"/>
            <a:r>
              <a:rPr lang="en-US" dirty="0" smtClean="0">
                <a:sym typeface="Wingdings" panose="05000000000000000000" pitchFamily="2" charset="2"/>
              </a:rPr>
              <a:t>Strategy vs. Decorator class diagrams side-by-side</a:t>
            </a:r>
          </a:p>
          <a:p>
            <a:pPr lvl="1"/>
            <a:r>
              <a:rPr lang="en-US" dirty="0" smtClean="0">
                <a:sym typeface="Wingdings" panose="05000000000000000000" pitchFamily="2" charset="2"/>
              </a:rPr>
              <a:t>Structural difference (inheritance optional in Strategy pattern?)</a:t>
            </a:r>
          </a:p>
          <a:p>
            <a:pPr lvl="1"/>
            <a:r>
              <a:rPr lang="en-US" dirty="0" smtClean="0">
                <a:sym typeface="Wingdings" panose="05000000000000000000" pitchFamily="2" charset="2"/>
              </a:rPr>
              <a:t>Decorator vs. “Strategy” array</a:t>
            </a:r>
          </a:p>
          <a:p>
            <a:pPr lvl="0"/>
            <a:endParaRPr lang="en-US" dirty="0" smtClean="0"/>
          </a:p>
          <a:p>
            <a:pPr lvl="0"/>
            <a:endParaRPr lang="en-US" dirty="0" smtClean="0"/>
          </a:p>
          <a:p>
            <a:pPr lvl="0"/>
            <a:r>
              <a:rPr lang="en-US" dirty="0" smtClean="0"/>
              <a:t>Perhaps next: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sym typeface="Wingdings" panose="05000000000000000000" pitchFamily="2" charset="2"/>
              </a:rPr>
              <a:t>	Coding </a:t>
            </a:r>
            <a:r>
              <a:rPr lang="en-US" dirty="0" err="1" smtClean="0">
                <a:sym typeface="Wingdings" panose="05000000000000000000" pitchFamily="2" charset="2"/>
              </a:rPr>
              <a:t>Starbuzz</a:t>
            </a:r>
            <a:r>
              <a:rPr lang="en-US" dirty="0" smtClean="0">
                <a:sym typeface="Wingdings" panose="05000000000000000000" pitchFamily="2" charset="2"/>
              </a:rPr>
              <a:t> coffee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	Add real patterns</a:t>
            </a:r>
            <a:endParaRPr lang="en-US" dirty="0" smtClean="0">
              <a:sym typeface="Wingdings" panose="05000000000000000000" pitchFamily="2" charset="2"/>
            </a:endParaRPr>
          </a:p>
          <a:p>
            <a:pPr lvl="1"/>
            <a:r>
              <a:rPr lang="en-US" baseline="0" dirty="0" smtClean="0"/>
              <a:t>		</a:t>
            </a:r>
            <a:r>
              <a:rPr lang="en-US" baseline="0" dirty="0" err="1" smtClean="0"/>
              <a:t>ArrayList</a:t>
            </a:r>
            <a:r>
              <a:rPr lang="en-US" baseline="0" dirty="0" smtClean="0"/>
              <a:t> – null-checking</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Java I/O: Students do </a:t>
            </a:r>
            <a:r>
              <a:rPr lang="en-US" dirty="0" smtClean="0">
                <a:sym typeface="Wingdings" panose="05000000000000000000" pitchFamily="2" charset="2"/>
              </a:rPr>
              <a:t>coding examples</a:t>
            </a:r>
          </a:p>
          <a:p>
            <a:pPr lvl="1"/>
            <a:endParaRPr lang="en-US" baseline="0" dirty="0" smtClean="0"/>
          </a:p>
          <a:p>
            <a:pPr lvl="1"/>
            <a:r>
              <a:rPr lang="en-US" dirty="0" smtClean="0">
                <a:hlinkClick r:id="rId4"/>
              </a:rPr>
              <a:t>		http://stackoverflow.com/questions/9358821/should-i-extend-arraylist-to-add-attributes-that-isnt-null</a:t>
            </a:r>
            <a:endParaRPr lang="en-US" dirty="0" smtClean="0"/>
          </a:p>
          <a:p>
            <a:pPr lvl="1"/>
            <a:endParaRPr lang="en-US" dirty="0" smtClean="0"/>
          </a:p>
          <a:p>
            <a:pPr lvl="0"/>
            <a:endParaRPr lang="en-US" dirty="0" smtClean="0"/>
          </a:p>
        </p:txBody>
      </p:sp>
      <p:sp>
        <p:nvSpPr>
          <p:cNvPr id="4" name="Header Placeholder 3"/>
          <p:cNvSpPr>
            <a:spLocks noGrp="1"/>
          </p:cNvSpPr>
          <p:nvPr>
            <p:ph type="hdr" sz="quarter" idx="10"/>
          </p:nvPr>
        </p:nvSpPr>
        <p:spPr/>
        <p:txBody>
          <a:bodyPr/>
          <a:lstStyle/>
          <a:p>
            <a:pPr>
              <a:defRPr/>
            </a:pPr>
            <a:r>
              <a:rPr lang="en-US" smtClean="0"/>
              <a:t>SE3910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SE3910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9858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http://docs.oracle.com/javase/8/docs/api/java/util/concurrent/package-summary.html#MemoryVisibility</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923713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“Happening Before Does Not Imply </a:t>
            </a:r>
            <a:r>
              <a:rPr lang="en-US" i="1" dirty="0" smtClean="0"/>
              <a:t>Happens-Before”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http://preshing.com/20130702/the-happens-before-relation/</a:t>
            </a:r>
            <a:endParaRPr lang="en-US" i="1" dirty="0" smtClean="0"/>
          </a:p>
          <a:p>
            <a:endParaRPr lang="en-US" dirty="0" smtClean="0"/>
          </a:p>
          <a:p>
            <a:r>
              <a:rPr lang="en-US" dirty="0" smtClean="0"/>
              <a:t>Just because one operation actually happens before another at runtime</a:t>
            </a:r>
            <a:r>
              <a:rPr lang="en-US" baseline="0" dirty="0" smtClean="0"/>
              <a:t> does not create a happens-before relationship.</a:t>
            </a:r>
            <a:endParaRPr lang="en-US" dirty="0" smtClean="0"/>
          </a:p>
          <a:p>
            <a:endParaRPr lang="en-US" dirty="0" smtClean="0"/>
          </a:p>
          <a:p>
            <a:r>
              <a:rPr lang="en-US" dirty="0" smtClean="0"/>
              <a:t>(4) is</a:t>
            </a:r>
            <a:r>
              <a:rPr lang="en-US" baseline="0" dirty="0" smtClean="0"/>
              <a:t> allowed to print something other than 42!</a:t>
            </a:r>
          </a:p>
          <a:p>
            <a:endParaRPr lang="en-US" baseline="0" dirty="0" smtClean="0"/>
          </a:p>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735553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996448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mtClean="0"/>
              <a:t>;</a:t>
            </a:r>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15</a:t>
            </a:fld>
            <a:endParaRPr lang="en-US"/>
          </a:p>
        </p:txBody>
      </p:sp>
    </p:spTree>
    <p:extLst>
      <p:ext uri="{BB962C8B-B14F-4D97-AF65-F5344CB8AC3E}">
        <p14:creationId xmlns:p14="http://schemas.microsoft.com/office/powerpoint/2010/main" val="3996448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mtClean="0"/>
              <a:t>;</a:t>
            </a:r>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16</a:t>
            </a:fld>
            <a:endParaRPr lang="en-US"/>
          </a:p>
        </p:txBody>
      </p:sp>
    </p:spTree>
    <p:extLst>
      <p:ext uri="{BB962C8B-B14F-4D97-AF65-F5344CB8AC3E}">
        <p14:creationId xmlns:p14="http://schemas.microsoft.com/office/powerpoint/2010/main" val="3996448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(this</a:t>
            </a:r>
            <a:r>
              <a:rPr lang="en-US" baseline="0" dirty="0" smtClean="0"/>
              <a:t> ordering is not necessarily in time, as seen in the examples at the beginning of this program --- see following slides)</a:t>
            </a:r>
          </a:p>
          <a:p>
            <a:endParaRPr lang="en-US" baseline="0" dirty="0" smtClean="0"/>
          </a:p>
          <a:p>
            <a:r>
              <a:rPr lang="en-US" baseline="0" dirty="0" smtClean="0"/>
              <a:t>My </a:t>
            </a:r>
            <a:r>
              <a:rPr lang="en-US" baseline="0" dirty="0" err="1" smtClean="0"/>
              <a:t>interp</a:t>
            </a:r>
            <a:r>
              <a:rPr lang="en-US" baseline="0" dirty="0" smtClean="0"/>
              <a:t>: “visible to” means “observed by” in the original definition of “Memory Model”</a:t>
            </a:r>
          </a:p>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17</a:t>
            </a:fld>
            <a:endParaRPr lang="en-US"/>
          </a:p>
        </p:txBody>
      </p:sp>
    </p:spTree>
    <p:extLst>
      <p:ext uri="{BB962C8B-B14F-4D97-AF65-F5344CB8AC3E}">
        <p14:creationId xmlns:p14="http://schemas.microsoft.com/office/powerpoint/2010/main" val="1973142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“Happening Before Does Not Imply </a:t>
            </a:r>
            <a:r>
              <a:rPr lang="en-US" i="1" dirty="0" smtClean="0"/>
              <a:t>Happens-Before”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http://preshing.com/20130702/the-happens-before-relation/</a:t>
            </a:r>
            <a:endParaRPr lang="en-US" i="1" dirty="0" smtClean="0"/>
          </a:p>
          <a:p>
            <a:endParaRPr lang="en-US" dirty="0" smtClean="0"/>
          </a:p>
          <a:p>
            <a:r>
              <a:rPr lang="en-US" dirty="0" smtClean="0"/>
              <a:t>Just because one operation actually happens before another at runtime</a:t>
            </a:r>
            <a:r>
              <a:rPr lang="en-US" baseline="0" dirty="0" smtClean="0"/>
              <a:t> does not create a happens-before relationship.</a:t>
            </a:r>
            <a:endParaRPr lang="en-US" dirty="0" smtClean="0"/>
          </a:p>
          <a:p>
            <a:endParaRPr lang="en-US" dirty="0" smtClean="0"/>
          </a:p>
          <a:p>
            <a:r>
              <a:rPr lang="en-US" dirty="0" smtClean="0"/>
              <a:t>(4) is</a:t>
            </a:r>
            <a:r>
              <a:rPr lang="en-US" baseline="0" dirty="0" smtClean="0"/>
              <a:t> allowed to print something other than 42!</a:t>
            </a:r>
          </a:p>
          <a:p>
            <a:endParaRPr lang="en-US" baseline="0" dirty="0" smtClean="0"/>
          </a:p>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18</a:t>
            </a:fld>
            <a:endParaRPr lang="en-US"/>
          </a:p>
        </p:txBody>
      </p:sp>
    </p:spTree>
    <p:extLst>
      <p:ext uri="{BB962C8B-B14F-4D97-AF65-F5344CB8AC3E}">
        <p14:creationId xmlns:p14="http://schemas.microsoft.com/office/powerpoint/2010/main" val="1735553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http://docs.oracle.com/javase/8/docs/api/java/util/concurrent/package-summary.html#MemoryVisibility</a:t>
            </a:r>
          </a:p>
          <a:p>
            <a:endParaRPr lang="en-US" dirty="0"/>
          </a:p>
        </p:txBody>
      </p:sp>
      <p:sp>
        <p:nvSpPr>
          <p:cNvPr id="4" name="Header Placeholder 3"/>
          <p:cNvSpPr>
            <a:spLocks noGrp="1"/>
          </p:cNvSpPr>
          <p:nvPr>
            <p:ph type="hdr" sz="quarter" idx="10"/>
          </p:nvPr>
        </p:nvSpPr>
        <p:spPr/>
        <p:txBody>
          <a:bodyPr/>
          <a:lstStyle/>
          <a:p>
            <a:pPr>
              <a:defRPr/>
            </a:pPr>
            <a:r>
              <a:rPr lang="en-US" smtClean="0"/>
              <a:t>SE3910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19</a:t>
            </a:fld>
            <a:endParaRPr lang="en-US"/>
          </a:p>
        </p:txBody>
      </p:sp>
    </p:spTree>
    <p:extLst>
      <p:ext uri="{BB962C8B-B14F-4D97-AF65-F5344CB8AC3E}">
        <p14:creationId xmlns:p14="http://schemas.microsoft.com/office/powerpoint/2010/main" val="4191907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Explained</a:t>
            </a:r>
            <a:r>
              <a:rPr lang="en-US" baseline="0" dirty="0" smtClean="0"/>
              <a:t> “Exercise”: How this can fail if </a:t>
            </a:r>
            <a:r>
              <a:rPr lang="en-US" baseline="0" dirty="0" err="1" smtClean="0"/>
              <a:t>theInstance</a:t>
            </a:r>
            <a:r>
              <a:rPr lang="en-US" baseline="0" dirty="0" smtClean="0"/>
              <a:t> is not synchronized</a:t>
            </a:r>
          </a:p>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24</a:t>
            </a:fld>
            <a:endParaRPr lang="en-US"/>
          </a:p>
        </p:txBody>
      </p:sp>
    </p:spTree>
    <p:extLst>
      <p:ext uri="{BB962C8B-B14F-4D97-AF65-F5344CB8AC3E}">
        <p14:creationId xmlns:p14="http://schemas.microsoft.com/office/powerpoint/2010/main" val="3977640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Three possible answers:</a:t>
            </a:r>
          </a:p>
          <a:p>
            <a:r>
              <a:rPr lang="en-US" dirty="0" smtClean="0"/>
              <a:t>Go single threaded</a:t>
            </a:r>
          </a:p>
          <a:p>
            <a:r>
              <a:rPr lang="en-US" dirty="0" smtClean="0"/>
              <a:t>Don't</a:t>
            </a:r>
            <a:r>
              <a:rPr lang="en-US" baseline="0" dirty="0" smtClean="0"/>
              <a:t> share variables</a:t>
            </a:r>
            <a:endParaRPr lang="en-US" dirty="0" smtClean="0"/>
          </a:p>
          <a:p>
            <a:r>
              <a:rPr lang="en-US" baseline="0" dirty="0" smtClean="0"/>
              <a:t>Synchronize ANYTHING used on multiple threads</a:t>
            </a:r>
            <a:endParaRPr lang="en-US" dirty="0"/>
          </a:p>
        </p:txBody>
      </p:sp>
      <p:sp>
        <p:nvSpPr>
          <p:cNvPr id="4" name="Header Placeholder 3"/>
          <p:cNvSpPr>
            <a:spLocks noGrp="1"/>
          </p:cNvSpPr>
          <p:nvPr>
            <p:ph type="hdr" sz="quarter" idx="10"/>
          </p:nvPr>
        </p:nvSpPr>
        <p:spPr/>
        <p:txBody>
          <a:bodyPr/>
          <a:lstStyle/>
          <a:p>
            <a:pPr>
              <a:defRPr/>
            </a:pPr>
            <a:r>
              <a:rPr lang="en-US" smtClean="0"/>
              <a:t>SE3910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066966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https://en.wikipedia.org/wiki/Double-checked_locking#Usage_in_Java</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Explained</a:t>
            </a:r>
            <a:r>
              <a:rPr lang="en-US" baseline="0" dirty="0" smtClean="0"/>
              <a:t> “Exercise”: How this can fail if </a:t>
            </a:r>
            <a:r>
              <a:rPr lang="en-US" baseline="0" dirty="0" err="1" smtClean="0"/>
              <a:t>theInstance</a:t>
            </a:r>
            <a:r>
              <a:rPr lang="en-US" baseline="0" dirty="0" smtClean="0"/>
              <a:t> is not synchronized</a:t>
            </a:r>
          </a:p>
          <a:p>
            <a:r>
              <a:rPr lang="en-US" dirty="0" smtClean="0"/>
              <a:t>Can</a:t>
            </a:r>
            <a:r>
              <a:rPr lang="en-US" baseline="0" dirty="0" smtClean="0"/>
              <a:t> this fail if not synchronized?</a:t>
            </a:r>
          </a:p>
          <a:p>
            <a:endParaRPr lang="en-US" dirty="0" smtClean="0"/>
          </a:p>
          <a:p>
            <a:r>
              <a:rPr lang="en-US" dirty="0" smtClean="0"/>
              <a:t>Give example of failure/problem if the outer local==null is not there at all.</a:t>
            </a:r>
          </a:p>
          <a:p>
            <a:r>
              <a:rPr lang="en-US" dirty="0" smtClean="0"/>
              <a:t>Give example</a:t>
            </a:r>
            <a:r>
              <a:rPr lang="en-US" baseline="0" dirty="0" smtClean="0"/>
              <a:t> of failure if inner lock is </a:t>
            </a:r>
            <a:r>
              <a:rPr lang="en-US" baseline="0" smtClean="0"/>
              <a:t>not there.</a:t>
            </a:r>
          </a:p>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25</a:t>
            </a:fld>
            <a:endParaRPr lang="en-US"/>
          </a:p>
        </p:txBody>
      </p:sp>
    </p:spTree>
    <p:extLst>
      <p:ext uri="{BB962C8B-B14F-4D97-AF65-F5344CB8AC3E}">
        <p14:creationId xmlns:p14="http://schemas.microsoft.com/office/powerpoint/2010/main" val="1145922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26</a:t>
            </a:fld>
            <a:endParaRPr lang="en-US"/>
          </a:p>
        </p:txBody>
      </p:sp>
    </p:spTree>
    <p:extLst>
      <p:ext uri="{BB962C8B-B14F-4D97-AF65-F5344CB8AC3E}">
        <p14:creationId xmlns:p14="http://schemas.microsoft.com/office/powerpoint/2010/main" val="39964484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mtClean="0"/>
              <a:t>;</a:t>
            </a:r>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27</a:t>
            </a:fld>
            <a:endParaRPr lang="en-US"/>
          </a:p>
        </p:txBody>
      </p:sp>
    </p:spTree>
    <p:extLst>
      <p:ext uri="{BB962C8B-B14F-4D97-AF65-F5344CB8AC3E}">
        <p14:creationId xmlns:p14="http://schemas.microsoft.com/office/powerpoint/2010/main" val="3996448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mtClean="0"/>
              <a:t>;</a:t>
            </a:r>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28</a:t>
            </a:fld>
            <a:endParaRPr lang="en-US"/>
          </a:p>
        </p:txBody>
      </p:sp>
    </p:spTree>
    <p:extLst>
      <p:ext uri="{BB962C8B-B14F-4D97-AF65-F5344CB8AC3E}">
        <p14:creationId xmlns:p14="http://schemas.microsoft.com/office/powerpoint/2010/main" val="3996448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mtClean="0"/>
              <a:t>;</a:t>
            </a:r>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29</a:t>
            </a:fld>
            <a:endParaRPr lang="en-US"/>
          </a:p>
        </p:txBody>
      </p:sp>
    </p:spTree>
    <p:extLst>
      <p:ext uri="{BB962C8B-B14F-4D97-AF65-F5344CB8AC3E}">
        <p14:creationId xmlns:p14="http://schemas.microsoft.com/office/powerpoint/2010/main" val="3996448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mtClean="0"/>
              <a:t>;</a:t>
            </a:r>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30</a:t>
            </a:fld>
            <a:endParaRPr lang="en-US"/>
          </a:p>
        </p:txBody>
      </p:sp>
    </p:spTree>
    <p:extLst>
      <p:ext uri="{BB962C8B-B14F-4D97-AF65-F5344CB8AC3E}">
        <p14:creationId xmlns:p14="http://schemas.microsoft.com/office/powerpoint/2010/main" val="39964484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mtClean="0"/>
              <a:t>;</a:t>
            </a:r>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31</a:t>
            </a:fld>
            <a:endParaRPr lang="en-US"/>
          </a:p>
        </p:txBody>
      </p:sp>
    </p:spTree>
    <p:extLst>
      <p:ext uri="{BB962C8B-B14F-4D97-AF65-F5344CB8AC3E}">
        <p14:creationId xmlns:p14="http://schemas.microsoft.com/office/powerpoint/2010/main" val="39964484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mtClean="0"/>
              <a:t>;</a:t>
            </a:r>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32</a:t>
            </a:fld>
            <a:endParaRPr lang="en-US"/>
          </a:p>
        </p:txBody>
      </p:sp>
    </p:spTree>
    <p:extLst>
      <p:ext uri="{BB962C8B-B14F-4D97-AF65-F5344CB8AC3E}">
        <p14:creationId xmlns:p14="http://schemas.microsoft.com/office/powerpoint/2010/main" val="3996448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And worse</a:t>
            </a:r>
            <a:r>
              <a:rPr lang="en-US" baseline="0" dirty="0" smtClean="0"/>
              <a:t> yet…</a:t>
            </a:r>
          </a:p>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33</a:t>
            </a:fld>
            <a:endParaRPr lang="en-US"/>
          </a:p>
        </p:txBody>
      </p:sp>
    </p:spTree>
    <p:extLst>
      <p:ext uri="{BB962C8B-B14F-4D97-AF65-F5344CB8AC3E}">
        <p14:creationId xmlns:p14="http://schemas.microsoft.com/office/powerpoint/2010/main" val="10591318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Loggers is a map.</a:t>
            </a:r>
          </a:p>
          <a:p>
            <a:endParaRPr lang="en-US" dirty="0" smtClean="0"/>
          </a:p>
          <a:p>
            <a:r>
              <a:rPr lang="en-US" dirty="0" smtClean="0"/>
              <a:t>If</a:t>
            </a:r>
            <a:r>
              <a:rPr lang="en-US" baseline="0" dirty="0" smtClean="0"/>
              <a:t> loggers is a map not designed to be used from multiple threads, and we run this program, it isn’t safe.  Explain what might go wrong.</a:t>
            </a:r>
            <a:endParaRPr lang="en-US" dirty="0" smtClean="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34</a:t>
            </a:fld>
            <a:endParaRPr lang="en-US"/>
          </a:p>
        </p:txBody>
      </p:sp>
    </p:spTree>
    <p:extLst>
      <p:ext uri="{BB962C8B-B14F-4D97-AF65-F5344CB8AC3E}">
        <p14:creationId xmlns:p14="http://schemas.microsoft.com/office/powerpoint/2010/main" val="1467429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SE3910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112793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Loggers is a map.</a:t>
            </a:r>
          </a:p>
          <a:p>
            <a:endParaRPr lang="en-US" dirty="0" smtClean="0"/>
          </a:p>
          <a:p>
            <a:r>
              <a:rPr lang="en-US" dirty="0" smtClean="0"/>
              <a:t>If</a:t>
            </a:r>
            <a:r>
              <a:rPr lang="en-US" baseline="0" dirty="0" smtClean="0"/>
              <a:t> loggers is a map not designed to be used from multiple threads, and we run this program, it isn’t safe.  Explain what might go wrong.</a:t>
            </a:r>
            <a:endParaRPr lang="en-US" dirty="0" smtClean="0"/>
          </a:p>
          <a:p>
            <a:endParaRPr lang="en-US" dirty="0" smtClean="0"/>
          </a:p>
          <a:p>
            <a:r>
              <a:rPr lang="en-US" dirty="0" smtClean="0"/>
              <a:t>Loggers is a map.</a:t>
            </a:r>
          </a:p>
          <a:p>
            <a:endParaRPr lang="en-US" dirty="0" smtClean="0"/>
          </a:p>
          <a:p>
            <a:r>
              <a:rPr lang="en-US" dirty="0" smtClean="0"/>
              <a:t>If</a:t>
            </a:r>
            <a:r>
              <a:rPr lang="en-US" baseline="0" dirty="0" smtClean="0"/>
              <a:t> loggers is a map not designed to be used from multiple threads, and we run this program, it isn’t safe.  Explain what might go wrong.</a:t>
            </a:r>
          </a:p>
          <a:p>
            <a:endParaRPr lang="en-US" baseline="0" dirty="0" smtClean="0"/>
          </a:p>
          <a:p>
            <a:r>
              <a:rPr lang="en-US" baseline="0" dirty="0" smtClean="0"/>
              <a:t>Instructor: Then explain why if we use </a:t>
            </a:r>
            <a:r>
              <a:rPr lang="en-US" baseline="0" dirty="0" err="1" smtClean="0"/>
              <a:t>Collections.synchronizedMap</a:t>
            </a:r>
            <a:r>
              <a:rPr lang="en-US" baseline="0" dirty="0" smtClean="0"/>
              <a:t> this might go wrong.</a:t>
            </a:r>
          </a:p>
          <a:p>
            <a:r>
              <a:rPr lang="en-US" baseline="0" dirty="0" smtClean="0"/>
              <a:t>(Collections. … creates a proxy/decorator that locks for every access.)</a:t>
            </a:r>
          </a:p>
          <a:p>
            <a:endParaRPr lang="en-US" dirty="0" smtClean="0"/>
          </a:p>
          <a:p>
            <a:r>
              <a:rPr lang="en-US" dirty="0" smtClean="0"/>
              <a:t>Also mention that with this “bad” map</a:t>
            </a:r>
            <a:r>
              <a:rPr lang="en-US" baseline="0" dirty="0" smtClean="0"/>
              <a:t>, the most correct solutions I saw were those that did not attempt to double-lock.</a:t>
            </a:r>
          </a:p>
          <a:p>
            <a:endParaRPr lang="en-US" dirty="0" smtClean="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35</a:t>
            </a:fld>
            <a:endParaRPr lang="en-US"/>
          </a:p>
        </p:txBody>
      </p:sp>
    </p:spTree>
    <p:extLst>
      <p:ext uri="{BB962C8B-B14F-4D97-AF65-F5344CB8AC3E}">
        <p14:creationId xmlns:p14="http://schemas.microsoft.com/office/powerpoint/2010/main" val="14674291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 Instead of </a:t>
            </a:r>
            <a:r>
              <a:rPr lang="en-US" dirty="0" err="1" smtClean="0"/>
              <a:t>Collections.synchronizedMap</a:t>
            </a:r>
            <a:r>
              <a:rPr lang="en-US" dirty="0" smtClean="0"/>
              <a:t> (or something like that_</a:t>
            </a:r>
          </a:p>
          <a:p>
            <a:r>
              <a:rPr lang="en-US" dirty="0" smtClean="0"/>
              <a:t>  use http://docs.oracle.com/javase/8/docs/api/java/util/concurrent/ConcurrentSkipListMap.html</a:t>
            </a:r>
          </a:p>
          <a:p>
            <a:r>
              <a:rPr lang="en-US" dirty="0" smtClean="0"/>
              <a:t>  or http://docs.oracle.com/javase/8/docs/api/java/util/concurrent/ConcurrentHashMap.html</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36</a:t>
            </a:fld>
            <a:endParaRPr lang="en-US"/>
          </a:p>
        </p:txBody>
      </p:sp>
    </p:spTree>
    <p:extLst>
      <p:ext uri="{BB962C8B-B14F-4D97-AF65-F5344CB8AC3E}">
        <p14:creationId xmlns:p14="http://schemas.microsoft.com/office/powerpoint/2010/main" val="4268342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37</a:t>
            </a:fld>
            <a:endParaRPr lang="en-US"/>
          </a:p>
        </p:txBody>
      </p:sp>
    </p:spTree>
    <p:extLst>
      <p:ext uri="{BB962C8B-B14F-4D97-AF65-F5344CB8AC3E}">
        <p14:creationId xmlns:p14="http://schemas.microsoft.com/office/powerpoint/2010/main" val="23901565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[Discuss lower-level details for both shared and never shared variables.]</a:t>
            </a:r>
          </a:p>
          <a:p>
            <a:endParaRPr lang="en-US" dirty="0" smtClean="0"/>
          </a:p>
          <a:p>
            <a:r>
              <a:rPr lang="en-US" dirty="0" smtClean="0"/>
              <a:t>Java specification is only concerned</a:t>
            </a:r>
            <a:r>
              <a:rPr lang="en-US" baseline="0" dirty="0" smtClean="0"/>
              <a:t> with reads and writes to shared variables.  Local variables only matter insofar as they impact shared variables by carrying values from one shared variable to another. (My own interpretation)</a:t>
            </a:r>
          </a:p>
          <a:p>
            <a:endParaRPr lang="en-US" baseline="0" dirty="0" smtClean="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119353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SE3910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386383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SE3910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354408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SE3910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72344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SE3910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9699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(this</a:t>
            </a:r>
            <a:r>
              <a:rPr lang="en-US" baseline="0" dirty="0" smtClean="0"/>
              <a:t> ordering is not necessarily in time, as seen in the examples at the beginning of this program --- see following slides)</a:t>
            </a:r>
          </a:p>
          <a:p>
            <a:endParaRPr lang="en-US" baseline="0" dirty="0" smtClean="0"/>
          </a:p>
          <a:p>
            <a:r>
              <a:rPr lang="en-US" baseline="0" dirty="0" smtClean="0"/>
              <a:t>My </a:t>
            </a:r>
            <a:r>
              <a:rPr lang="en-US" baseline="0" dirty="0" err="1" smtClean="0"/>
              <a:t>interp</a:t>
            </a:r>
            <a:r>
              <a:rPr lang="en-US" baseline="0" dirty="0" smtClean="0"/>
              <a:t>: “visible to” means “observed by” in the original definition of “Memory Model”</a:t>
            </a:r>
          </a:p>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731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t>
            </a:r>
            <a:r>
              <a:rPr kumimoji="1" lang="en-US" sz="1200" b="0" i="0" kern="1200" dirty="0" smtClean="0">
                <a:solidFill>
                  <a:schemeClr val="tx1"/>
                </a:solidFill>
                <a:effectLst/>
                <a:latin typeface="Arial" charset="0"/>
                <a:ea typeface="+mn-ea"/>
                <a:cs typeface="+mn-cs"/>
              </a:rPr>
              <a:t>If the reordering produces results consistent with a legal execution, it is not illegal.” (This appears to be a tautology)’</a:t>
            </a:r>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en-US" sz="1200" b="0" i="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sz="1200" b="0" i="0" kern="1200" dirty="0" smtClean="0">
                <a:solidFill>
                  <a:schemeClr val="tx1"/>
                </a:solidFill>
                <a:effectLst/>
                <a:latin typeface="Arial" charset="0"/>
                <a:ea typeface="+mn-ea"/>
                <a:cs typeface="+mn-cs"/>
              </a:rPr>
              <a:t>(See example</a:t>
            </a:r>
            <a:r>
              <a:rPr kumimoji="1" lang="en-US" sz="1200" b="0" i="0" kern="1200" baseline="0" dirty="0" smtClean="0">
                <a:solidFill>
                  <a:schemeClr val="tx1"/>
                </a:solidFill>
                <a:effectLst/>
                <a:latin typeface="Arial" charset="0"/>
                <a:ea typeface="+mn-ea"/>
                <a:cs typeface="+mn-cs"/>
              </a:rPr>
              <a:t> from earlier)</a:t>
            </a:r>
            <a:endParaRPr kumimoji="1" lang="en-US" sz="1200" b="0" i="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en-US" sz="1200" b="0" i="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smtClean="0"/>
              <a:t>Happens-Before</a:t>
            </a:r>
            <a:r>
              <a:rPr lang="en-US" dirty="0" smtClean="0"/>
              <a:t> Does Not Imply Happening Before</a:t>
            </a:r>
            <a:endParaRPr kumimoji="1" lang="en-US" sz="1200" b="0" i="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http://preshing.com/20130702/the-happens-before-relation/</a:t>
            </a:r>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en-US" sz="1200" b="0" i="0" kern="1200" dirty="0" smtClean="0">
              <a:solidFill>
                <a:schemeClr val="tx1"/>
              </a:solidFill>
              <a:effectLst/>
              <a:latin typeface="Arial" charset="0"/>
              <a:ea typeface="+mn-ea"/>
              <a:cs typeface="+mn-cs"/>
            </a:endParaRPr>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007710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4/29/2016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557988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SE-2811</a:t>
            </a:r>
          </a:p>
          <a:p>
            <a:pPr>
              <a:defRPr/>
            </a:pPr>
            <a:r>
              <a:rPr lang="en-US" altLang="en-US" dirty="0" smtClean="0"/>
              <a:t>Slide design: Dr. Mark L. Hornick</a:t>
            </a:r>
          </a:p>
          <a:p>
            <a:pPr>
              <a:defRPr/>
            </a:pPr>
            <a:r>
              <a:rPr lang="en-US" altLang="en-US" dirty="0" smtClean="0"/>
              <a:t>Most Content: Dr. Hornick</a:t>
            </a:r>
          </a:p>
          <a:p>
            <a:pPr>
              <a:defRPr/>
            </a:pPr>
            <a:r>
              <a:rPr lang="en-US" altLang="en-US" dirty="0" smtClean="0"/>
              <a:t>Some Content and Most Errors: 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err="1" smtClean="0"/>
              <a:t>Dr.Yoder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p>
          <a:p>
            <a:pPr>
              <a:defRPr/>
            </a:pPr>
            <a:r>
              <a:rPr lang="en-US" altLang="en-US" dirty="0" smtClean="0"/>
              <a:t>Slide Design: Dr. Hornick</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userDrawn="1"/>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preshing.com/20130702/the-happens-before-relation/"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docs.oracle.com/javase/specs/jls/se7/html/jls-17.html#jls-17.4.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preshing.com/20130702/the-happens-before-relatio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preshing.com/20130702/the-happens-before-relation/"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docs.oracle.com/javase/specs/jls/se7/html/jls-17.html#jls-17.4.5" TargetMode="External"/><Relationship Id="rId2" Type="http://schemas.openxmlformats.org/officeDocument/2006/relationships/hyperlink" Target="http://docs.oracle.com/javase/specs/jls/se7/html/jls-17.html#jls-17.4.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docs.oracle.com/javase/specs/jls/se7/html/jls-17.html#jls-17.4.3"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hyperlink" Target="http://docs.oracle.com/javase/8/docs/api/java/util/concurrent/ConcurrentHashMap.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docs.oracle.com/javase/8/docs/api/java/util/concurrent/ConcurrentSkipListMap.html"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docs.oracle.com/javase/specs/jls/se7/html/jls-17.html#jls-17.4.1" TargetMode="External"/><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ocs.oracle.com/javase/specs/jls/se7/html/jls-17.html#jls-17.4.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ocs.oracle.com/javase/specs/jls/se7/html/jls-17.html#jls-17.4.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ocs.oracle.com/javase/specs/jls/se7/html/jls-17.html#jls-17.4.5"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SE3910</a:t>
            </a:r>
            <a:br>
              <a:rPr lang="en-US" dirty="0" smtClean="0"/>
            </a:br>
            <a:r>
              <a:rPr lang="en-US" dirty="0" smtClean="0"/>
              <a:t>Week 7, Class </a:t>
            </a:r>
            <a:r>
              <a:rPr lang="en-US" dirty="0" smtClean="0"/>
              <a:t>3</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t>Week </a:t>
            </a:r>
            <a:r>
              <a:rPr lang="en-US" dirty="0" smtClean="0"/>
              <a:t>7, Class 2 (Wednesday)</a:t>
            </a:r>
          </a:p>
          <a:p>
            <a:pPr lvl="1"/>
            <a:r>
              <a:rPr lang="en-US" dirty="0" smtClean="0"/>
              <a:t>Half-Exam </a:t>
            </a:r>
            <a:r>
              <a:rPr lang="en-US" dirty="0" smtClean="0"/>
              <a:t>2</a:t>
            </a:r>
          </a:p>
          <a:p>
            <a:pPr lvl="2"/>
            <a:r>
              <a:rPr lang="en-US" dirty="0" smtClean="0"/>
              <a:t>Still grading (1/2 way through)</a:t>
            </a:r>
          </a:p>
          <a:p>
            <a:r>
              <a:rPr lang="en-US" dirty="0" smtClean="0"/>
              <a:t>Week 8 Lab:</a:t>
            </a:r>
          </a:p>
          <a:p>
            <a:pPr lvl="1"/>
            <a:r>
              <a:rPr lang="en-US" dirty="0" smtClean="0"/>
              <a:t>First deliverables for Final Project due – See webpage &amp; Week 8 Checklist</a:t>
            </a:r>
            <a:endParaRPr lang="en-US" dirty="0" smtClean="0"/>
          </a:p>
          <a:p>
            <a:r>
              <a:rPr lang="en-US" dirty="0" smtClean="0"/>
              <a:t>Java</a:t>
            </a:r>
            <a:r>
              <a:rPr lang="en-US" dirty="0" smtClean="0"/>
              <a:t>: Happens-Before</a:t>
            </a: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what does Happens-Before mean?</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6" name="Slide Number Placeholder 5"/>
          <p:cNvSpPr>
            <a:spLocks noGrp="1"/>
          </p:cNvSpPr>
          <p:nvPr>
            <p:ph type="sldNum" sz="quarter" idx="12"/>
          </p:nvPr>
        </p:nvSpPr>
        <p:spPr/>
        <p:txBody>
          <a:bodyPr/>
          <a:lstStyle/>
          <a:p>
            <a:pPr>
              <a:defRPr/>
            </a:pPr>
            <a:fld id="{8AE03030-746E-42FD-8304-843EE9D9D8A3}" type="slidenum">
              <a:rPr lang="en-US" altLang="en-US" smtClean="0"/>
              <a:pPr>
                <a:defRPr/>
              </a:pPr>
              <a:t>10</a:t>
            </a:fld>
            <a:endParaRPr lang="en-US" altLang="en-US"/>
          </a:p>
        </p:txBody>
      </p:sp>
    </p:spTree>
    <p:extLst>
      <p:ext uri="{BB962C8B-B14F-4D97-AF65-F5344CB8AC3E}">
        <p14:creationId xmlns:p14="http://schemas.microsoft.com/office/powerpoint/2010/main" val="1861289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Some happens-before relationships</a:t>
            </a:r>
            <a:endParaRPr lang="en-US" dirty="0"/>
          </a:p>
        </p:txBody>
      </p:sp>
      <p:sp>
        <p:nvSpPr>
          <p:cNvPr id="8" name="Content Placeholder 7"/>
          <p:cNvSpPr>
            <a:spLocks noGrp="1"/>
          </p:cNvSpPr>
          <p:nvPr>
            <p:ph idx="1"/>
          </p:nvPr>
        </p:nvSpPr>
        <p:spPr/>
        <p:txBody>
          <a:bodyPr/>
          <a:lstStyle/>
          <a:p>
            <a:r>
              <a:rPr lang="en-US" dirty="0" smtClean="0"/>
              <a:t>“Each </a:t>
            </a:r>
            <a:r>
              <a:rPr lang="en-US" dirty="0"/>
              <a:t>action in a thread </a:t>
            </a:r>
            <a:r>
              <a:rPr lang="en-US" i="1" dirty="0"/>
              <a:t>happens-before</a:t>
            </a:r>
            <a:r>
              <a:rPr lang="en-US" dirty="0"/>
              <a:t> every action in that thread that comes later in the program's order</a:t>
            </a:r>
            <a:r>
              <a:rPr lang="en-US" dirty="0" smtClean="0"/>
              <a:t>.</a:t>
            </a:r>
          </a:p>
          <a:p>
            <a:r>
              <a:rPr lang="en-US" dirty="0" smtClean="0"/>
              <a:t>“An </a:t>
            </a:r>
            <a:r>
              <a:rPr lang="en-US" dirty="0"/>
              <a:t>unlock (synchronized block or method exit) of a monitor </a:t>
            </a:r>
            <a:r>
              <a:rPr lang="en-US" i="1" dirty="0"/>
              <a:t>happens-before</a:t>
            </a:r>
            <a:r>
              <a:rPr lang="en-US" dirty="0"/>
              <a:t> every subsequent lock (synchronized block or method entry) of that same monitor</a:t>
            </a:r>
            <a:r>
              <a:rPr lang="en-US" dirty="0" smtClean="0"/>
              <a:t>.</a:t>
            </a:r>
          </a:p>
          <a:p>
            <a:r>
              <a:rPr lang="en-US" dirty="0" smtClean="0"/>
              <a:t>“A </a:t>
            </a:r>
            <a:r>
              <a:rPr lang="en-US" dirty="0"/>
              <a:t>write to a volatile field </a:t>
            </a:r>
            <a:r>
              <a:rPr lang="en-US" i="1" dirty="0"/>
              <a:t>happens-before</a:t>
            </a:r>
            <a:r>
              <a:rPr lang="en-US" dirty="0"/>
              <a:t> every subsequent read of that same field</a:t>
            </a:r>
            <a:r>
              <a:rPr lang="en-US" dirty="0" smtClean="0"/>
              <a:t>.</a:t>
            </a:r>
            <a:endParaRPr lang="en-US" dirty="0"/>
          </a:p>
          <a:p>
            <a:endParaRPr lang="en-US"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6" name="Slide Number Placeholder 5"/>
          <p:cNvSpPr>
            <a:spLocks noGrp="1"/>
          </p:cNvSpPr>
          <p:nvPr>
            <p:ph type="sldNum" sz="quarter" idx="12"/>
          </p:nvPr>
        </p:nvSpPr>
        <p:spPr/>
        <p:txBody>
          <a:bodyPr/>
          <a:lstStyle/>
          <a:p>
            <a:pPr>
              <a:defRPr/>
            </a:pPr>
            <a:fld id="{8AE03030-746E-42FD-8304-843EE9D9D8A3}" type="slidenum">
              <a:rPr lang="en-US" altLang="en-US" smtClean="0"/>
              <a:pPr>
                <a:defRPr/>
              </a:pPr>
              <a:t>11</a:t>
            </a:fld>
            <a:endParaRPr lang="en-US" altLang="en-US"/>
          </a:p>
        </p:txBody>
      </p:sp>
    </p:spTree>
    <p:extLst>
      <p:ext uri="{BB962C8B-B14F-4D97-AF65-F5344CB8AC3E}">
        <p14:creationId xmlns:p14="http://schemas.microsoft.com/office/powerpoint/2010/main" val="4061878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“Happening </a:t>
            </a:r>
            <a:r>
              <a:rPr lang="en-US" dirty="0"/>
              <a:t>Before Does Not Imply </a:t>
            </a:r>
            <a:r>
              <a:rPr lang="en-US" i="1" dirty="0" smtClean="0"/>
              <a:t>Happens-Before”</a:t>
            </a:r>
            <a:endParaRPr lang="en-US" dirty="0"/>
          </a:p>
        </p:txBody>
      </p:sp>
      <p:sp>
        <p:nvSpPr>
          <p:cNvPr id="3" name="Content Placeholder 2"/>
          <p:cNvSpPr>
            <a:spLocks noGrp="1"/>
          </p:cNvSpPr>
          <p:nvPr>
            <p:ph sz="half" idx="1"/>
          </p:nvPr>
        </p:nvSpPr>
        <p:spPr>
          <a:xfrm>
            <a:off x="457200" y="1719263"/>
            <a:ext cx="4724400" cy="4411662"/>
          </a:xfrm>
        </p:spPr>
        <p:txBody>
          <a:bodyPr/>
          <a:lstStyle/>
          <a:p>
            <a:pPr marL="0" indent="0">
              <a:buNone/>
            </a:pPr>
            <a:r>
              <a:rPr lang="en-US" dirty="0"/>
              <a:t>void </a:t>
            </a:r>
            <a:r>
              <a:rPr lang="en-US" dirty="0" err="1"/>
              <a:t>publishMessage</a:t>
            </a:r>
            <a:r>
              <a:rPr lang="en-US" dirty="0" smtClean="0"/>
              <a:t>() {</a:t>
            </a:r>
            <a:endParaRPr lang="en-US" dirty="0"/>
          </a:p>
          <a:p>
            <a:pPr marL="0" indent="0">
              <a:buNone/>
            </a:pPr>
            <a:r>
              <a:rPr lang="en-US" dirty="0"/>
              <a:t>    answer = 42;                      </a:t>
            </a:r>
          </a:p>
          <a:p>
            <a:pPr marL="0" indent="0">
              <a:buNone/>
            </a:pPr>
            <a:r>
              <a:rPr lang="en-US" dirty="0"/>
              <a:t>    </a:t>
            </a:r>
            <a:r>
              <a:rPr lang="en-US" dirty="0" err="1"/>
              <a:t>isReady</a:t>
            </a:r>
            <a:r>
              <a:rPr lang="en-US" dirty="0"/>
              <a:t> = </a:t>
            </a:r>
            <a:r>
              <a:rPr lang="en-US" dirty="0" smtClean="0"/>
              <a:t>true;                      </a:t>
            </a:r>
            <a:endParaRPr lang="en-US" dirty="0"/>
          </a:p>
          <a:p>
            <a:pPr marL="0" indent="0">
              <a:buNone/>
            </a:pPr>
            <a:r>
              <a:rPr lang="en-US" dirty="0"/>
              <a:t>}</a:t>
            </a:r>
          </a:p>
          <a:p>
            <a:pPr marL="0" indent="0">
              <a:buNone/>
            </a:pPr>
            <a:endParaRPr lang="en-US" dirty="0"/>
          </a:p>
          <a:p>
            <a:pPr marL="0" indent="0">
              <a:buNone/>
            </a:pPr>
            <a:r>
              <a:rPr lang="en-US" dirty="0"/>
              <a:t>void </a:t>
            </a:r>
            <a:r>
              <a:rPr lang="en-US" dirty="0" err="1"/>
              <a:t>consumeMessage</a:t>
            </a:r>
            <a:r>
              <a:rPr lang="en-US" dirty="0" smtClean="0"/>
              <a:t>() {</a:t>
            </a:r>
            <a:endParaRPr lang="en-US" dirty="0"/>
          </a:p>
          <a:p>
            <a:pPr marL="0" indent="0">
              <a:buNone/>
            </a:pPr>
            <a:r>
              <a:rPr lang="en-US" dirty="0"/>
              <a:t>    if (</a:t>
            </a:r>
            <a:r>
              <a:rPr lang="en-US" dirty="0" err="1"/>
              <a:t>isReady</a:t>
            </a:r>
            <a:r>
              <a:rPr lang="en-US" dirty="0" smtClean="0"/>
              <a:t>)</a:t>
            </a:r>
            <a:endParaRPr lang="en-US" dirty="0"/>
          </a:p>
          <a:p>
            <a:pPr marL="0" indent="0">
              <a:buNone/>
            </a:pPr>
            <a:r>
              <a:rPr lang="en-US" dirty="0"/>
              <a:t>        </a:t>
            </a:r>
            <a:r>
              <a:rPr lang="en-US" i="1" dirty="0" err="1" smtClean="0"/>
              <a:t>sout</a:t>
            </a:r>
            <a:r>
              <a:rPr lang="en-US" i="1" dirty="0" smtClean="0"/>
              <a:t>(</a:t>
            </a:r>
            <a:r>
              <a:rPr lang="en-US" dirty="0" smtClean="0"/>
              <a:t>answer);</a:t>
            </a:r>
            <a:endParaRPr lang="en-US" dirty="0"/>
          </a:p>
          <a:p>
            <a:pPr marL="0" indent="0">
              <a:buNone/>
            </a:pPr>
            <a:r>
              <a:rPr lang="en-US" dirty="0" smtClean="0"/>
              <a:t>}</a:t>
            </a:r>
          </a:p>
          <a:p>
            <a:pPr marL="0" indent="0">
              <a:buNone/>
            </a:pPr>
            <a:r>
              <a:rPr lang="en-US" dirty="0">
                <a:hlinkClick r:id="rId3"/>
              </a:rPr>
              <a:t>http://preshing.com/20130702/the-happens-before-relation</a:t>
            </a:r>
            <a:r>
              <a:rPr lang="en-US" dirty="0" smtClean="0">
                <a:hlinkClick r:id="rId3"/>
              </a:rPr>
              <a:t>/</a:t>
            </a:r>
            <a:endParaRPr lang="en-US" dirty="0" smtClean="0"/>
          </a:p>
        </p:txBody>
      </p:sp>
      <p:sp>
        <p:nvSpPr>
          <p:cNvPr id="6" name="Content Placeholder 5"/>
          <p:cNvSpPr>
            <a:spLocks noGrp="1"/>
          </p:cNvSpPr>
          <p:nvPr>
            <p:ph sz="half" idx="2"/>
          </p:nvPr>
        </p:nvSpPr>
        <p:spPr/>
        <p:txBody>
          <a:bodyPr/>
          <a:lstStyle/>
          <a:p>
            <a:pPr marL="0" indent="0">
              <a:buNone/>
            </a:pPr>
            <a:r>
              <a:rPr lang="en-US" dirty="0" smtClean="0"/>
              <a:t>Exercise: </a:t>
            </a:r>
          </a:p>
          <a:p>
            <a:pPr marL="0" indent="0">
              <a:buNone/>
            </a:pPr>
            <a:r>
              <a:rPr lang="en-US" dirty="0" smtClean="0"/>
              <a:t>How might this code execute to print </a:t>
            </a:r>
            <a:r>
              <a:rPr lang="en-US" dirty="0" smtClean="0">
                <a:latin typeface="Consolas" panose="020B0609020204030204" pitchFamily="49" charset="0"/>
                <a:cs typeface="Consolas" panose="020B0609020204030204" pitchFamily="49" charset="0"/>
              </a:rPr>
              <a:t>0</a:t>
            </a:r>
            <a:r>
              <a:rPr lang="en-US" dirty="0" smtClean="0"/>
              <a:t> instead of </a:t>
            </a:r>
            <a:r>
              <a:rPr lang="en-US" dirty="0" smtClean="0">
                <a:latin typeface="Consolas" panose="020B0609020204030204" pitchFamily="49" charset="0"/>
                <a:cs typeface="Consolas" panose="020B0609020204030204" pitchFamily="49" charset="0"/>
              </a:rPr>
              <a:t>42</a:t>
            </a:r>
            <a:r>
              <a:rPr lang="en-US" dirty="0" smtClean="0"/>
              <a:t>?</a:t>
            </a:r>
          </a:p>
          <a:p>
            <a:pPr marL="0" indent="0">
              <a:buNone/>
            </a:pPr>
            <a:endParaRPr lang="en-US" dirty="0" smtClean="0"/>
          </a:p>
          <a:p>
            <a:pPr marL="0" indent="0">
              <a:buNone/>
            </a:pPr>
            <a:r>
              <a:rPr lang="en-US" dirty="0" smtClean="0"/>
              <a:t>(You may use reordering and/or caching in your solution)</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12</a:t>
            </a:fld>
            <a:endParaRPr lang="en-US" altLang="en-US" dirty="0"/>
          </a:p>
        </p:txBody>
      </p:sp>
    </p:spTree>
    <p:extLst>
      <p:ext uri="{BB962C8B-B14F-4D97-AF65-F5344CB8AC3E}">
        <p14:creationId xmlns:p14="http://schemas.microsoft.com/office/powerpoint/2010/main" val="4026259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 Spring 2016</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6" name="Slide Number Placeholder 5"/>
          <p:cNvSpPr>
            <a:spLocks noGrp="1"/>
          </p:cNvSpPr>
          <p:nvPr>
            <p:ph type="sldNum" sz="quarter" idx="12"/>
          </p:nvPr>
        </p:nvSpPr>
        <p:spPr/>
        <p:txBody>
          <a:bodyPr/>
          <a:lstStyle/>
          <a:p>
            <a:pPr>
              <a:defRPr/>
            </a:pPr>
            <a:fld id="{8AE03030-746E-42FD-8304-843EE9D9D8A3}" type="slidenum">
              <a:rPr lang="en-US" altLang="en-US" smtClean="0"/>
              <a:pPr>
                <a:defRPr/>
              </a:pPr>
              <a:t>13</a:t>
            </a:fld>
            <a:endParaRPr lang="en-US" altLang="en-US"/>
          </a:p>
        </p:txBody>
      </p:sp>
    </p:spTree>
    <p:extLst>
      <p:ext uri="{BB962C8B-B14F-4D97-AF65-F5344CB8AC3E}">
        <p14:creationId xmlns:p14="http://schemas.microsoft.com/office/powerpoint/2010/main" val="1591193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t>
            </a:r>
            <a:endParaRPr lang="en-US" dirty="0"/>
          </a:p>
        </p:txBody>
      </p:sp>
      <p:sp>
        <p:nvSpPr>
          <p:cNvPr id="3" name="Content Placeholder 2"/>
          <p:cNvSpPr>
            <a:spLocks noGrp="1"/>
          </p:cNvSpPr>
          <p:nvPr>
            <p:ph sz="half" idx="1"/>
          </p:nvPr>
        </p:nvSpPr>
        <p:spPr>
          <a:xfrm>
            <a:off x="457200" y="2438399"/>
            <a:ext cx="4038600" cy="3692525"/>
          </a:xfrm>
        </p:spPr>
        <p:txBody>
          <a:bodyPr/>
          <a:lstStyle/>
          <a:p>
            <a:pPr marL="0" indent="0">
              <a:buNone/>
            </a:pPr>
            <a:r>
              <a:rPr lang="en-US" sz="2400" dirty="0" smtClean="0"/>
              <a:t>public void a() {</a:t>
            </a:r>
          </a:p>
          <a:p>
            <a:pPr marL="0" indent="0">
              <a:buNone/>
            </a:pPr>
            <a:r>
              <a:rPr lang="en-US" sz="2400" dirty="0"/>
              <a:t> </a:t>
            </a:r>
            <a:r>
              <a:rPr lang="en-US" sz="2400" dirty="0" smtClean="0"/>
              <a:t>  </a:t>
            </a:r>
            <a:r>
              <a:rPr lang="en-US" sz="2400" dirty="0" err="1" smtClean="0"/>
              <a:t>System.out.println</a:t>
            </a:r>
            <a:r>
              <a:rPr lang="en-US" sz="2400" dirty="0" smtClean="0"/>
              <a:t>(x);</a:t>
            </a:r>
          </a:p>
          <a:p>
            <a:pPr marL="0" indent="0">
              <a:buNone/>
            </a:pPr>
            <a:r>
              <a:rPr lang="en-US" sz="2400" dirty="0"/>
              <a:t> </a:t>
            </a:r>
            <a:r>
              <a:rPr lang="en-US" sz="2400" dirty="0" smtClean="0"/>
              <a:t>  </a:t>
            </a:r>
            <a:r>
              <a:rPr lang="en-US" sz="2400" dirty="0" err="1" smtClean="0"/>
              <a:t>System.out.println</a:t>
            </a:r>
            <a:r>
              <a:rPr lang="en-US" sz="2400" dirty="0" smtClean="0"/>
              <a:t>(y);</a:t>
            </a:r>
          </a:p>
          <a:p>
            <a:pPr marL="0" indent="0">
              <a:buNone/>
            </a:pPr>
            <a:endParaRPr lang="en-US" sz="2400" dirty="0"/>
          </a:p>
          <a:p>
            <a:pPr marL="0" indent="0">
              <a:buNone/>
            </a:pPr>
            <a:endParaRPr lang="en-US" sz="2400" dirty="0" smtClean="0"/>
          </a:p>
          <a:p>
            <a:pPr marL="0" indent="0">
              <a:buNone/>
            </a:pPr>
            <a:endParaRPr lang="en-US" sz="2400" dirty="0"/>
          </a:p>
          <a:p>
            <a:pPr marL="0" indent="0">
              <a:buNone/>
            </a:pPr>
            <a:r>
              <a:rPr lang="en-US" sz="2400" dirty="0" smtClean="0"/>
              <a:t>}</a:t>
            </a:r>
            <a:endParaRPr lang="en-US" sz="2400" dirty="0"/>
          </a:p>
        </p:txBody>
      </p:sp>
      <p:sp>
        <p:nvSpPr>
          <p:cNvPr id="6" name="Content Placeholder 5"/>
          <p:cNvSpPr>
            <a:spLocks noGrp="1"/>
          </p:cNvSpPr>
          <p:nvPr>
            <p:ph sz="half" idx="2"/>
          </p:nvPr>
        </p:nvSpPr>
        <p:spPr>
          <a:xfrm>
            <a:off x="4648200" y="2438399"/>
            <a:ext cx="4038600" cy="3692525"/>
          </a:xfrm>
        </p:spPr>
        <p:txBody>
          <a:bodyPr/>
          <a:lstStyle/>
          <a:p>
            <a:pPr marL="0" indent="0">
              <a:buNone/>
            </a:pPr>
            <a:r>
              <a:rPr lang="en-US" sz="2400" dirty="0"/>
              <a:t>public void </a:t>
            </a:r>
            <a:r>
              <a:rPr lang="en-US" sz="2400" dirty="0" smtClean="0"/>
              <a:t>b() </a:t>
            </a:r>
            <a:r>
              <a:rPr lang="en-US" sz="2400" dirty="0"/>
              <a:t>{</a:t>
            </a:r>
          </a:p>
          <a:p>
            <a:pPr marL="0" indent="0">
              <a:buNone/>
            </a:pPr>
            <a:r>
              <a:rPr lang="en-US" sz="2400" dirty="0" smtClean="0"/>
              <a:t>   </a:t>
            </a:r>
            <a:r>
              <a:rPr lang="en-US" sz="2400" dirty="0" err="1" smtClean="0"/>
              <a:t>System.out.println</a:t>
            </a:r>
            <a:r>
              <a:rPr lang="en-US" sz="2400" dirty="0" smtClean="0"/>
              <a:t>(x);</a:t>
            </a:r>
            <a:endParaRPr lang="en-US" sz="2400" dirty="0"/>
          </a:p>
          <a:p>
            <a:pPr marL="0" indent="0">
              <a:buNone/>
            </a:pPr>
            <a:r>
              <a:rPr lang="en-US" sz="2400" dirty="0" smtClean="0"/>
              <a:t>   </a:t>
            </a:r>
            <a:r>
              <a:rPr lang="en-US" sz="2400" dirty="0" err="1" smtClean="0"/>
              <a:t>System.out.println</a:t>
            </a:r>
            <a:r>
              <a:rPr lang="en-US" sz="2400" dirty="0" smtClean="0"/>
              <a:t>(y);</a:t>
            </a: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14</a:t>
            </a:fld>
            <a:endParaRPr lang="en-US" altLang="en-US" dirty="0"/>
          </a:p>
        </p:txBody>
      </p:sp>
      <p:sp>
        <p:nvSpPr>
          <p:cNvPr id="7" name="Content Placeholder 2"/>
          <p:cNvSpPr txBox="1">
            <a:spLocks/>
          </p:cNvSpPr>
          <p:nvPr/>
        </p:nvSpPr>
        <p:spPr bwMode="auto">
          <a:xfrm>
            <a:off x="609600" y="1752600"/>
            <a:ext cx="8229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8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8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9pPr>
          </a:lstStyle>
          <a:p>
            <a:pPr marL="0" indent="0">
              <a:buNone/>
            </a:pPr>
            <a:r>
              <a:rPr lang="en-US" kern="0" dirty="0" smtClean="0"/>
              <a:t>Prove the following code is(</a:t>
            </a:r>
            <a:r>
              <a:rPr lang="en-US" kern="0" dirty="0" err="1" smtClean="0"/>
              <a:t>n’t</a:t>
            </a:r>
            <a:r>
              <a:rPr lang="en-US" kern="0" dirty="0" smtClean="0"/>
              <a:t>) free of data races:</a:t>
            </a:r>
          </a:p>
          <a:p>
            <a:pPr marL="0" indent="0">
              <a:buFont typeface="Wingdings" pitchFamily="2" charset="2"/>
              <a:buNone/>
            </a:pPr>
            <a:endParaRPr lang="en-US" kern="0" dirty="0"/>
          </a:p>
        </p:txBody>
      </p:sp>
    </p:spTree>
    <p:extLst>
      <p:ext uri="{BB962C8B-B14F-4D97-AF65-F5344CB8AC3E}">
        <p14:creationId xmlns:p14="http://schemas.microsoft.com/office/powerpoint/2010/main" val="137712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t>
            </a:r>
            <a:endParaRPr lang="en-US" dirty="0"/>
          </a:p>
        </p:txBody>
      </p:sp>
      <p:sp>
        <p:nvSpPr>
          <p:cNvPr id="3" name="Content Placeholder 2"/>
          <p:cNvSpPr>
            <a:spLocks noGrp="1"/>
          </p:cNvSpPr>
          <p:nvPr>
            <p:ph sz="half" idx="1"/>
          </p:nvPr>
        </p:nvSpPr>
        <p:spPr>
          <a:xfrm>
            <a:off x="457200" y="2438399"/>
            <a:ext cx="4038600" cy="3692525"/>
          </a:xfrm>
        </p:spPr>
        <p:txBody>
          <a:bodyPr/>
          <a:lstStyle/>
          <a:p>
            <a:pPr marL="0" indent="0">
              <a:buNone/>
            </a:pPr>
            <a:r>
              <a:rPr lang="en-US" sz="2400" dirty="0" smtClean="0"/>
              <a:t>public void a() {</a:t>
            </a:r>
          </a:p>
          <a:p>
            <a:pPr marL="0" indent="0">
              <a:buNone/>
            </a:pPr>
            <a:r>
              <a:rPr lang="en-US" sz="2400" dirty="0"/>
              <a:t> </a:t>
            </a:r>
            <a:r>
              <a:rPr lang="en-US" sz="2400" dirty="0" smtClean="0"/>
              <a:t>  x = 5;</a:t>
            </a:r>
          </a:p>
          <a:p>
            <a:pPr marL="0" indent="0">
              <a:buNone/>
            </a:pPr>
            <a:r>
              <a:rPr lang="en-US" sz="2400" dirty="0"/>
              <a:t> </a:t>
            </a:r>
            <a:r>
              <a:rPr lang="en-US" sz="2400" dirty="0" smtClean="0"/>
              <a:t>  </a:t>
            </a:r>
            <a:r>
              <a:rPr lang="en-US" sz="2400" dirty="0" err="1" smtClean="0"/>
              <a:t>System.out.println</a:t>
            </a:r>
            <a:r>
              <a:rPr lang="en-US" sz="2400" dirty="0" smtClean="0"/>
              <a:t>(x);</a:t>
            </a:r>
          </a:p>
          <a:p>
            <a:pPr marL="0" indent="0">
              <a:buNone/>
            </a:pPr>
            <a:endParaRPr lang="en-US" sz="2400" dirty="0"/>
          </a:p>
          <a:p>
            <a:pPr marL="0" indent="0">
              <a:buNone/>
            </a:pPr>
            <a:endParaRPr lang="en-US" sz="2400" dirty="0" smtClean="0"/>
          </a:p>
          <a:p>
            <a:pPr marL="0" indent="0">
              <a:buNone/>
            </a:pPr>
            <a:endParaRPr lang="en-US" sz="2400" dirty="0"/>
          </a:p>
          <a:p>
            <a:pPr marL="0" indent="0">
              <a:buNone/>
            </a:pPr>
            <a:r>
              <a:rPr lang="en-US" sz="2400" dirty="0" smtClean="0"/>
              <a:t>}</a:t>
            </a:r>
            <a:endParaRPr lang="en-US" sz="2400" dirty="0"/>
          </a:p>
        </p:txBody>
      </p:sp>
      <p:sp>
        <p:nvSpPr>
          <p:cNvPr id="6" name="Content Placeholder 5"/>
          <p:cNvSpPr>
            <a:spLocks noGrp="1"/>
          </p:cNvSpPr>
          <p:nvPr>
            <p:ph sz="half" idx="2"/>
          </p:nvPr>
        </p:nvSpPr>
        <p:spPr>
          <a:xfrm>
            <a:off x="4648200" y="2438399"/>
            <a:ext cx="4038600" cy="3692525"/>
          </a:xfrm>
        </p:spPr>
        <p:txBody>
          <a:bodyPr/>
          <a:lstStyle/>
          <a:p>
            <a:pPr marL="0" indent="0">
              <a:buNone/>
            </a:pPr>
            <a:r>
              <a:rPr lang="en-US" dirty="0"/>
              <a:t>public void a() {</a:t>
            </a:r>
          </a:p>
          <a:p>
            <a:pPr marL="0" indent="0">
              <a:buNone/>
            </a:pPr>
            <a:r>
              <a:rPr lang="en-US" dirty="0"/>
              <a:t>   x = 5;</a:t>
            </a:r>
          </a:p>
          <a:p>
            <a:pPr marL="0" indent="0">
              <a:buNone/>
            </a:pPr>
            <a:r>
              <a:rPr lang="en-US" dirty="0"/>
              <a:t>  </a:t>
            </a:r>
            <a:r>
              <a:rPr lang="en-US" dirty="0" err="1" smtClean="0"/>
              <a:t>System.out.println</a:t>
            </a:r>
            <a:r>
              <a:rPr lang="en-US" dirty="0" smtClean="0"/>
              <a:t>(x);</a:t>
            </a: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15</a:t>
            </a:fld>
            <a:endParaRPr lang="en-US" altLang="en-US" dirty="0"/>
          </a:p>
        </p:txBody>
      </p:sp>
      <p:sp>
        <p:nvSpPr>
          <p:cNvPr id="7" name="Content Placeholder 2"/>
          <p:cNvSpPr txBox="1">
            <a:spLocks/>
          </p:cNvSpPr>
          <p:nvPr/>
        </p:nvSpPr>
        <p:spPr bwMode="auto">
          <a:xfrm>
            <a:off x="609600" y="1752600"/>
            <a:ext cx="8229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8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8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9pPr>
          </a:lstStyle>
          <a:p>
            <a:pPr marL="0" indent="0">
              <a:buNone/>
            </a:pPr>
            <a:r>
              <a:rPr lang="en-US" kern="0" dirty="0" smtClean="0"/>
              <a:t>Prove the following code is(</a:t>
            </a:r>
            <a:r>
              <a:rPr lang="en-US" kern="0" dirty="0" err="1" smtClean="0"/>
              <a:t>n’t</a:t>
            </a:r>
            <a:r>
              <a:rPr lang="en-US" kern="0" dirty="0" smtClean="0"/>
              <a:t>) free of data races:</a:t>
            </a:r>
          </a:p>
          <a:p>
            <a:pPr marL="0" indent="0">
              <a:buFont typeface="Wingdings" pitchFamily="2" charset="2"/>
              <a:buNone/>
            </a:pPr>
            <a:endParaRPr lang="en-US" kern="0" dirty="0"/>
          </a:p>
        </p:txBody>
      </p:sp>
    </p:spTree>
    <p:extLst>
      <p:ext uri="{BB962C8B-B14F-4D97-AF65-F5344CB8AC3E}">
        <p14:creationId xmlns:p14="http://schemas.microsoft.com/office/powerpoint/2010/main" val="1338318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t>
            </a:r>
            <a:endParaRPr lang="en-US" dirty="0"/>
          </a:p>
        </p:txBody>
      </p:sp>
      <p:sp>
        <p:nvSpPr>
          <p:cNvPr id="3" name="Content Placeholder 2"/>
          <p:cNvSpPr>
            <a:spLocks noGrp="1"/>
          </p:cNvSpPr>
          <p:nvPr>
            <p:ph sz="half" idx="1"/>
          </p:nvPr>
        </p:nvSpPr>
        <p:spPr>
          <a:xfrm>
            <a:off x="457200" y="2438399"/>
            <a:ext cx="4038600" cy="3692525"/>
          </a:xfrm>
        </p:spPr>
        <p:txBody>
          <a:bodyPr/>
          <a:lstStyle/>
          <a:p>
            <a:pPr marL="0" indent="0">
              <a:buNone/>
            </a:pPr>
            <a:r>
              <a:rPr lang="en-US" sz="2400" dirty="0" smtClean="0"/>
              <a:t>public void a() {</a:t>
            </a:r>
          </a:p>
          <a:p>
            <a:pPr marL="0" indent="0">
              <a:buNone/>
            </a:pPr>
            <a:r>
              <a:rPr lang="en-US" sz="2400" dirty="0" smtClean="0"/>
              <a:t>  synchronized { </a:t>
            </a:r>
          </a:p>
          <a:p>
            <a:pPr marL="0" indent="0">
              <a:buNone/>
            </a:pPr>
            <a:r>
              <a:rPr lang="en-US" sz="2400" dirty="0"/>
              <a:t> </a:t>
            </a:r>
            <a:r>
              <a:rPr lang="en-US" sz="2400" dirty="0" smtClean="0"/>
              <a:t>   x = 5;</a:t>
            </a:r>
          </a:p>
          <a:p>
            <a:pPr marL="0" indent="0">
              <a:buNone/>
            </a:pPr>
            <a:r>
              <a:rPr lang="en-US" sz="2400" dirty="0" smtClean="0"/>
              <a:t>    </a:t>
            </a:r>
            <a:r>
              <a:rPr lang="en-US" sz="2400" dirty="0" err="1" smtClean="0"/>
              <a:t>System.out.println</a:t>
            </a:r>
            <a:r>
              <a:rPr lang="en-US" sz="2400" dirty="0" smtClean="0"/>
              <a:t>(x);</a:t>
            </a:r>
          </a:p>
          <a:p>
            <a:pPr marL="0" indent="0">
              <a:buNone/>
            </a:pPr>
            <a:r>
              <a:rPr lang="en-US" sz="2400" dirty="0"/>
              <a:t> </a:t>
            </a:r>
            <a:r>
              <a:rPr lang="en-US" sz="2400" dirty="0" smtClean="0"/>
              <a:t> }</a:t>
            </a:r>
            <a:endParaRPr lang="en-US" sz="2400" dirty="0"/>
          </a:p>
          <a:p>
            <a:pPr marL="0" indent="0">
              <a:buNone/>
            </a:pPr>
            <a:r>
              <a:rPr lang="en-US" sz="2400" dirty="0" smtClean="0"/>
              <a:t>}</a:t>
            </a:r>
            <a:endParaRPr lang="en-US" sz="2400" dirty="0"/>
          </a:p>
        </p:txBody>
      </p:sp>
      <p:sp>
        <p:nvSpPr>
          <p:cNvPr id="6" name="Content Placeholder 5"/>
          <p:cNvSpPr>
            <a:spLocks noGrp="1"/>
          </p:cNvSpPr>
          <p:nvPr>
            <p:ph sz="half" idx="2"/>
          </p:nvPr>
        </p:nvSpPr>
        <p:spPr>
          <a:xfrm>
            <a:off x="4648200" y="2438399"/>
            <a:ext cx="4038600" cy="3692525"/>
          </a:xfrm>
        </p:spPr>
        <p:txBody>
          <a:bodyPr/>
          <a:lstStyle/>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16</a:t>
            </a:fld>
            <a:endParaRPr lang="en-US" altLang="en-US" dirty="0"/>
          </a:p>
        </p:txBody>
      </p:sp>
      <p:sp>
        <p:nvSpPr>
          <p:cNvPr id="7" name="Content Placeholder 2"/>
          <p:cNvSpPr txBox="1">
            <a:spLocks/>
          </p:cNvSpPr>
          <p:nvPr/>
        </p:nvSpPr>
        <p:spPr bwMode="auto">
          <a:xfrm>
            <a:off x="609600" y="1752600"/>
            <a:ext cx="8229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8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8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9pPr>
          </a:lstStyle>
          <a:p>
            <a:pPr marL="0" indent="0">
              <a:buNone/>
            </a:pPr>
            <a:r>
              <a:rPr lang="en-US" kern="0" dirty="0" smtClean="0"/>
              <a:t>Prove the following code is(</a:t>
            </a:r>
            <a:r>
              <a:rPr lang="en-US" kern="0" dirty="0" err="1" smtClean="0"/>
              <a:t>n’t</a:t>
            </a:r>
            <a:r>
              <a:rPr lang="en-US" kern="0" dirty="0" smtClean="0"/>
              <a:t>) free of data races:</a:t>
            </a:r>
          </a:p>
          <a:p>
            <a:pPr marL="0" indent="0">
              <a:buFont typeface="Wingdings" pitchFamily="2" charset="2"/>
              <a:buNone/>
            </a:pPr>
            <a:endParaRPr lang="en-US" kern="0" dirty="0"/>
          </a:p>
        </p:txBody>
      </p:sp>
    </p:spTree>
    <p:extLst>
      <p:ext uri="{BB962C8B-B14F-4D97-AF65-F5344CB8AC3E}">
        <p14:creationId xmlns:p14="http://schemas.microsoft.com/office/powerpoint/2010/main" val="3582376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Happens-Before (review)</a:t>
            </a:r>
            <a:endParaRPr lang="en-US" dirty="0"/>
          </a:p>
        </p:txBody>
      </p:sp>
      <p:sp>
        <p:nvSpPr>
          <p:cNvPr id="10" name="Content Placeholder 9"/>
          <p:cNvSpPr>
            <a:spLocks noGrp="1"/>
          </p:cNvSpPr>
          <p:nvPr>
            <p:ph idx="1"/>
          </p:nvPr>
        </p:nvSpPr>
        <p:spPr/>
        <p:txBody>
          <a:bodyPr/>
          <a:lstStyle/>
          <a:p>
            <a:pPr marL="0" indent="0">
              <a:buNone/>
            </a:pPr>
            <a:r>
              <a:rPr lang="en-US" dirty="0" smtClean="0"/>
              <a:t>“</a:t>
            </a:r>
            <a:r>
              <a:rPr lang="en-US" dirty="0"/>
              <a:t>If one action </a:t>
            </a:r>
            <a:r>
              <a:rPr lang="en-US" i="1" dirty="0"/>
              <a:t>happens-before</a:t>
            </a:r>
            <a:r>
              <a:rPr lang="en-US" dirty="0"/>
              <a:t> another, then the first is visible to and ordered before the second</a:t>
            </a:r>
            <a:r>
              <a:rPr lang="en-US" dirty="0" smtClean="0"/>
              <a:t>.”</a:t>
            </a:r>
          </a:p>
          <a:p>
            <a:r>
              <a:rPr lang="en-US" i="1" dirty="0"/>
              <a:t>“Happens-Before</a:t>
            </a:r>
            <a:r>
              <a:rPr lang="en-US" dirty="0"/>
              <a:t> Does Not Imply Happening Before</a:t>
            </a:r>
            <a:r>
              <a:rPr lang="en-US" dirty="0" smtClean="0"/>
              <a:t>”</a:t>
            </a:r>
          </a:p>
          <a:p>
            <a:r>
              <a:rPr lang="en-US" dirty="0"/>
              <a:t>“Happening Before Does Not Imply </a:t>
            </a:r>
            <a:r>
              <a:rPr lang="en-US" i="1" dirty="0"/>
              <a:t>Happens-Before”</a:t>
            </a:r>
            <a:endParaRPr lang="en-US" dirty="0"/>
          </a:p>
          <a:p>
            <a:pPr marL="0" indent="0">
              <a:buNone/>
            </a:pPr>
            <a:r>
              <a:rPr lang="en-US" dirty="0" smtClean="0">
                <a:hlinkClick r:id="rId3"/>
              </a:rPr>
              <a:t>http</a:t>
            </a:r>
            <a:r>
              <a:rPr lang="en-US" dirty="0">
                <a:hlinkClick r:id="rId3"/>
              </a:rPr>
              <a:t>://</a:t>
            </a:r>
            <a:r>
              <a:rPr lang="en-US" dirty="0" smtClean="0">
                <a:hlinkClick r:id="rId3"/>
              </a:rPr>
              <a:t>docs.oracle.com/javase/specs/jls/se7/html/jls-17.html#jls-17.4.1</a:t>
            </a:r>
            <a:endParaRPr lang="en-US" dirty="0" smtClean="0"/>
          </a:p>
          <a:p>
            <a:pPr marL="0" indent="0">
              <a:buNone/>
            </a:pPr>
            <a:r>
              <a:rPr lang="en-US" dirty="0">
                <a:hlinkClick r:id="rId4"/>
              </a:rPr>
              <a:t>http://preshing.com/20130702/the-happens-before-relation/</a:t>
            </a:r>
            <a:endParaRPr lang="en-US" dirty="0"/>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17</a:t>
            </a:fld>
            <a:endParaRPr lang="en-US" altLang="en-US"/>
          </a:p>
        </p:txBody>
      </p:sp>
    </p:spTree>
    <p:extLst>
      <p:ext uri="{BB962C8B-B14F-4D97-AF65-F5344CB8AC3E}">
        <p14:creationId xmlns:p14="http://schemas.microsoft.com/office/powerpoint/2010/main" val="1377004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“Happening </a:t>
            </a:r>
            <a:r>
              <a:rPr lang="en-US" dirty="0"/>
              <a:t>Before Does Not Imply </a:t>
            </a:r>
            <a:r>
              <a:rPr lang="en-US" i="1" dirty="0" smtClean="0"/>
              <a:t>Happens-Before”</a:t>
            </a:r>
            <a:endParaRPr lang="en-US" dirty="0"/>
          </a:p>
        </p:txBody>
      </p:sp>
      <p:sp>
        <p:nvSpPr>
          <p:cNvPr id="3" name="Content Placeholder 2"/>
          <p:cNvSpPr>
            <a:spLocks noGrp="1"/>
          </p:cNvSpPr>
          <p:nvPr>
            <p:ph sz="half" idx="1"/>
          </p:nvPr>
        </p:nvSpPr>
        <p:spPr>
          <a:xfrm>
            <a:off x="457200" y="1719263"/>
            <a:ext cx="4724400" cy="4411662"/>
          </a:xfrm>
        </p:spPr>
        <p:txBody>
          <a:bodyPr/>
          <a:lstStyle/>
          <a:p>
            <a:pPr marL="0" indent="0">
              <a:buNone/>
            </a:pPr>
            <a:r>
              <a:rPr lang="en-US" dirty="0"/>
              <a:t>void </a:t>
            </a:r>
            <a:r>
              <a:rPr lang="en-US" dirty="0" err="1"/>
              <a:t>publishMessage</a:t>
            </a:r>
            <a:r>
              <a:rPr lang="en-US" dirty="0" smtClean="0"/>
              <a:t>() {</a:t>
            </a:r>
            <a:endParaRPr lang="en-US" dirty="0"/>
          </a:p>
          <a:p>
            <a:pPr marL="0" indent="0">
              <a:buNone/>
            </a:pPr>
            <a:r>
              <a:rPr lang="en-US" dirty="0"/>
              <a:t>    answer = 42;                      </a:t>
            </a:r>
          </a:p>
          <a:p>
            <a:pPr marL="0" indent="0">
              <a:buNone/>
            </a:pPr>
            <a:r>
              <a:rPr lang="en-US" dirty="0"/>
              <a:t>    </a:t>
            </a:r>
            <a:r>
              <a:rPr lang="en-US" dirty="0" err="1"/>
              <a:t>isReady</a:t>
            </a:r>
            <a:r>
              <a:rPr lang="en-US" dirty="0"/>
              <a:t> = </a:t>
            </a:r>
            <a:r>
              <a:rPr lang="en-US" dirty="0" smtClean="0"/>
              <a:t>true;                      </a:t>
            </a:r>
            <a:endParaRPr lang="en-US" dirty="0"/>
          </a:p>
          <a:p>
            <a:pPr marL="0" indent="0">
              <a:buNone/>
            </a:pPr>
            <a:r>
              <a:rPr lang="en-US" dirty="0"/>
              <a:t>}</a:t>
            </a:r>
          </a:p>
          <a:p>
            <a:pPr marL="0" indent="0">
              <a:buNone/>
            </a:pPr>
            <a:endParaRPr lang="en-US" dirty="0"/>
          </a:p>
          <a:p>
            <a:pPr marL="0" indent="0">
              <a:buNone/>
            </a:pPr>
            <a:r>
              <a:rPr lang="en-US" dirty="0"/>
              <a:t>void </a:t>
            </a:r>
            <a:r>
              <a:rPr lang="en-US" dirty="0" err="1"/>
              <a:t>consumeMessage</a:t>
            </a:r>
            <a:r>
              <a:rPr lang="en-US" dirty="0" smtClean="0"/>
              <a:t>() {</a:t>
            </a:r>
            <a:endParaRPr lang="en-US" dirty="0"/>
          </a:p>
          <a:p>
            <a:pPr marL="0" indent="0">
              <a:buNone/>
            </a:pPr>
            <a:r>
              <a:rPr lang="en-US" dirty="0"/>
              <a:t>    if (</a:t>
            </a:r>
            <a:r>
              <a:rPr lang="en-US" dirty="0" err="1"/>
              <a:t>isReady</a:t>
            </a:r>
            <a:r>
              <a:rPr lang="en-US" dirty="0" smtClean="0"/>
              <a:t>)</a:t>
            </a:r>
            <a:endParaRPr lang="en-US" dirty="0"/>
          </a:p>
          <a:p>
            <a:pPr marL="0" indent="0">
              <a:buNone/>
            </a:pPr>
            <a:r>
              <a:rPr lang="en-US" dirty="0"/>
              <a:t>        </a:t>
            </a:r>
            <a:r>
              <a:rPr lang="en-US" i="1" dirty="0" err="1" smtClean="0"/>
              <a:t>sout</a:t>
            </a:r>
            <a:r>
              <a:rPr lang="en-US" i="1" dirty="0" smtClean="0"/>
              <a:t>(</a:t>
            </a:r>
            <a:r>
              <a:rPr lang="en-US" dirty="0" smtClean="0"/>
              <a:t>answer);</a:t>
            </a:r>
            <a:endParaRPr lang="en-US" dirty="0"/>
          </a:p>
          <a:p>
            <a:pPr marL="0" indent="0">
              <a:buNone/>
            </a:pPr>
            <a:r>
              <a:rPr lang="en-US" dirty="0" smtClean="0"/>
              <a:t>}</a:t>
            </a:r>
          </a:p>
          <a:p>
            <a:pPr marL="0" indent="0">
              <a:buNone/>
            </a:pPr>
            <a:r>
              <a:rPr lang="en-US" dirty="0">
                <a:hlinkClick r:id="rId3"/>
              </a:rPr>
              <a:t>http://preshing.com/20130702/the-happens-before-relation</a:t>
            </a:r>
            <a:r>
              <a:rPr lang="en-US" dirty="0" smtClean="0">
                <a:hlinkClick r:id="rId3"/>
              </a:rPr>
              <a:t>/</a:t>
            </a:r>
            <a:endParaRPr lang="en-US" dirty="0" smtClean="0"/>
          </a:p>
        </p:txBody>
      </p:sp>
      <p:sp>
        <p:nvSpPr>
          <p:cNvPr id="6" name="Content Placeholder 5"/>
          <p:cNvSpPr>
            <a:spLocks noGrp="1"/>
          </p:cNvSpPr>
          <p:nvPr>
            <p:ph sz="half" idx="2"/>
          </p:nvPr>
        </p:nvSpPr>
        <p:spPr/>
        <p:txBody>
          <a:bodyPr/>
          <a:lstStyle/>
          <a:p>
            <a:pPr marL="0" indent="0">
              <a:buNone/>
            </a:pPr>
            <a:r>
              <a:rPr lang="en-US" dirty="0" smtClean="0"/>
              <a:t>Exercise: </a:t>
            </a:r>
          </a:p>
          <a:p>
            <a:pPr marL="0" indent="0">
              <a:buNone/>
            </a:pPr>
            <a:r>
              <a:rPr lang="en-US" dirty="0" smtClean="0"/>
              <a:t>How might this code execute to print </a:t>
            </a:r>
            <a:r>
              <a:rPr lang="en-US" dirty="0" smtClean="0">
                <a:latin typeface="Consolas" panose="020B0609020204030204" pitchFamily="49" charset="0"/>
                <a:cs typeface="Consolas" panose="020B0609020204030204" pitchFamily="49" charset="0"/>
              </a:rPr>
              <a:t>0</a:t>
            </a:r>
            <a:r>
              <a:rPr lang="en-US" dirty="0" smtClean="0"/>
              <a:t> instead of </a:t>
            </a:r>
            <a:r>
              <a:rPr lang="en-US" dirty="0" smtClean="0">
                <a:latin typeface="Consolas" panose="020B0609020204030204" pitchFamily="49" charset="0"/>
                <a:cs typeface="Consolas" panose="020B0609020204030204" pitchFamily="49" charset="0"/>
              </a:rPr>
              <a:t>42</a:t>
            </a:r>
            <a:r>
              <a:rPr lang="en-US" dirty="0" smtClean="0"/>
              <a:t>?</a:t>
            </a:r>
          </a:p>
          <a:p>
            <a:pPr marL="0" indent="0">
              <a:buNone/>
            </a:pPr>
            <a:endParaRPr lang="en-US" dirty="0" smtClean="0"/>
          </a:p>
          <a:p>
            <a:pPr marL="0" indent="0">
              <a:buNone/>
            </a:pPr>
            <a:r>
              <a:rPr lang="en-US" dirty="0" smtClean="0"/>
              <a:t>(You may use reordering and/or caching in your solution)</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18</a:t>
            </a:fld>
            <a:endParaRPr lang="en-US" altLang="en-US" dirty="0"/>
          </a:p>
        </p:txBody>
      </p:sp>
    </p:spTree>
    <p:extLst>
      <p:ext uri="{BB962C8B-B14F-4D97-AF65-F5344CB8AC3E}">
        <p14:creationId xmlns:p14="http://schemas.microsoft.com/office/powerpoint/2010/main" val="18092426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t>
            </a:r>
            <a:r>
              <a:rPr lang="en-US" i="1" dirty="0" smtClean="0"/>
              <a:t>happens-before</a:t>
            </a:r>
            <a:r>
              <a:rPr lang="en-US" dirty="0" smtClean="0"/>
              <a:t> relationships</a:t>
            </a:r>
            <a:endParaRPr lang="en-US" i="1" dirty="0"/>
          </a:p>
        </p:txBody>
      </p:sp>
      <p:sp>
        <p:nvSpPr>
          <p:cNvPr id="3" name="Content Placeholder 2"/>
          <p:cNvSpPr>
            <a:spLocks noGrp="1"/>
          </p:cNvSpPr>
          <p:nvPr>
            <p:ph sz="half" idx="1"/>
          </p:nvPr>
        </p:nvSpPr>
        <p:spPr/>
        <p:txBody>
          <a:bodyPr/>
          <a:lstStyle/>
          <a:p>
            <a:r>
              <a:rPr lang="en-US" sz="2400" dirty="0" smtClean="0"/>
              <a:t>Every action in a thread</a:t>
            </a:r>
            <a:br>
              <a:rPr lang="en-US" sz="2400" dirty="0" smtClean="0"/>
            </a:br>
            <a:endParaRPr lang="en-US" sz="2400" dirty="0" smtClean="0"/>
          </a:p>
          <a:p>
            <a:r>
              <a:rPr lang="en-US" sz="2400" dirty="0" smtClean="0"/>
              <a:t>Exit synch. section</a:t>
            </a:r>
            <a:br>
              <a:rPr lang="en-US" sz="2400" dirty="0" smtClean="0"/>
            </a:br>
            <a:r>
              <a:rPr lang="en-US" sz="2400" dirty="0" smtClean="0"/>
              <a:t/>
            </a:r>
            <a:br>
              <a:rPr lang="en-US" sz="2400" dirty="0" smtClean="0"/>
            </a:br>
            <a:endParaRPr lang="en-US" sz="2400" dirty="0" smtClean="0"/>
          </a:p>
          <a:p>
            <a:r>
              <a:rPr lang="en-US" sz="2400" dirty="0" smtClean="0"/>
              <a:t>Write to volatile field</a:t>
            </a:r>
            <a:br>
              <a:rPr lang="en-US" sz="2400" dirty="0" smtClean="0"/>
            </a:br>
            <a:endParaRPr lang="en-US" sz="2400" dirty="0" smtClean="0"/>
          </a:p>
          <a:p>
            <a:r>
              <a:rPr lang="en-US" sz="2400" dirty="0" smtClean="0"/>
              <a:t>Any action </a:t>
            </a:r>
          </a:p>
          <a:p>
            <a:endParaRPr lang="en-US" dirty="0"/>
          </a:p>
          <a:p>
            <a:pPr marL="0" indent="0">
              <a:buNone/>
            </a:pPr>
            <a:endParaRPr lang="en-US" dirty="0"/>
          </a:p>
          <a:p>
            <a:pPr marL="0" indent="0">
              <a:buNone/>
            </a:pPr>
            <a:r>
              <a:rPr lang="en-US" dirty="0"/>
              <a:t>http://docs.oracle.com/javase/8/docs/api/java/util/concurrent/package-summary.html#MemoryVisibility</a:t>
            </a:r>
          </a:p>
          <a:p>
            <a:endParaRPr lang="en-US" dirty="0"/>
          </a:p>
        </p:txBody>
      </p:sp>
      <p:sp>
        <p:nvSpPr>
          <p:cNvPr id="4" name="Content Placeholder 3"/>
          <p:cNvSpPr>
            <a:spLocks noGrp="1"/>
          </p:cNvSpPr>
          <p:nvPr>
            <p:ph sz="half" idx="2"/>
          </p:nvPr>
        </p:nvSpPr>
        <p:spPr/>
        <p:txBody>
          <a:bodyPr/>
          <a:lstStyle/>
          <a:p>
            <a:r>
              <a:rPr lang="en-US" sz="2400" dirty="0" smtClean="0"/>
              <a:t>actions later in </a:t>
            </a:r>
            <a:r>
              <a:rPr lang="en-US" sz="2400" b="1" dirty="0" smtClean="0"/>
              <a:t>program order</a:t>
            </a:r>
            <a:r>
              <a:rPr lang="en-US" sz="2400" dirty="0" smtClean="0"/>
              <a:t> in </a:t>
            </a:r>
            <a:r>
              <a:rPr lang="en-US" sz="2400" b="1" dirty="0" smtClean="0"/>
              <a:t>same thread</a:t>
            </a:r>
          </a:p>
          <a:p>
            <a:r>
              <a:rPr lang="en-US" sz="2400" dirty="0" smtClean="0"/>
              <a:t>Enter </a:t>
            </a:r>
            <a:r>
              <a:rPr lang="en-US" sz="2400" b="1" dirty="0" smtClean="0"/>
              <a:t>synch. section</a:t>
            </a:r>
            <a:r>
              <a:rPr lang="en-US" sz="2400" dirty="0" smtClean="0"/>
              <a:t> locked on same object (</a:t>
            </a:r>
            <a:r>
              <a:rPr lang="en-US" sz="2400" b="1" dirty="0" smtClean="0"/>
              <a:t>later in time</a:t>
            </a:r>
            <a:r>
              <a:rPr lang="en-US" sz="2400" dirty="0" smtClean="0"/>
              <a:t>)</a:t>
            </a:r>
          </a:p>
          <a:p>
            <a:r>
              <a:rPr lang="en-US" sz="2400" dirty="0" smtClean="0"/>
              <a:t>Read of volatile field (</a:t>
            </a:r>
            <a:r>
              <a:rPr lang="en-US" sz="2400" b="1" dirty="0" smtClean="0"/>
              <a:t>later in time</a:t>
            </a:r>
            <a:r>
              <a:rPr lang="en-US" sz="2400" dirty="0" smtClean="0"/>
              <a:t>)</a:t>
            </a:r>
          </a:p>
          <a:p>
            <a:r>
              <a:rPr lang="en-US" sz="2400" dirty="0" smtClean="0"/>
              <a:t>Any action which happens before an action which … happens before this action </a:t>
            </a:r>
            <a:r>
              <a:rPr lang="en-US" sz="2400" b="1" dirty="0" smtClean="0"/>
              <a:t>(chaining)</a:t>
            </a:r>
            <a:endParaRPr lang="en-US" sz="2400" b="1" dirty="0"/>
          </a:p>
        </p:txBody>
      </p:sp>
      <p:sp>
        <p:nvSpPr>
          <p:cNvPr id="5" name="Footer Placeholder 4"/>
          <p:cNvSpPr>
            <a:spLocks noGrp="1"/>
          </p:cNvSpPr>
          <p:nvPr>
            <p:ph type="ftr" sz="quarter" idx="11"/>
          </p:nvPr>
        </p:nvSpPr>
        <p:spPr/>
        <p:txBody>
          <a:bodyPr/>
          <a:lstStyle/>
          <a:p>
            <a:pPr>
              <a:defRPr/>
            </a:pPr>
            <a:r>
              <a:rPr lang="en-US" altLang="en-US" dirty="0" smtClean="0"/>
              <a:t>SE-2811</a:t>
            </a:r>
          </a:p>
          <a:p>
            <a:pPr>
              <a:defRPr/>
            </a:pPr>
            <a:r>
              <a:rPr lang="en-US" altLang="en-US" dirty="0" smtClean="0"/>
              <a:t>Dr. Yoder</a:t>
            </a:r>
            <a:endParaRPr lang="en-US" altLang="en-US" dirty="0"/>
          </a:p>
        </p:txBody>
      </p:sp>
      <p:sp>
        <p:nvSpPr>
          <p:cNvPr id="6" name="Slide Number Placeholder 5"/>
          <p:cNvSpPr>
            <a:spLocks noGrp="1"/>
          </p:cNvSpPr>
          <p:nvPr>
            <p:ph type="sldNum" sz="quarter" idx="12"/>
          </p:nvPr>
        </p:nvSpPr>
        <p:spPr/>
        <p:txBody>
          <a:bodyPr/>
          <a:lstStyle/>
          <a:p>
            <a:pPr>
              <a:defRPr/>
            </a:pPr>
            <a:fld id="{8AE03030-746E-42FD-8304-843EE9D9D8A3}" type="slidenum">
              <a:rPr lang="en-US" altLang="en-US" smtClean="0"/>
              <a:pPr>
                <a:defRPr/>
              </a:pPr>
              <a:t>19</a:t>
            </a:fld>
            <a:endParaRPr lang="en-US" altLang="en-US"/>
          </a:p>
        </p:txBody>
      </p:sp>
    </p:spTree>
    <p:extLst>
      <p:ext uri="{BB962C8B-B14F-4D97-AF65-F5344CB8AC3E}">
        <p14:creationId xmlns:p14="http://schemas.microsoft.com/office/powerpoint/2010/main" val="1872639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22238"/>
            <a:ext cx="7543800" cy="1858962"/>
          </a:xfrm>
        </p:spPr>
        <p:txBody>
          <a:bodyPr/>
          <a:lstStyle/>
          <a:p>
            <a:r>
              <a:rPr lang="en-US" dirty="0" smtClean="0"/>
              <a:t>How to ensure multithreaded applications work as expected?</a:t>
            </a:r>
            <a:endParaRPr lang="en-US" dirty="0"/>
          </a:p>
        </p:txBody>
      </p:sp>
      <p:sp>
        <p:nvSpPr>
          <p:cNvPr id="8" name="Content Placeholder 7"/>
          <p:cNvSpPr>
            <a:spLocks noGrp="1"/>
          </p:cNvSpPr>
          <p:nvPr>
            <p:ph idx="1"/>
          </p:nvPr>
        </p:nvSpPr>
        <p:spPr>
          <a:xfrm>
            <a:off x="457200" y="2133599"/>
            <a:ext cx="8229600" cy="3997325"/>
          </a:xfrm>
        </p:spPr>
        <p:txBody>
          <a:bodyPr/>
          <a:lstStyle/>
          <a:p>
            <a:r>
              <a:rPr lang="en-US" dirty="0" smtClean="0"/>
              <a:t>Avoid problems due to </a:t>
            </a:r>
          </a:p>
          <a:p>
            <a:pPr lvl="1"/>
            <a:r>
              <a:rPr lang="en-US" dirty="0" smtClean="0"/>
              <a:t>reordering</a:t>
            </a:r>
          </a:p>
          <a:p>
            <a:pPr lvl="1"/>
            <a:r>
              <a:rPr lang="en-US" dirty="0" smtClean="0"/>
              <a:t>caching (as seen yesterday)</a:t>
            </a:r>
          </a:p>
          <a:p>
            <a:r>
              <a:rPr lang="en-US" dirty="0" smtClean="0"/>
              <a:t>While still being fast!</a:t>
            </a:r>
          </a:p>
          <a:p>
            <a:endParaRPr lang="en-US" dirty="0"/>
          </a:p>
          <a:p>
            <a:pPr marL="0" indent="0">
              <a:buNone/>
            </a:pPr>
            <a:r>
              <a:rPr lang="en-US" dirty="0" smtClean="0"/>
              <a:t>(What are the simplest answers to this question?)</a:t>
            </a:r>
            <a:endParaRPr lang="en-US"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6" name="Slide Number Placeholder 5"/>
          <p:cNvSpPr>
            <a:spLocks noGrp="1"/>
          </p:cNvSpPr>
          <p:nvPr>
            <p:ph type="sldNum" sz="quarter" idx="12"/>
          </p:nvPr>
        </p:nvSpPr>
        <p:spPr/>
        <p:txBody>
          <a:bodyPr/>
          <a:lstStyle/>
          <a:p>
            <a:pPr>
              <a:defRPr/>
            </a:pPr>
            <a:fld id="{8AE03030-746E-42FD-8304-843EE9D9D8A3}" type="slidenum">
              <a:rPr lang="en-US" altLang="en-US" smtClean="0"/>
              <a:pPr>
                <a:defRPr/>
              </a:pPr>
              <a:t>2</a:t>
            </a:fld>
            <a:endParaRPr lang="en-US" altLang="en-US"/>
          </a:p>
        </p:txBody>
      </p:sp>
    </p:spTree>
    <p:extLst>
      <p:ext uri="{BB962C8B-B14F-4D97-AF65-F5344CB8AC3E}">
        <p14:creationId xmlns:p14="http://schemas.microsoft.com/office/powerpoint/2010/main" val="4143981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a:t>
            </a:r>
            <a:endParaRPr lang="en-US" dirty="0"/>
          </a:p>
        </p:txBody>
      </p:sp>
      <p:sp>
        <p:nvSpPr>
          <p:cNvPr id="3" name="Content Placeholder 2"/>
          <p:cNvSpPr>
            <a:spLocks noGrp="1"/>
          </p:cNvSpPr>
          <p:nvPr>
            <p:ph idx="1"/>
          </p:nvPr>
        </p:nvSpPr>
        <p:spPr/>
        <p:txBody>
          <a:bodyPr/>
          <a:lstStyle/>
          <a:p>
            <a:pPr marL="0" indent="0">
              <a:buNone/>
            </a:pPr>
            <a:r>
              <a:rPr lang="en-US" dirty="0"/>
              <a:t>“Two accesses to (reads of or writes to) the same variable are said to be </a:t>
            </a:r>
            <a:r>
              <a:rPr lang="en-US" i="1" dirty="0"/>
              <a:t>conflicting</a:t>
            </a:r>
            <a:r>
              <a:rPr lang="en-US" dirty="0"/>
              <a:t> if at least one of the accesses is a write</a:t>
            </a:r>
            <a:r>
              <a:rPr lang="en-US" dirty="0" smtClean="0"/>
              <a:t>.” </a:t>
            </a:r>
            <a:r>
              <a:rPr lang="en-US" dirty="0"/>
              <a:t>(</a:t>
            </a:r>
            <a:r>
              <a:rPr lang="en-US" dirty="0">
                <a:hlinkClick r:id="rId2" tooltip="17.4.1. Shared Variables"/>
              </a:rPr>
              <a:t>§17.4.1</a:t>
            </a:r>
            <a:r>
              <a:rPr lang="en-US" dirty="0"/>
              <a:t>)</a:t>
            </a:r>
          </a:p>
          <a:p>
            <a:pPr marL="0" indent="0">
              <a:buNone/>
            </a:pPr>
            <a:endParaRPr lang="en-US" dirty="0"/>
          </a:p>
          <a:p>
            <a:pPr marL="0" indent="0">
              <a:buNone/>
            </a:pPr>
            <a:r>
              <a:rPr lang="en-US" dirty="0"/>
              <a:t>“When a program contains two conflicting accesses that are not ordered by a happens-before relationship, it is said to contain a </a:t>
            </a:r>
            <a:r>
              <a:rPr lang="en-US" i="1" dirty="0"/>
              <a:t>data race</a:t>
            </a:r>
            <a:r>
              <a:rPr lang="en-US" dirty="0"/>
              <a:t>.” (</a:t>
            </a:r>
            <a:r>
              <a:rPr lang="en-US" dirty="0">
                <a:hlinkClick r:id="rId3" tooltip="17.4.1. Shared Variables"/>
              </a:rPr>
              <a:t>§17.4.5</a:t>
            </a:r>
            <a:r>
              <a:rPr lang="en-US" dirty="0" smtClean="0"/>
              <a:t>)</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20</a:t>
            </a:fld>
            <a:endParaRPr lang="en-US" altLang="en-US" dirty="0"/>
          </a:p>
        </p:txBody>
      </p:sp>
    </p:spTree>
    <p:extLst>
      <p:ext uri="{BB962C8B-B14F-4D97-AF65-F5344CB8AC3E}">
        <p14:creationId xmlns:p14="http://schemas.microsoft.com/office/powerpoint/2010/main" val="3817155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Data-race free programs</a:t>
            </a:r>
            <a:endParaRPr lang="en-US" dirty="0"/>
          </a:p>
        </p:txBody>
      </p:sp>
      <p:sp>
        <p:nvSpPr>
          <p:cNvPr id="3" name="Content Placeholder 2"/>
          <p:cNvSpPr>
            <a:spLocks noGrp="1"/>
          </p:cNvSpPr>
          <p:nvPr>
            <p:ph idx="1"/>
          </p:nvPr>
        </p:nvSpPr>
        <p:spPr/>
        <p:txBody>
          <a:bodyPr/>
          <a:lstStyle/>
          <a:p>
            <a:r>
              <a:rPr lang="en-US" dirty="0" smtClean="0"/>
              <a:t>If a program has no data races, then we can treat that program as if it behaved according to our simple “switch-back-and-forth-between-threads” model</a:t>
            </a:r>
          </a:p>
          <a:p>
            <a:r>
              <a:rPr lang="en-US" dirty="0" smtClean="0"/>
              <a:t>This is nice, but there can still be problems</a:t>
            </a:r>
          </a:p>
          <a:p>
            <a:pPr lvl="1"/>
            <a:r>
              <a:rPr lang="en-US" dirty="0" smtClean="0"/>
              <a:t>E.g. single-locked singleton</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21</a:t>
            </a:fld>
            <a:endParaRPr lang="en-US" altLang="en-US" dirty="0"/>
          </a:p>
        </p:txBody>
      </p:sp>
    </p:spTree>
    <p:extLst>
      <p:ext uri="{BB962C8B-B14F-4D97-AF65-F5344CB8AC3E}">
        <p14:creationId xmlns:p14="http://schemas.microsoft.com/office/powerpoint/2010/main" val="1073021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Slow program… (review)</a:t>
            </a:r>
            <a:endParaRPr lang="en-US" dirty="0"/>
          </a:p>
        </p:txBody>
      </p:sp>
      <p:sp>
        <p:nvSpPr>
          <p:cNvPr id="3" name="Content Placeholder 2"/>
          <p:cNvSpPr>
            <a:spLocks noGrp="1"/>
          </p:cNvSpPr>
          <p:nvPr>
            <p:ph idx="1"/>
          </p:nvPr>
        </p:nvSpPr>
        <p:spPr/>
        <p:txBody>
          <a:bodyPr/>
          <a:lstStyle/>
          <a:p>
            <a:pPr marL="0" indent="0">
              <a:buNone/>
            </a:pPr>
            <a:r>
              <a:rPr lang="en-US" dirty="0" smtClean="0"/>
              <a:t>synchronized(</a:t>
            </a:r>
            <a:r>
              <a:rPr lang="en-US" dirty="0" err="1" smtClean="0"/>
              <a:t>MySingleton.class</a:t>
            </a:r>
            <a:r>
              <a:rPr lang="en-US" dirty="0" smtClean="0"/>
              <a:t>) {</a:t>
            </a:r>
          </a:p>
          <a:p>
            <a:pPr marL="0" indent="0">
              <a:buNone/>
            </a:pPr>
            <a:r>
              <a:rPr lang="en-US" dirty="0" smtClean="0"/>
              <a:t>   if(</a:t>
            </a:r>
            <a:r>
              <a:rPr lang="en-US" dirty="0" err="1" smtClean="0"/>
              <a:t>theInstance</a:t>
            </a:r>
            <a:r>
              <a:rPr lang="en-US" dirty="0" smtClean="0"/>
              <a:t> </a:t>
            </a:r>
            <a:r>
              <a:rPr lang="en-US" dirty="0"/>
              <a:t>== null) {</a:t>
            </a:r>
          </a:p>
          <a:p>
            <a:pPr marL="0" indent="0">
              <a:buNone/>
            </a:pPr>
            <a:r>
              <a:rPr lang="en-US" dirty="0" smtClean="0"/>
              <a:t>      </a:t>
            </a:r>
            <a:r>
              <a:rPr lang="en-US" dirty="0" err="1" smtClean="0"/>
              <a:t>theInstance</a:t>
            </a:r>
            <a:r>
              <a:rPr lang="en-US" dirty="0" smtClean="0"/>
              <a:t> == new </a:t>
            </a:r>
            <a:r>
              <a:rPr lang="en-US" dirty="0" err="1" smtClean="0"/>
              <a:t>MySingleton</a:t>
            </a:r>
            <a:r>
              <a:rPr lang="en-US" dirty="0" smtClean="0"/>
              <a:t>(…);</a:t>
            </a:r>
          </a:p>
          <a:p>
            <a:pPr marL="0" indent="0">
              <a:buNone/>
            </a:pPr>
            <a:r>
              <a:rPr lang="en-US" dirty="0"/>
              <a:t> </a:t>
            </a:r>
            <a:r>
              <a:rPr lang="en-US" dirty="0" smtClean="0"/>
              <a:t>  }</a:t>
            </a:r>
          </a:p>
          <a:p>
            <a:pPr marL="0" indent="0">
              <a:buNone/>
            </a:pPr>
            <a:r>
              <a:rPr lang="en-US" dirty="0" smtClean="0"/>
              <a:t>}</a:t>
            </a:r>
          </a:p>
          <a:p>
            <a:pPr marL="0" indent="0">
              <a:buNone/>
            </a:pPr>
            <a:endParaRPr lang="en-US" dirty="0"/>
          </a:p>
          <a:p>
            <a:pPr marL="0" indent="0">
              <a:buNone/>
            </a:pPr>
            <a:r>
              <a:rPr lang="en-US" dirty="0" smtClean="0"/>
              <a:t>This program WILL work correctly.  Just has a lock that we want to avoid.</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22</a:t>
            </a:fld>
            <a:endParaRPr lang="en-US" altLang="en-US" dirty="0"/>
          </a:p>
        </p:txBody>
      </p:sp>
    </p:spTree>
    <p:extLst>
      <p:ext uri="{BB962C8B-B14F-4D97-AF65-F5344CB8AC3E}">
        <p14:creationId xmlns:p14="http://schemas.microsoft.com/office/powerpoint/2010/main" val="738955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Data-race free program with problems… (review)</a:t>
            </a:r>
            <a:endParaRPr lang="en-US" dirty="0"/>
          </a:p>
        </p:txBody>
      </p:sp>
      <p:sp>
        <p:nvSpPr>
          <p:cNvPr id="3" name="Content Placeholder 2"/>
          <p:cNvSpPr>
            <a:spLocks noGrp="1"/>
          </p:cNvSpPr>
          <p:nvPr>
            <p:ph idx="1"/>
          </p:nvPr>
        </p:nvSpPr>
        <p:spPr/>
        <p:txBody>
          <a:bodyPr/>
          <a:lstStyle/>
          <a:p>
            <a:pPr marL="0" indent="0">
              <a:buNone/>
            </a:pPr>
            <a:r>
              <a:rPr lang="en-US" dirty="0" smtClean="0"/>
              <a:t>if(</a:t>
            </a:r>
            <a:r>
              <a:rPr lang="en-US" dirty="0" err="1" smtClean="0"/>
              <a:t>theInstance</a:t>
            </a:r>
            <a:r>
              <a:rPr lang="en-US" dirty="0" smtClean="0"/>
              <a:t> == null) {</a:t>
            </a:r>
          </a:p>
          <a:p>
            <a:pPr marL="0" indent="0">
              <a:buNone/>
            </a:pPr>
            <a:r>
              <a:rPr lang="en-US" dirty="0"/>
              <a:t> </a:t>
            </a:r>
            <a:r>
              <a:rPr lang="en-US" dirty="0" smtClean="0"/>
              <a:t>  synchronized(</a:t>
            </a:r>
            <a:r>
              <a:rPr lang="en-US" dirty="0" err="1" smtClean="0"/>
              <a:t>MySingleton.class</a:t>
            </a:r>
            <a:r>
              <a:rPr lang="en-US" dirty="0" smtClean="0"/>
              <a:t>) {</a:t>
            </a:r>
          </a:p>
          <a:p>
            <a:pPr marL="0" indent="0">
              <a:buNone/>
            </a:pPr>
            <a:r>
              <a:rPr lang="en-US" dirty="0"/>
              <a:t> </a:t>
            </a:r>
            <a:r>
              <a:rPr lang="en-US" dirty="0" smtClean="0"/>
              <a:t>     </a:t>
            </a:r>
            <a:r>
              <a:rPr lang="en-US" dirty="0" err="1" smtClean="0"/>
              <a:t>theInstance</a:t>
            </a:r>
            <a:r>
              <a:rPr lang="en-US" dirty="0" smtClean="0"/>
              <a:t> == new </a:t>
            </a:r>
            <a:r>
              <a:rPr lang="en-US" dirty="0" err="1" smtClean="0"/>
              <a:t>MySingleton</a:t>
            </a:r>
            <a:r>
              <a:rPr lang="en-US" dirty="0" smtClean="0"/>
              <a:t>(…);</a:t>
            </a:r>
          </a:p>
          <a:p>
            <a:pPr marL="0" indent="0">
              <a:buNone/>
            </a:pPr>
            <a:r>
              <a:rPr lang="en-US" dirty="0"/>
              <a:t> </a:t>
            </a:r>
            <a:r>
              <a:rPr lang="en-US" dirty="0" smtClean="0"/>
              <a:t>  }</a:t>
            </a:r>
          </a:p>
          <a:p>
            <a:pPr marL="0" indent="0">
              <a:buNone/>
            </a:pPr>
            <a:r>
              <a:rPr lang="en-US" dirty="0" smtClean="0"/>
              <a:t>}</a:t>
            </a:r>
          </a:p>
          <a:p>
            <a:pPr marL="0" indent="0">
              <a:buNone/>
            </a:pPr>
            <a:r>
              <a:rPr lang="en-US" dirty="0" smtClean="0"/>
              <a:t>There is a data rate here, but not one according to the Java Language Spec definition of a data race.</a:t>
            </a:r>
          </a:p>
          <a:p>
            <a:pPr marL="0" indent="0">
              <a:buNone/>
            </a:pPr>
            <a:r>
              <a:rPr lang="en-US" dirty="0" smtClean="0"/>
              <a:t>The spec. does discuss this sort of problem </a:t>
            </a:r>
            <a:r>
              <a:rPr lang="en-US" dirty="0"/>
              <a:t> (</a:t>
            </a:r>
            <a:r>
              <a:rPr lang="en-US" dirty="0">
                <a:hlinkClick r:id="rId2" tooltip="17.4.3. Programs and Program Order"/>
              </a:rPr>
              <a:t>§17.4.3</a:t>
            </a:r>
            <a:r>
              <a:rPr lang="en-US" dirty="0"/>
              <a:t>)</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23</a:t>
            </a:fld>
            <a:endParaRPr lang="en-US" altLang="en-US" dirty="0"/>
          </a:p>
        </p:txBody>
      </p:sp>
    </p:spTree>
    <p:extLst>
      <p:ext uri="{BB962C8B-B14F-4D97-AF65-F5344CB8AC3E}">
        <p14:creationId xmlns:p14="http://schemas.microsoft.com/office/powerpoint/2010/main" val="702798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The double-locked Singleton (Review)</a:t>
            </a:r>
            <a:endParaRPr lang="en-US" dirty="0"/>
          </a:p>
        </p:txBody>
      </p:sp>
      <p:sp>
        <p:nvSpPr>
          <p:cNvPr id="9" name="Content Placeholder 8"/>
          <p:cNvSpPr>
            <a:spLocks noGrp="1"/>
          </p:cNvSpPr>
          <p:nvPr>
            <p:ph idx="1"/>
          </p:nvPr>
        </p:nvSpPr>
        <p:spPr/>
        <p:txBody>
          <a:bodyPr/>
          <a:lstStyle/>
          <a:p>
            <a:pPr marL="0" indent="0">
              <a:buNone/>
            </a:pPr>
            <a:r>
              <a:rPr lang="en-US" dirty="0" smtClean="0"/>
              <a:t>if(</a:t>
            </a:r>
            <a:r>
              <a:rPr lang="en-US" dirty="0" err="1" smtClean="0"/>
              <a:t>theInstance</a:t>
            </a:r>
            <a:r>
              <a:rPr lang="en-US" dirty="0" smtClean="0"/>
              <a:t> == null) {</a:t>
            </a:r>
          </a:p>
          <a:p>
            <a:pPr marL="0" indent="0">
              <a:buNone/>
            </a:pPr>
            <a:r>
              <a:rPr lang="en-US" dirty="0" smtClean="0"/>
              <a:t>   synchronized(</a:t>
            </a:r>
            <a:r>
              <a:rPr lang="en-US" dirty="0" err="1" smtClean="0"/>
              <a:t>MySingleton.class</a:t>
            </a:r>
            <a:r>
              <a:rPr lang="en-US" dirty="0" smtClean="0"/>
              <a:t>) {</a:t>
            </a:r>
          </a:p>
          <a:p>
            <a:pPr marL="0" indent="0">
              <a:buNone/>
            </a:pPr>
            <a:r>
              <a:rPr lang="en-US" dirty="0" smtClean="0"/>
              <a:t>      if(</a:t>
            </a:r>
            <a:r>
              <a:rPr lang="en-US" dirty="0" err="1" smtClean="0"/>
              <a:t>theInstance</a:t>
            </a:r>
            <a:r>
              <a:rPr lang="en-US" dirty="0" smtClean="0"/>
              <a:t> == null){</a:t>
            </a:r>
          </a:p>
          <a:p>
            <a:pPr marL="0" indent="0">
              <a:buNone/>
            </a:pPr>
            <a:r>
              <a:rPr lang="en-US" dirty="0" smtClean="0"/>
              <a:t>         </a:t>
            </a:r>
            <a:r>
              <a:rPr lang="en-US" dirty="0" err="1" smtClean="0"/>
              <a:t>theInstance</a:t>
            </a:r>
            <a:r>
              <a:rPr lang="en-US" dirty="0" smtClean="0"/>
              <a:t> = new </a:t>
            </a:r>
            <a:r>
              <a:rPr lang="en-US" dirty="0" err="1" smtClean="0"/>
              <a:t>MySingleton</a:t>
            </a:r>
            <a:r>
              <a:rPr lang="en-US" dirty="0" smtClean="0"/>
              <a:t>();</a:t>
            </a:r>
          </a:p>
          <a:p>
            <a:pPr marL="0" indent="0">
              <a:buNone/>
            </a:pPr>
            <a:r>
              <a:rPr lang="en-US" dirty="0" smtClean="0"/>
              <a:t>      }</a:t>
            </a:r>
          </a:p>
          <a:p>
            <a:pPr marL="0" indent="0">
              <a:buNone/>
            </a:pPr>
            <a:r>
              <a:rPr lang="en-US" dirty="0"/>
              <a:t> </a:t>
            </a:r>
            <a:r>
              <a:rPr lang="en-US" dirty="0" smtClean="0"/>
              <a:t>  }</a:t>
            </a:r>
          </a:p>
          <a:p>
            <a:pPr marL="0" indent="0">
              <a:buNone/>
            </a:pPr>
            <a:r>
              <a:rPr lang="en-US" dirty="0" smtClean="0"/>
              <a:t>}</a:t>
            </a:r>
          </a:p>
          <a:p>
            <a:pPr marL="0" indent="0">
              <a:buNone/>
            </a:pPr>
            <a:r>
              <a:rPr lang="en-US" dirty="0"/>
              <a:t>r</a:t>
            </a:r>
            <a:r>
              <a:rPr lang="en-US" dirty="0" smtClean="0"/>
              <a:t>eturn </a:t>
            </a:r>
            <a:r>
              <a:rPr lang="en-US" dirty="0" err="1" smtClean="0"/>
              <a:t>theInstance</a:t>
            </a:r>
            <a:r>
              <a:rPr lang="en-US" dirty="0" smtClean="0"/>
              <a:t>;</a:t>
            </a:r>
            <a:endParaRPr lang="en-US"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24</a:t>
            </a:fld>
            <a:endParaRPr lang="en-US" altLang="en-US" dirty="0"/>
          </a:p>
        </p:txBody>
      </p:sp>
    </p:spTree>
    <p:extLst>
      <p:ext uri="{BB962C8B-B14F-4D97-AF65-F5344CB8AC3E}">
        <p14:creationId xmlns:p14="http://schemas.microsoft.com/office/powerpoint/2010/main" val="20870635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The faster double-locked Singleton (new!!!)</a:t>
            </a:r>
            <a:endParaRPr lang="en-US" dirty="0"/>
          </a:p>
        </p:txBody>
      </p:sp>
      <p:sp>
        <p:nvSpPr>
          <p:cNvPr id="9" name="Content Placeholder 8"/>
          <p:cNvSpPr>
            <a:spLocks noGrp="1"/>
          </p:cNvSpPr>
          <p:nvPr>
            <p:ph idx="1"/>
          </p:nvPr>
        </p:nvSpPr>
        <p:spPr/>
        <p:txBody>
          <a:bodyPr/>
          <a:lstStyle/>
          <a:p>
            <a:pPr marL="0" indent="0">
              <a:buNone/>
            </a:pPr>
            <a:r>
              <a:rPr lang="en-US" sz="2800" dirty="0" err="1" smtClean="0"/>
              <a:t>MySingleton</a:t>
            </a:r>
            <a:r>
              <a:rPr lang="en-US" sz="2800" dirty="0" smtClean="0"/>
              <a:t> local = </a:t>
            </a:r>
            <a:r>
              <a:rPr lang="en-US" sz="2800" dirty="0" err="1" smtClean="0"/>
              <a:t>theInstance</a:t>
            </a:r>
            <a:r>
              <a:rPr lang="en-US" sz="2800" dirty="0" smtClean="0"/>
              <a:t>;</a:t>
            </a:r>
          </a:p>
          <a:p>
            <a:pPr marL="0" indent="0">
              <a:buNone/>
            </a:pPr>
            <a:r>
              <a:rPr lang="en-US" sz="2800" dirty="0" smtClean="0"/>
              <a:t>if(local == null) {</a:t>
            </a:r>
          </a:p>
          <a:p>
            <a:pPr marL="0" indent="0">
              <a:buNone/>
            </a:pPr>
            <a:r>
              <a:rPr lang="en-US" sz="2800" dirty="0" smtClean="0"/>
              <a:t>   synchronized(</a:t>
            </a:r>
            <a:r>
              <a:rPr lang="en-US" sz="2800" dirty="0" err="1" smtClean="0"/>
              <a:t>MySingleton.class</a:t>
            </a:r>
            <a:r>
              <a:rPr lang="en-US" sz="2800" dirty="0" smtClean="0"/>
              <a:t>) {</a:t>
            </a:r>
          </a:p>
          <a:p>
            <a:pPr marL="0" indent="0">
              <a:buNone/>
            </a:pPr>
            <a:r>
              <a:rPr lang="en-US" sz="2800" dirty="0"/>
              <a:t> </a:t>
            </a:r>
            <a:r>
              <a:rPr lang="en-US" sz="2800" dirty="0" smtClean="0"/>
              <a:t>     local = </a:t>
            </a:r>
            <a:r>
              <a:rPr lang="en-US" sz="2800" dirty="0" err="1" smtClean="0"/>
              <a:t>theInstance</a:t>
            </a:r>
            <a:r>
              <a:rPr lang="en-US" sz="2800" dirty="0" smtClean="0"/>
              <a:t>;</a:t>
            </a:r>
          </a:p>
          <a:p>
            <a:pPr marL="0" indent="0">
              <a:buNone/>
            </a:pPr>
            <a:r>
              <a:rPr lang="en-US" sz="2800" dirty="0" smtClean="0"/>
              <a:t>      if(local == null) {</a:t>
            </a:r>
          </a:p>
          <a:p>
            <a:pPr marL="0" indent="0">
              <a:buNone/>
            </a:pPr>
            <a:r>
              <a:rPr lang="en-US" sz="2800" dirty="0" smtClean="0"/>
              <a:t>         local = </a:t>
            </a:r>
            <a:r>
              <a:rPr lang="en-US" sz="2800" dirty="0" err="1" smtClean="0"/>
              <a:t>theInstance</a:t>
            </a:r>
            <a:r>
              <a:rPr lang="en-US" sz="2800" dirty="0" smtClean="0"/>
              <a:t> = new </a:t>
            </a:r>
            <a:r>
              <a:rPr lang="en-US" sz="2800" dirty="0" err="1" smtClean="0"/>
              <a:t>MySingleton</a:t>
            </a:r>
            <a:r>
              <a:rPr lang="en-US" sz="2800" dirty="0" smtClean="0"/>
              <a:t>();</a:t>
            </a:r>
          </a:p>
          <a:p>
            <a:pPr marL="0" indent="0">
              <a:buNone/>
            </a:pPr>
            <a:r>
              <a:rPr lang="en-US" sz="2800" dirty="0" smtClean="0"/>
              <a:t>      }</a:t>
            </a:r>
          </a:p>
          <a:p>
            <a:pPr marL="0" indent="0">
              <a:buNone/>
            </a:pPr>
            <a:r>
              <a:rPr lang="en-US" sz="2800" dirty="0"/>
              <a:t> </a:t>
            </a:r>
            <a:r>
              <a:rPr lang="en-US" sz="2800" dirty="0" smtClean="0"/>
              <a:t>  }</a:t>
            </a:r>
          </a:p>
          <a:p>
            <a:pPr marL="0" indent="0">
              <a:buNone/>
            </a:pPr>
            <a:r>
              <a:rPr lang="en-US" sz="2800" dirty="0" smtClean="0"/>
              <a:t>}</a:t>
            </a:r>
          </a:p>
          <a:p>
            <a:pPr marL="0" indent="0">
              <a:buNone/>
            </a:pPr>
            <a:r>
              <a:rPr lang="en-US" sz="2800" dirty="0"/>
              <a:t>r</a:t>
            </a:r>
            <a:r>
              <a:rPr lang="en-US" sz="2800" dirty="0" smtClean="0"/>
              <a:t>eturn local;</a:t>
            </a:r>
            <a:endParaRPr lang="en-US" sz="2800"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25</a:t>
            </a:fld>
            <a:endParaRPr lang="en-US" altLang="en-US" dirty="0"/>
          </a:p>
        </p:txBody>
      </p:sp>
    </p:spTree>
    <p:extLst>
      <p:ext uri="{BB962C8B-B14F-4D97-AF65-F5344CB8AC3E}">
        <p14:creationId xmlns:p14="http://schemas.microsoft.com/office/powerpoint/2010/main" val="39956760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t>
            </a:r>
            <a:endParaRPr lang="en-US" dirty="0"/>
          </a:p>
        </p:txBody>
      </p:sp>
      <p:sp>
        <p:nvSpPr>
          <p:cNvPr id="3" name="Content Placeholder 2"/>
          <p:cNvSpPr>
            <a:spLocks noGrp="1"/>
          </p:cNvSpPr>
          <p:nvPr>
            <p:ph sz="half" idx="1"/>
          </p:nvPr>
        </p:nvSpPr>
        <p:spPr>
          <a:xfrm>
            <a:off x="457200" y="2438399"/>
            <a:ext cx="4038600" cy="3692525"/>
          </a:xfrm>
        </p:spPr>
        <p:txBody>
          <a:bodyPr/>
          <a:lstStyle/>
          <a:p>
            <a:pPr marL="0" indent="0">
              <a:buNone/>
            </a:pPr>
            <a:r>
              <a:rPr lang="en-US" sz="2400" dirty="0" smtClean="0"/>
              <a:t>public void a() {</a:t>
            </a:r>
          </a:p>
          <a:p>
            <a:pPr marL="0" indent="0">
              <a:buNone/>
            </a:pPr>
            <a:r>
              <a:rPr lang="en-US" sz="2400" dirty="0"/>
              <a:t> </a:t>
            </a:r>
            <a:r>
              <a:rPr lang="en-US" sz="2400" dirty="0" smtClean="0"/>
              <a:t>  </a:t>
            </a:r>
            <a:r>
              <a:rPr lang="en-US" sz="2400" dirty="0" err="1" smtClean="0"/>
              <a:t>System.out.println</a:t>
            </a:r>
            <a:r>
              <a:rPr lang="en-US" sz="2400" dirty="0" smtClean="0"/>
              <a:t>(“x”);</a:t>
            </a:r>
          </a:p>
          <a:p>
            <a:pPr marL="0" indent="0">
              <a:buNone/>
            </a:pPr>
            <a:r>
              <a:rPr lang="en-US" sz="2400" dirty="0"/>
              <a:t> </a:t>
            </a:r>
            <a:r>
              <a:rPr lang="en-US" sz="2400" dirty="0" smtClean="0"/>
              <a:t>  </a:t>
            </a:r>
            <a:r>
              <a:rPr lang="en-US" sz="2400" dirty="0" err="1" smtClean="0"/>
              <a:t>System.out.println</a:t>
            </a:r>
            <a:r>
              <a:rPr lang="en-US" sz="2400" dirty="0" smtClean="0"/>
              <a:t>(“y”);</a:t>
            </a:r>
          </a:p>
          <a:p>
            <a:pPr marL="0" indent="0">
              <a:buNone/>
            </a:pPr>
            <a:endParaRPr lang="en-US" sz="2400" dirty="0"/>
          </a:p>
          <a:p>
            <a:pPr marL="0" indent="0">
              <a:buNone/>
            </a:pPr>
            <a:endParaRPr lang="en-US" sz="2400" dirty="0" smtClean="0"/>
          </a:p>
          <a:p>
            <a:pPr marL="0" indent="0">
              <a:buNone/>
            </a:pPr>
            <a:endParaRPr lang="en-US" sz="2400" dirty="0"/>
          </a:p>
          <a:p>
            <a:pPr marL="0" indent="0">
              <a:buNone/>
            </a:pPr>
            <a:r>
              <a:rPr lang="en-US" sz="2400" dirty="0" smtClean="0"/>
              <a:t>}</a:t>
            </a:r>
            <a:endParaRPr lang="en-US" sz="2400" dirty="0"/>
          </a:p>
        </p:txBody>
      </p:sp>
      <p:sp>
        <p:nvSpPr>
          <p:cNvPr id="6" name="Content Placeholder 5"/>
          <p:cNvSpPr>
            <a:spLocks noGrp="1"/>
          </p:cNvSpPr>
          <p:nvPr>
            <p:ph sz="half" idx="2"/>
          </p:nvPr>
        </p:nvSpPr>
        <p:spPr>
          <a:xfrm>
            <a:off x="4648200" y="2438399"/>
            <a:ext cx="4038600" cy="3692525"/>
          </a:xfrm>
        </p:spPr>
        <p:txBody>
          <a:bodyPr/>
          <a:lstStyle/>
          <a:p>
            <a:pPr marL="0" indent="0">
              <a:buNone/>
            </a:pPr>
            <a:r>
              <a:rPr lang="en-US" sz="2400" dirty="0"/>
              <a:t>public void </a:t>
            </a:r>
            <a:r>
              <a:rPr lang="en-US" sz="2400" dirty="0" smtClean="0"/>
              <a:t>b() </a:t>
            </a:r>
            <a:r>
              <a:rPr lang="en-US" sz="2400" dirty="0"/>
              <a:t>{</a:t>
            </a:r>
          </a:p>
          <a:p>
            <a:pPr marL="0" indent="0">
              <a:buNone/>
            </a:pPr>
            <a:r>
              <a:rPr lang="en-US" sz="2400" dirty="0" smtClean="0"/>
              <a:t>   </a:t>
            </a:r>
            <a:r>
              <a:rPr lang="en-US" sz="2400" dirty="0" err="1" smtClean="0"/>
              <a:t>System.out.println</a:t>
            </a:r>
            <a:r>
              <a:rPr lang="en-US" sz="2400" dirty="0" smtClean="0"/>
              <a:t>(“x”);</a:t>
            </a:r>
            <a:endParaRPr lang="en-US" sz="2400" dirty="0"/>
          </a:p>
          <a:p>
            <a:pPr marL="0" indent="0">
              <a:buNone/>
            </a:pPr>
            <a:r>
              <a:rPr lang="en-US" sz="2400" dirty="0" smtClean="0"/>
              <a:t>   </a:t>
            </a:r>
            <a:r>
              <a:rPr lang="en-US" sz="2400" dirty="0" err="1" smtClean="0"/>
              <a:t>System.out.println</a:t>
            </a:r>
            <a:r>
              <a:rPr lang="en-US" sz="2400" dirty="0" smtClean="0"/>
              <a:t>(“y”);</a:t>
            </a: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26</a:t>
            </a:fld>
            <a:endParaRPr lang="en-US" altLang="en-US" dirty="0"/>
          </a:p>
        </p:txBody>
      </p:sp>
      <p:sp>
        <p:nvSpPr>
          <p:cNvPr id="7" name="Content Placeholder 2"/>
          <p:cNvSpPr txBox="1">
            <a:spLocks/>
          </p:cNvSpPr>
          <p:nvPr/>
        </p:nvSpPr>
        <p:spPr bwMode="auto">
          <a:xfrm>
            <a:off x="609600" y="1752600"/>
            <a:ext cx="8229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8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8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9pPr>
          </a:lstStyle>
          <a:p>
            <a:pPr marL="0" indent="0">
              <a:buNone/>
            </a:pPr>
            <a:r>
              <a:rPr lang="en-US" kern="0" dirty="0" smtClean="0"/>
              <a:t>Prove the following code is(</a:t>
            </a:r>
            <a:r>
              <a:rPr lang="en-US" kern="0" dirty="0" err="1" smtClean="0"/>
              <a:t>n’t</a:t>
            </a:r>
            <a:r>
              <a:rPr lang="en-US" kern="0" dirty="0" smtClean="0"/>
              <a:t>) free of data races:</a:t>
            </a:r>
          </a:p>
          <a:p>
            <a:pPr marL="0" indent="0">
              <a:buFont typeface="Wingdings" pitchFamily="2" charset="2"/>
              <a:buNone/>
            </a:pPr>
            <a:endParaRPr lang="en-US" kern="0" dirty="0"/>
          </a:p>
        </p:txBody>
      </p:sp>
    </p:spTree>
    <p:extLst>
      <p:ext uri="{BB962C8B-B14F-4D97-AF65-F5344CB8AC3E}">
        <p14:creationId xmlns:p14="http://schemas.microsoft.com/office/powerpoint/2010/main" val="33385916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t>
            </a:r>
            <a:endParaRPr lang="en-US" dirty="0"/>
          </a:p>
        </p:txBody>
      </p:sp>
      <p:sp>
        <p:nvSpPr>
          <p:cNvPr id="3" name="Content Placeholder 2"/>
          <p:cNvSpPr>
            <a:spLocks noGrp="1"/>
          </p:cNvSpPr>
          <p:nvPr>
            <p:ph sz="half" idx="1"/>
          </p:nvPr>
        </p:nvSpPr>
        <p:spPr>
          <a:xfrm>
            <a:off x="457200" y="2438399"/>
            <a:ext cx="4038600" cy="3692525"/>
          </a:xfrm>
        </p:spPr>
        <p:txBody>
          <a:bodyPr/>
          <a:lstStyle/>
          <a:p>
            <a:pPr marL="0" indent="0">
              <a:buNone/>
            </a:pPr>
            <a:r>
              <a:rPr lang="en-US" sz="2400" dirty="0" smtClean="0"/>
              <a:t>public void a() {</a:t>
            </a:r>
          </a:p>
          <a:p>
            <a:pPr marL="0" indent="0">
              <a:buNone/>
            </a:pPr>
            <a:r>
              <a:rPr lang="en-US" sz="2400" dirty="0"/>
              <a:t> </a:t>
            </a:r>
            <a:r>
              <a:rPr lang="en-US" sz="2400" dirty="0" smtClean="0"/>
              <a:t>  x = 5;</a:t>
            </a:r>
          </a:p>
          <a:p>
            <a:pPr marL="0" indent="0">
              <a:buNone/>
            </a:pPr>
            <a:r>
              <a:rPr lang="en-US" sz="2400" dirty="0"/>
              <a:t> </a:t>
            </a:r>
            <a:r>
              <a:rPr lang="en-US" sz="2400" dirty="0" smtClean="0"/>
              <a:t>  </a:t>
            </a:r>
            <a:r>
              <a:rPr lang="en-US" sz="2400" dirty="0" err="1" smtClean="0"/>
              <a:t>System.out.println</a:t>
            </a:r>
            <a:r>
              <a:rPr lang="en-US" sz="2400" dirty="0" smtClean="0"/>
              <a:t>(“x”);</a:t>
            </a:r>
          </a:p>
          <a:p>
            <a:pPr marL="0" indent="0">
              <a:buNone/>
            </a:pPr>
            <a:endParaRPr lang="en-US" sz="2400" dirty="0"/>
          </a:p>
          <a:p>
            <a:pPr marL="0" indent="0">
              <a:buNone/>
            </a:pPr>
            <a:endParaRPr lang="en-US" sz="2400" dirty="0" smtClean="0"/>
          </a:p>
          <a:p>
            <a:pPr marL="0" indent="0">
              <a:buNone/>
            </a:pPr>
            <a:endParaRPr lang="en-US" sz="2400" dirty="0"/>
          </a:p>
          <a:p>
            <a:pPr marL="0" indent="0">
              <a:buNone/>
            </a:pPr>
            <a:r>
              <a:rPr lang="en-US" sz="2400" dirty="0" smtClean="0"/>
              <a:t>}</a:t>
            </a:r>
            <a:endParaRPr lang="en-US" sz="2400" dirty="0"/>
          </a:p>
        </p:txBody>
      </p:sp>
      <p:sp>
        <p:nvSpPr>
          <p:cNvPr id="6" name="Content Placeholder 5"/>
          <p:cNvSpPr>
            <a:spLocks noGrp="1"/>
          </p:cNvSpPr>
          <p:nvPr>
            <p:ph sz="half" idx="2"/>
          </p:nvPr>
        </p:nvSpPr>
        <p:spPr>
          <a:xfrm>
            <a:off x="4648200" y="2438399"/>
            <a:ext cx="4038600" cy="3692525"/>
          </a:xfrm>
        </p:spPr>
        <p:txBody>
          <a:bodyPr/>
          <a:lstStyle/>
          <a:p>
            <a:pPr marL="0" indent="0">
              <a:buNone/>
            </a:pPr>
            <a:r>
              <a:rPr lang="en-US" dirty="0"/>
              <a:t>public void a() {</a:t>
            </a:r>
          </a:p>
          <a:p>
            <a:pPr marL="0" indent="0">
              <a:buNone/>
            </a:pPr>
            <a:r>
              <a:rPr lang="en-US" dirty="0"/>
              <a:t>   x = 5;</a:t>
            </a:r>
          </a:p>
          <a:p>
            <a:pPr marL="0" indent="0">
              <a:buNone/>
            </a:pPr>
            <a:r>
              <a:rPr lang="en-US" dirty="0"/>
              <a:t>  </a:t>
            </a:r>
            <a:r>
              <a:rPr lang="en-US" dirty="0" err="1" smtClean="0"/>
              <a:t>System.out.println</a:t>
            </a:r>
            <a:r>
              <a:rPr lang="en-US" dirty="0"/>
              <a:t>(“x”);</a:t>
            </a:r>
          </a:p>
          <a:p>
            <a:pPr marL="0" indent="0">
              <a:buNone/>
            </a:pPr>
            <a:endParaRPr lang="en-US" dirty="0"/>
          </a:p>
          <a:p>
            <a:pPr marL="0" indent="0">
              <a:buNone/>
            </a:pPr>
            <a:endParaRPr lang="en-US" dirty="0"/>
          </a:p>
          <a:p>
            <a:pPr marL="0" indent="0">
              <a:buNone/>
            </a:pPr>
            <a:endParaRPr lang="en-US" dirty="0"/>
          </a:p>
          <a:p>
            <a:pPr marL="0" indent="0">
              <a:buNone/>
            </a:pPr>
            <a:r>
              <a:rPr lang="en-US" dirty="0"/>
              <a:t>}</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27</a:t>
            </a:fld>
            <a:endParaRPr lang="en-US" altLang="en-US" dirty="0"/>
          </a:p>
        </p:txBody>
      </p:sp>
      <p:sp>
        <p:nvSpPr>
          <p:cNvPr id="7" name="Content Placeholder 2"/>
          <p:cNvSpPr txBox="1">
            <a:spLocks/>
          </p:cNvSpPr>
          <p:nvPr/>
        </p:nvSpPr>
        <p:spPr bwMode="auto">
          <a:xfrm>
            <a:off x="609600" y="1752600"/>
            <a:ext cx="8229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8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8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9pPr>
          </a:lstStyle>
          <a:p>
            <a:pPr marL="0" indent="0">
              <a:buNone/>
            </a:pPr>
            <a:r>
              <a:rPr lang="en-US" kern="0" dirty="0" smtClean="0"/>
              <a:t>Prove the following code is(</a:t>
            </a:r>
            <a:r>
              <a:rPr lang="en-US" kern="0" dirty="0" err="1" smtClean="0"/>
              <a:t>n’t</a:t>
            </a:r>
            <a:r>
              <a:rPr lang="en-US" kern="0" dirty="0" smtClean="0"/>
              <a:t>) free of data races:</a:t>
            </a:r>
          </a:p>
          <a:p>
            <a:pPr marL="0" indent="0">
              <a:buFont typeface="Wingdings" pitchFamily="2" charset="2"/>
              <a:buNone/>
            </a:pPr>
            <a:endParaRPr lang="en-US" kern="0" dirty="0"/>
          </a:p>
        </p:txBody>
      </p:sp>
    </p:spTree>
    <p:extLst>
      <p:ext uri="{BB962C8B-B14F-4D97-AF65-F5344CB8AC3E}">
        <p14:creationId xmlns:p14="http://schemas.microsoft.com/office/powerpoint/2010/main" val="30669325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t>
            </a:r>
            <a:endParaRPr lang="en-US" dirty="0"/>
          </a:p>
        </p:txBody>
      </p:sp>
      <p:sp>
        <p:nvSpPr>
          <p:cNvPr id="3" name="Content Placeholder 2"/>
          <p:cNvSpPr>
            <a:spLocks noGrp="1"/>
          </p:cNvSpPr>
          <p:nvPr>
            <p:ph sz="half" idx="1"/>
          </p:nvPr>
        </p:nvSpPr>
        <p:spPr>
          <a:xfrm>
            <a:off x="457200" y="2438399"/>
            <a:ext cx="4038600" cy="3692525"/>
          </a:xfrm>
        </p:spPr>
        <p:txBody>
          <a:bodyPr/>
          <a:lstStyle/>
          <a:p>
            <a:pPr marL="0" indent="0">
              <a:buNone/>
            </a:pPr>
            <a:r>
              <a:rPr lang="en-US" sz="2400" dirty="0" smtClean="0"/>
              <a:t>public void a() {</a:t>
            </a:r>
          </a:p>
          <a:p>
            <a:pPr marL="0" indent="0">
              <a:buNone/>
            </a:pPr>
            <a:r>
              <a:rPr lang="en-US" sz="2400" dirty="0" smtClean="0"/>
              <a:t>  synchronized { </a:t>
            </a:r>
          </a:p>
          <a:p>
            <a:pPr marL="0" indent="0">
              <a:buNone/>
            </a:pPr>
            <a:r>
              <a:rPr lang="en-US" sz="2400" dirty="0"/>
              <a:t> </a:t>
            </a:r>
            <a:r>
              <a:rPr lang="en-US" sz="2400" dirty="0" smtClean="0"/>
              <a:t>   x = 5;</a:t>
            </a:r>
          </a:p>
          <a:p>
            <a:pPr marL="0" indent="0">
              <a:buNone/>
            </a:pPr>
            <a:r>
              <a:rPr lang="en-US" sz="2400" dirty="0" smtClean="0"/>
              <a:t>    </a:t>
            </a:r>
            <a:r>
              <a:rPr lang="en-US" sz="2400" dirty="0" err="1" smtClean="0"/>
              <a:t>System.out.println</a:t>
            </a:r>
            <a:r>
              <a:rPr lang="en-US" sz="2400" dirty="0" smtClean="0"/>
              <a:t>(“x”);</a:t>
            </a:r>
          </a:p>
          <a:p>
            <a:pPr marL="0" indent="0">
              <a:buNone/>
            </a:pPr>
            <a:r>
              <a:rPr lang="en-US" sz="2400" dirty="0"/>
              <a:t> </a:t>
            </a:r>
            <a:r>
              <a:rPr lang="en-US" sz="2400" dirty="0" smtClean="0"/>
              <a:t> }</a:t>
            </a:r>
            <a:endParaRPr lang="en-US" sz="2400" dirty="0"/>
          </a:p>
          <a:p>
            <a:pPr marL="0" indent="0">
              <a:buNone/>
            </a:pPr>
            <a:r>
              <a:rPr lang="en-US" sz="2400" dirty="0" smtClean="0"/>
              <a:t>}</a:t>
            </a:r>
            <a:endParaRPr lang="en-US" sz="2400" dirty="0"/>
          </a:p>
        </p:txBody>
      </p:sp>
      <p:sp>
        <p:nvSpPr>
          <p:cNvPr id="6" name="Content Placeholder 5"/>
          <p:cNvSpPr>
            <a:spLocks noGrp="1"/>
          </p:cNvSpPr>
          <p:nvPr>
            <p:ph sz="half" idx="2"/>
          </p:nvPr>
        </p:nvSpPr>
        <p:spPr>
          <a:xfrm>
            <a:off x="4648200" y="2438399"/>
            <a:ext cx="4038600" cy="3692525"/>
          </a:xfrm>
        </p:spPr>
        <p:txBody>
          <a:bodyPr/>
          <a:lstStyle/>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28</a:t>
            </a:fld>
            <a:endParaRPr lang="en-US" altLang="en-US" dirty="0"/>
          </a:p>
        </p:txBody>
      </p:sp>
      <p:sp>
        <p:nvSpPr>
          <p:cNvPr id="7" name="Content Placeholder 2"/>
          <p:cNvSpPr txBox="1">
            <a:spLocks/>
          </p:cNvSpPr>
          <p:nvPr/>
        </p:nvSpPr>
        <p:spPr bwMode="auto">
          <a:xfrm>
            <a:off x="609600" y="1752600"/>
            <a:ext cx="8229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8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8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9pPr>
          </a:lstStyle>
          <a:p>
            <a:pPr marL="0" indent="0">
              <a:buNone/>
            </a:pPr>
            <a:r>
              <a:rPr lang="en-US" kern="0" dirty="0" smtClean="0"/>
              <a:t>Prove the following code is(</a:t>
            </a:r>
            <a:r>
              <a:rPr lang="en-US" kern="0" dirty="0" err="1" smtClean="0"/>
              <a:t>n’t</a:t>
            </a:r>
            <a:r>
              <a:rPr lang="en-US" kern="0" dirty="0" smtClean="0"/>
              <a:t>) free of data races:</a:t>
            </a:r>
          </a:p>
          <a:p>
            <a:pPr marL="0" indent="0">
              <a:buFont typeface="Wingdings" pitchFamily="2" charset="2"/>
              <a:buNone/>
            </a:pPr>
            <a:endParaRPr lang="en-US" kern="0" dirty="0"/>
          </a:p>
        </p:txBody>
      </p:sp>
    </p:spTree>
    <p:extLst>
      <p:ext uri="{BB962C8B-B14F-4D97-AF65-F5344CB8AC3E}">
        <p14:creationId xmlns:p14="http://schemas.microsoft.com/office/powerpoint/2010/main" val="39338834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t>
            </a:r>
            <a:endParaRPr lang="en-US" dirty="0"/>
          </a:p>
        </p:txBody>
      </p:sp>
      <p:sp>
        <p:nvSpPr>
          <p:cNvPr id="3" name="Content Placeholder 2"/>
          <p:cNvSpPr>
            <a:spLocks noGrp="1"/>
          </p:cNvSpPr>
          <p:nvPr>
            <p:ph sz="half" idx="1"/>
          </p:nvPr>
        </p:nvSpPr>
        <p:spPr>
          <a:xfrm>
            <a:off x="457200" y="2743200"/>
            <a:ext cx="7848600" cy="3692525"/>
          </a:xfrm>
        </p:spPr>
        <p:txBody>
          <a:bodyPr/>
          <a:lstStyle/>
          <a:p>
            <a:pPr marL="0" indent="0">
              <a:buNone/>
            </a:pPr>
            <a:r>
              <a:rPr lang="en-US" sz="2400" dirty="0" smtClean="0"/>
              <a:t>if(</a:t>
            </a:r>
            <a:r>
              <a:rPr lang="en-US" sz="2400" dirty="0" err="1" smtClean="0"/>
              <a:t>theLogger</a:t>
            </a:r>
            <a:r>
              <a:rPr lang="en-US" sz="2400" dirty="0" smtClean="0"/>
              <a:t>==</a:t>
            </a:r>
            <a:r>
              <a:rPr lang="en-US" sz="2400" dirty="0"/>
              <a:t>null){	</a:t>
            </a:r>
          </a:p>
          <a:p>
            <a:pPr marL="0" indent="0">
              <a:buNone/>
            </a:pPr>
            <a:r>
              <a:rPr lang="en-US" sz="2400" dirty="0"/>
              <a:t>  synchronized </a:t>
            </a:r>
            <a:r>
              <a:rPr lang="en-US" sz="2400" dirty="0" smtClean="0"/>
              <a:t>(</a:t>
            </a:r>
            <a:r>
              <a:rPr lang="en-US" sz="2400" dirty="0" err="1" smtClean="0"/>
              <a:t>EventLogger.class</a:t>
            </a:r>
            <a:r>
              <a:rPr lang="en-US" sz="2400" dirty="0" smtClean="0"/>
              <a:t>){  </a:t>
            </a:r>
            <a:endParaRPr lang="en-US" sz="2400" dirty="0"/>
          </a:p>
          <a:p>
            <a:pPr marL="0" indent="0">
              <a:buNone/>
            </a:pPr>
            <a:r>
              <a:rPr lang="en-US" sz="2400" dirty="0"/>
              <a:t>    </a:t>
            </a:r>
            <a:r>
              <a:rPr lang="en-US" sz="2400" dirty="0" smtClean="0"/>
              <a:t>if(</a:t>
            </a:r>
            <a:r>
              <a:rPr lang="en-US" sz="2400" dirty="0" err="1" smtClean="0"/>
              <a:t>theLogger</a:t>
            </a:r>
            <a:r>
              <a:rPr lang="en-US" sz="2400" dirty="0" smtClean="0"/>
              <a:t> </a:t>
            </a:r>
            <a:r>
              <a:rPr lang="en-US" sz="2400" dirty="0"/>
              <a:t>== null</a:t>
            </a:r>
            <a:r>
              <a:rPr lang="en-US" sz="2400" dirty="0" smtClean="0"/>
              <a:t>){</a:t>
            </a:r>
          </a:p>
          <a:p>
            <a:pPr marL="0" indent="0">
              <a:buNone/>
            </a:pPr>
            <a:r>
              <a:rPr lang="en-US" sz="2400" dirty="0"/>
              <a:t> </a:t>
            </a:r>
            <a:r>
              <a:rPr lang="en-US" sz="2400" dirty="0" smtClean="0"/>
              <a:t>      </a:t>
            </a:r>
            <a:r>
              <a:rPr lang="en-US" sz="2400" dirty="0" err="1" smtClean="0"/>
              <a:t>theLogger</a:t>
            </a:r>
            <a:r>
              <a:rPr lang="en-US" sz="2400" dirty="0" smtClean="0"/>
              <a:t> = new </a:t>
            </a:r>
            <a:r>
              <a:rPr lang="en-US" sz="2400" dirty="0" err="1"/>
              <a:t>EventLogger</a:t>
            </a:r>
            <a:r>
              <a:rPr lang="en-US" sz="2400" dirty="0"/>
              <a:t>(path</a:t>
            </a:r>
            <a:r>
              <a:rPr lang="en-US" sz="2400" dirty="0" smtClean="0"/>
              <a:t>);</a:t>
            </a:r>
          </a:p>
          <a:p>
            <a:pPr marL="0" indent="0">
              <a:buNone/>
            </a:pPr>
            <a:r>
              <a:rPr lang="en-US" sz="2400" dirty="0"/>
              <a:t> </a:t>
            </a:r>
            <a:r>
              <a:rPr lang="en-US" sz="2400" dirty="0" smtClean="0"/>
              <a:t>   }</a:t>
            </a:r>
            <a:endParaRPr lang="en-US" sz="2400" dirty="0"/>
          </a:p>
          <a:p>
            <a:pPr marL="0" indent="0">
              <a:buNone/>
            </a:pPr>
            <a:r>
              <a:rPr lang="en-US" sz="2400" dirty="0"/>
              <a:t>  }</a:t>
            </a:r>
          </a:p>
          <a:p>
            <a:pPr marL="0" indent="0">
              <a:buNone/>
            </a:pPr>
            <a:r>
              <a:rPr lang="en-US" sz="2400" dirty="0"/>
              <a:t>}</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29</a:t>
            </a:fld>
            <a:endParaRPr lang="en-US" altLang="en-US" dirty="0"/>
          </a:p>
        </p:txBody>
      </p:sp>
      <p:sp>
        <p:nvSpPr>
          <p:cNvPr id="7" name="Content Placeholder 2"/>
          <p:cNvSpPr txBox="1">
            <a:spLocks/>
          </p:cNvSpPr>
          <p:nvPr/>
        </p:nvSpPr>
        <p:spPr bwMode="auto">
          <a:xfrm>
            <a:off x="609600" y="12954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8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8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9pPr>
          </a:lstStyle>
          <a:p>
            <a:pPr marL="0" indent="0">
              <a:buNone/>
            </a:pPr>
            <a:r>
              <a:rPr lang="en-US" b="1" i="1" kern="0" dirty="0" smtClean="0"/>
              <a:t>Write</a:t>
            </a:r>
            <a:r>
              <a:rPr lang="en-US" kern="0" dirty="0" smtClean="0"/>
              <a:t> whether this code contains any data races. </a:t>
            </a:r>
            <a:r>
              <a:rPr lang="en-US" b="1" i="1" kern="0" dirty="0" smtClean="0"/>
              <a:t>Explain</a:t>
            </a:r>
            <a:r>
              <a:rPr lang="en-US" kern="0" dirty="0" smtClean="0"/>
              <a:t> your answer. Assume loggers is </a:t>
            </a:r>
            <a:r>
              <a:rPr lang="en-US" b="1" kern="0" dirty="0" smtClean="0"/>
              <a:t>not</a:t>
            </a:r>
            <a:r>
              <a:rPr lang="en-US" kern="0" dirty="0" smtClean="0"/>
              <a:t> volatile.</a:t>
            </a:r>
          </a:p>
          <a:p>
            <a:pPr marL="0" indent="0">
              <a:buFont typeface="Wingdings" pitchFamily="2" charset="2"/>
              <a:buNone/>
            </a:pPr>
            <a:endParaRPr lang="en-US" kern="0" dirty="0"/>
          </a:p>
        </p:txBody>
      </p:sp>
    </p:spTree>
    <p:extLst>
      <p:ext uri="{BB962C8B-B14F-4D97-AF65-F5344CB8AC3E}">
        <p14:creationId xmlns:p14="http://schemas.microsoft.com/office/powerpoint/2010/main" val="1169054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"Sequential Consistency"</a:t>
            </a:r>
            <a:endParaRPr lang="en-US" dirty="0"/>
          </a:p>
        </p:txBody>
      </p:sp>
      <p:sp>
        <p:nvSpPr>
          <p:cNvPr id="3" name="Content Placeholder 2"/>
          <p:cNvSpPr>
            <a:spLocks noGrp="1"/>
          </p:cNvSpPr>
          <p:nvPr>
            <p:ph idx="1"/>
          </p:nvPr>
        </p:nvSpPr>
        <p:spPr/>
        <p:txBody>
          <a:bodyPr/>
          <a:lstStyle/>
          <a:p>
            <a:r>
              <a:rPr lang="en-US" dirty="0" smtClean="0"/>
              <a:t>A program is sequentially consistent if </a:t>
            </a:r>
            <a:r>
              <a:rPr lang="en-US" dirty="0" smtClean="0"/>
              <a:t>it behaves as if every </a:t>
            </a:r>
            <a:r>
              <a:rPr lang="en-US" dirty="0" smtClean="0"/>
              <a:t>read is immediately visible on every other thread, in the program order.</a:t>
            </a:r>
          </a:p>
          <a:p>
            <a:r>
              <a:rPr lang="en-US" dirty="0" smtClean="0"/>
              <a:t>The “hop-back-and-forth between threads” model</a:t>
            </a:r>
          </a:p>
          <a:p>
            <a:r>
              <a:rPr lang="en-US" dirty="0" smtClean="0"/>
              <a:t>If </a:t>
            </a:r>
            <a:r>
              <a:rPr lang="en-US" dirty="0" smtClean="0"/>
              <a:t>all reads and </a:t>
            </a:r>
            <a:r>
              <a:rPr lang="en-US" dirty="0" smtClean="0"/>
              <a:t>writes </a:t>
            </a:r>
            <a:r>
              <a:rPr lang="en-US" dirty="0" smtClean="0"/>
              <a:t>are sequentially </a:t>
            </a:r>
            <a:r>
              <a:rPr lang="en-US" dirty="0" smtClean="0"/>
              <a:t>consistent by default, could not reorder instructions or use cache (Research area: Or would it?)</a:t>
            </a:r>
            <a:endParaRPr lang="en-US" dirty="0"/>
          </a:p>
          <a:p>
            <a:endParaRPr lang="en-US" dirty="0" smtClean="0"/>
          </a:p>
          <a:p>
            <a:pPr marL="0" indent="0">
              <a:buNone/>
            </a:pPr>
            <a:r>
              <a:rPr lang="en-US" dirty="0" smtClean="0"/>
              <a:t>https</a:t>
            </a:r>
            <a:r>
              <a:rPr lang="en-US" dirty="0"/>
              <a:t>://docs.oracle.com/javase/specs/jls/se8/html/jls-17.html#jls-17.4</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Tree>
    <p:extLst>
      <p:ext uri="{BB962C8B-B14F-4D97-AF65-F5344CB8AC3E}">
        <p14:creationId xmlns:p14="http://schemas.microsoft.com/office/powerpoint/2010/main" val="29493537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t>
            </a:r>
            <a:endParaRPr lang="en-US" dirty="0"/>
          </a:p>
        </p:txBody>
      </p:sp>
      <p:sp>
        <p:nvSpPr>
          <p:cNvPr id="3" name="Content Placeholder 2"/>
          <p:cNvSpPr>
            <a:spLocks noGrp="1"/>
          </p:cNvSpPr>
          <p:nvPr>
            <p:ph sz="half" idx="1"/>
          </p:nvPr>
        </p:nvSpPr>
        <p:spPr>
          <a:xfrm>
            <a:off x="457200" y="2743200"/>
            <a:ext cx="7848600" cy="3692525"/>
          </a:xfrm>
        </p:spPr>
        <p:txBody>
          <a:bodyPr/>
          <a:lstStyle/>
          <a:p>
            <a:pPr marL="0" indent="0">
              <a:buNone/>
            </a:pPr>
            <a:r>
              <a:rPr lang="en-US" sz="2400" dirty="0" smtClean="0"/>
              <a:t>if(</a:t>
            </a:r>
            <a:r>
              <a:rPr lang="en-US" sz="2400" dirty="0" err="1" smtClean="0"/>
              <a:t>theLogger</a:t>
            </a:r>
            <a:r>
              <a:rPr lang="en-US" sz="2400" dirty="0" smtClean="0"/>
              <a:t>==</a:t>
            </a:r>
            <a:r>
              <a:rPr lang="en-US" sz="2400" dirty="0"/>
              <a:t>null){	</a:t>
            </a:r>
          </a:p>
          <a:p>
            <a:pPr marL="0" indent="0">
              <a:buNone/>
            </a:pPr>
            <a:r>
              <a:rPr lang="en-US" sz="2400" dirty="0"/>
              <a:t>  synchronized </a:t>
            </a:r>
            <a:r>
              <a:rPr lang="en-US" sz="2400" dirty="0" smtClean="0"/>
              <a:t>(</a:t>
            </a:r>
            <a:r>
              <a:rPr lang="en-US" sz="2400" dirty="0" err="1" smtClean="0"/>
              <a:t>EventLogger.class</a:t>
            </a:r>
            <a:r>
              <a:rPr lang="en-US" sz="2400" dirty="0" smtClean="0"/>
              <a:t>){  </a:t>
            </a:r>
            <a:endParaRPr lang="en-US" sz="2400" dirty="0"/>
          </a:p>
          <a:p>
            <a:pPr marL="0" indent="0">
              <a:buNone/>
            </a:pPr>
            <a:r>
              <a:rPr lang="en-US" sz="2400" dirty="0"/>
              <a:t>    </a:t>
            </a:r>
            <a:r>
              <a:rPr lang="en-US" sz="2400" dirty="0" smtClean="0"/>
              <a:t>if(</a:t>
            </a:r>
            <a:r>
              <a:rPr lang="en-US" sz="2400" dirty="0" err="1" smtClean="0"/>
              <a:t>theLogger</a:t>
            </a:r>
            <a:r>
              <a:rPr lang="en-US" sz="2400" dirty="0" smtClean="0"/>
              <a:t> </a:t>
            </a:r>
            <a:r>
              <a:rPr lang="en-US" sz="2400" dirty="0"/>
              <a:t>== null</a:t>
            </a:r>
            <a:r>
              <a:rPr lang="en-US" sz="2400" dirty="0" smtClean="0"/>
              <a:t>){</a:t>
            </a:r>
          </a:p>
          <a:p>
            <a:pPr marL="0" indent="0">
              <a:buNone/>
            </a:pPr>
            <a:r>
              <a:rPr lang="en-US" sz="2400" dirty="0"/>
              <a:t> </a:t>
            </a:r>
            <a:r>
              <a:rPr lang="en-US" sz="2400" dirty="0" smtClean="0"/>
              <a:t>      </a:t>
            </a:r>
            <a:r>
              <a:rPr lang="en-US" sz="2400" dirty="0" err="1" smtClean="0"/>
              <a:t>theLogger</a:t>
            </a:r>
            <a:r>
              <a:rPr lang="en-US" sz="2400" dirty="0" smtClean="0"/>
              <a:t> = new </a:t>
            </a:r>
            <a:r>
              <a:rPr lang="en-US" sz="2400" dirty="0" err="1"/>
              <a:t>EventLogger</a:t>
            </a:r>
            <a:r>
              <a:rPr lang="en-US" sz="2400" dirty="0"/>
              <a:t>(path</a:t>
            </a:r>
            <a:r>
              <a:rPr lang="en-US" sz="2400" dirty="0" smtClean="0"/>
              <a:t>);</a:t>
            </a:r>
          </a:p>
          <a:p>
            <a:pPr marL="0" indent="0">
              <a:buNone/>
            </a:pPr>
            <a:r>
              <a:rPr lang="en-US" sz="2400" dirty="0"/>
              <a:t> </a:t>
            </a:r>
            <a:r>
              <a:rPr lang="en-US" sz="2400" dirty="0" smtClean="0"/>
              <a:t>   }</a:t>
            </a:r>
            <a:endParaRPr lang="en-US" sz="2400" dirty="0"/>
          </a:p>
          <a:p>
            <a:pPr marL="0" indent="0">
              <a:buNone/>
            </a:pPr>
            <a:r>
              <a:rPr lang="en-US" sz="2400" dirty="0"/>
              <a:t>  }</a:t>
            </a:r>
          </a:p>
          <a:p>
            <a:pPr marL="0" indent="0">
              <a:buNone/>
            </a:pPr>
            <a:r>
              <a:rPr lang="en-US" sz="2400" dirty="0"/>
              <a:t>}</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30</a:t>
            </a:fld>
            <a:endParaRPr lang="en-US" altLang="en-US" dirty="0"/>
          </a:p>
        </p:txBody>
      </p:sp>
      <p:sp>
        <p:nvSpPr>
          <p:cNvPr id="7" name="Content Placeholder 2"/>
          <p:cNvSpPr txBox="1">
            <a:spLocks/>
          </p:cNvSpPr>
          <p:nvPr/>
        </p:nvSpPr>
        <p:spPr bwMode="auto">
          <a:xfrm>
            <a:off x="609600" y="12954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8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8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9pPr>
          </a:lstStyle>
          <a:p>
            <a:pPr marL="0" indent="0">
              <a:buNone/>
            </a:pPr>
            <a:r>
              <a:rPr lang="en-US" b="1" i="1" kern="0" dirty="0" smtClean="0"/>
              <a:t>Write</a:t>
            </a:r>
            <a:r>
              <a:rPr lang="en-US" kern="0" dirty="0" smtClean="0"/>
              <a:t> whether this code contains any data races. </a:t>
            </a:r>
            <a:r>
              <a:rPr lang="en-US" b="1" i="1" kern="0" dirty="0" smtClean="0"/>
              <a:t>Explain</a:t>
            </a:r>
            <a:r>
              <a:rPr lang="en-US" kern="0" dirty="0" smtClean="0"/>
              <a:t> your answer. Assume loggers is volatile.</a:t>
            </a:r>
          </a:p>
          <a:p>
            <a:pPr marL="0" indent="0">
              <a:buFont typeface="Wingdings" pitchFamily="2" charset="2"/>
              <a:buNone/>
            </a:pPr>
            <a:endParaRPr lang="en-US" kern="0" dirty="0"/>
          </a:p>
        </p:txBody>
      </p:sp>
    </p:spTree>
    <p:extLst>
      <p:ext uri="{BB962C8B-B14F-4D97-AF65-F5344CB8AC3E}">
        <p14:creationId xmlns:p14="http://schemas.microsoft.com/office/powerpoint/2010/main" val="21393822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t>
            </a:r>
            <a:endParaRPr lang="en-US" dirty="0"/>
          </a:p>
        </p:txBody>
      </p:sp>
      <p:sp>
        <p:nvSpPr>
          <p:cNvPr id="3" name="Content Placeholder 2"/>
          <p:cNvSpPr>
            <a:spLocks noGrp="1"/>
          </p:cNvSpPr>
          <p:nvPr>
            <p:ph sz="half" idx="1"/>
          </p:nvPr>
        </p:nvSpPr>
        <p:spPr>
          <a:xfrm>
            <a:off x="457200" y="2743200"/>
            <a:ext cx="7848600" cy="3692525"/>
          </a:xfrm>
        </p:spPr>
        <p:txBody>
          <a:bodyPr/>
          <a:lstStyle/>
          <a:p>
            <a:pPr marL="0" indent="0">
              <a:buNone/>
            </a:pPr>
            <a:r>
              <a:rPr lang="en-US" sz="2400" dirty="0"/>
              <a:t>if(</a:t>
            </a:r>
            <a:r>
              <a:rPr lang="en-US" sz="2400" dirty="0" err="1"/>
              <a:t>loggers.get</a:t>
            </a:r>
            <a:r>
              <a:rPr lang="en-US" sz="2400" dirty="0"/>
              <a:t>(path)==null){	</a:t>
            </a:r>
          </a:p>
          <a:p>
            <a:pPr marL="0" indent="0">
              <a:buNone/>
            </a:pPr>
            <a:r>
              <a:rPr lang="en-US" sz="2400" dirty="0"/>
              <a:t>  synchronized (loggers){  </a:t>
            </a:r>
          </a:p>
          <a:p>
            <a:pPr marL="0" indent="0">
              <a:buNone/>
            </a:pPr>
            <a:r>
              <a:rPr lang="en-US" sz="2400" dirty="0"/>
              <a:t>    if(</a:t>
            </a:r>
            <a:r>
              <a:rPr lang="en-US" sz="2400" dirty="0" err="1"/>
              <a:t>loggers.get</a:t>
            </a:r>
            <a:r>
              <a:rPr lang="en-US" sz="2400" dirty="0"/>
              <a:t>(path) == null</a:t>
            </a:r>
            <a:r>
              <a:rPr lang="en-US" sz="2400" dirty="0" smtClean="0"/>
              <a:t>){</a:t>
            </a:r>
          </a:p>
          <a:p>
            <a:pPr marL="0" indent="0">
              <a:buNone/>
            </a:pPr>
            <a:r>
              <a:rPr lang="en-US" sz="2400" dirty="0"/>
              <a:t> </a:t>
            </a:r>
            <a:r>
              <a:rPr lang="en-US" sz="2400" dirty="0" smtClean="0"/>
              <a:t>      Logger </a:t>
            </a:r>
            <a:r>
              <a:rPr lang="en-US" sz="2400" dirty="0" err="1" smtClean="0"/>
              <a:t>logger</a:t>
            </a:r>
            <a:r>
              <a:rPr lang="en-US" sz="2400" dirty="0" smtClean="0"/>
              <a:t> = new </a:t>
            </a:r>
            <a:r>
              <a:rPr lang="en-US" sz="2400" dirty="0" err="1"/>
              <a:t>EventLogger</a:t>
            </a:r>
            <a:r>
              <a:rPr lang="en-US" sz="2400" dirty="0"/>
              <a:t>(path</a:t>
            </a:r>
            <a:r>
              <a:rPr lang="en-US" sz="2400" dirty="0" smtClean="0"/>
              <a:t>);</a:t>
            </a:r>
          </a:p>
          <a:p>
            <a:pPr marL="0" indent="0">
              <a:buNone/>
            </a:pPr>
            <a:r>
              <a:rPr lang="en-US" sz="2400" dirty="0"/>
              <a:t> </a:t>
            </a:r>
            <a:r>
              <a:rPr lang="en-US" sz="2400" dirty="0" smtClean="0"/>
              <a:t>      </a:t>
            </a:r>
            <a:r>
              <a:rPr lang="en-US" sz="2400" dirty="0" err="1" smtClean="0"/>
              <a:t>loggers.put</a:t>
            </a:r>
            <a:r>
              <a:rPr lang="en-US" sz="2400" dirty="0" smtClean="0"/>
              <a:t>(path, logger);</a:t>
            </a:r>
            <a:endParaRPr lang="en-US" sz="2400" dirty="0"/>
          </a:p>
          <a:p>
            <a:pPr marL="0" indent="0">
              <a:buNone/>
            </a:pPr>
            <a:r>
              <a:rPr lang="en-US" sz="2400" dirty="0"/>
              <a:t>    }</a:t>
            </a:r>
          </a:p>
          <a:p>
            <a:pPr marL="0" indent="0">
              <a:buNone/>
            </a:pPr>
            <a:r>
              <a:rPr lang="en-US" sz="2400" dirty="0"/>
              <a:t>  }</a:t>
            </a:r>
          </a:p>
          <a:p>
            <a:pPr marL="0" indent="0">
              <a:buNone/>
            </a:pPr>
            <a:r>
              <a:rPr lang="en-US" sz="2400" dirty="0"/>
              <a:t>}</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31</a:t>
            </a:fld>
            <a:endParaRPr lang="en-US" altLang="en-US" dirty="0"/>
          </a:p>
        </p:txBody>
      </p:sp>
      <p:sp>
        <p:nvSpPr>
          <p:cNvPr id="7" name="Content Placeholder 2"/>
          <p:cNvSpPr txBox="1">
            <a:spLocks/>
          </p:cNvSpPr>
          <p:nvPr/>
        </p:nvSpPr>
        <p:spPr bwMode="auto">
          <a:xfrm>
            <a:off x="609600" y="12954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8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8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9pPr>
          </a:lstStyle>
          <a:p>
            <a:pPr marL="0" indent="0">
              <a:buNone/>
            </a:pPr>
            <a:r>
              <a:rPr lang="en-US" b="1" i="1" kern="0" dirty="0" smtClean="0"/>
              <a:t>Write</a:t>
            </a:r>
            <a:r>
              <a:rPr lang="en-US" kern="0" dirty="0" smtClean="0"/>
              <a:t> whether this code contains any data races. </a:t>
            </a:r>
            <a:r>
              <a:rPr lang="en-US" b="1" i="1" kern="0" dirty="0" smtClean="0"/>
              <a:t>Explain</a:t>
            </a:r>
            <a:r>
              <a:rPr lang="en-US" kern="0" dirty="0" smtClean="0"/>
              <a:t> your answer. Assume loggers is </a:t>
            </a:r>
            <a:r>
              <a:rPr lang="en-US" b="1" kern="0" dirty="0" smtClean="0"/>
              <a:t>not</a:t>
            </a:r>
            <a:r>
              <a:rPr lang="en-US" kern="0" dirty="0" smtClean="0"/>
              <a:t> thread safe.</a:t>
            </a:r>
          </a:p>
          <a:p>
            <a:pPr marL="0" indent="0">
              <a:buFont typeface="Wingdings" pitchFamily="2" charset="2"/>
              <a:buNone/>
            </a:pPr>
            <a:endParaRPr lang="en-US" kern="0" dirty="0"/>
          </a:p>
        </p:txBody>
      </p:sp>
    </p:spTree>
    <p:extLst>
      <p:ext uri="{BB962C8B-B14F-4D97-AF65-F5344CB8AC3E}">
        <p14:creationId xmlns:p14="http://schemas.microsoft.com/office/powerpoint/2010/main" val="32099520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t>
            </a:r>
            <a:endParaRPr lang="en-US" dirty="0"/>
          </a:p>
        </p:txBody>
      </p:sp>
      <p:sp>
        <p:nvSpPr>
          <p:cNvPr id="3" name="Content Placeholder 2"/>
          <p:cNvSpPr>
            <a:spLocks noGrp="1"/>
          </p:cNvSpPr>
          <p:nvPr>
            <p:ph sz="half" idx="1"/>
          </p:nvPr>
        </p:nvSpPr>
        <p:spPr>
          <a:xfrm>
            <a:off x="457200" y="2743200"/>
            <a:ext cx="7848600" cy="3692525"/>
          </a:xfrm>
        </p:spPr>
        <p:txBody>
          <a:bodyPr/>
          <a:lstStyle/>
          <a:p>
            <a:pPr marL="0" indent="0">
              <a:buNone/>
            </a:pPr>
            <a:r>
              <a:rPr lang="en-US" sz="2400" dirty="0"/>
              <a:t>if(</a:t>
            </a:r>
            <a:r>
              <a:rPr lang="en-US" sz="2400" dirty="0" err="1"/>
              <a:t>loggers.get</a:t>
            </a:r>
            <a:r>
              <a:rPr lang="en-US" sz="2400" dirty="0"/>
              <a:t>(path)==null){	</a:t>
            </a:r>
          </a:p>
          <a:p>
            <a:pPr marL="0" indent="0">
              <a:buNone/>
            </a:pPr>
            <a:r>
              <a:rPr lang="en-US" sz="2400" dirty="0"/>
              <a:t>  synchronized (loggers){  </a:t>
            </a:r>
          </a:p>
          <a:p>
            <a:pPr marL="0" indent="0">
              <a:buNone/>
            </a:pPr>
            <a:r>
              <a:rPr lang="en-US" sz="2400" dirty="0"/>
              <a:t>    if(</a:t>
            </a:r>
            <a:r>
              <a:rPr lang="en-US" sz="2400" dirty="0" err="1"/>
              <a:t>loggers.get</a:t>
            </a:r>
            <a:r>
              <a:rPr lang="en-US" sz="2400" dirty="0"/>
              <a:t>(path) == null</a:t>
            </a:r>
            <a:r>
              <a:rPr lang="en-US" sz="2400" dirty="0" smtClean="0"/>
              <a:t>){</a:t>
            </a:r>
          </a:p>
          <a:p>
            <a:pPr marL="0" indent="0">
              <a:buNone/>
            </a:pPr>
            <a:r>
              <a:rPr lang="en-US" sz="2400" dirty="0"/>
              <a:t> </a:t>
            </a:r>
            <a:r>
              <a:rPr lang="en-US" sz="2400" dirty="0" smtClean="0"/>
              <a:t>      Logger </a:t>
            </a:r>
            <a:r>
              <a:rPr lang="en-US" sz="2400" dirty="0" err="1" smtClean="0"/>
              <a:t>logger</a:t>
            </a:r>
            <a:r>
              <a:rPr lang="en-US" sz="2400" dirty="0" smtClean="0"/>
              <a:t> = new </a:t>
            </a:r>
            <a:r>
              <a:rPr lang="en-US" sz="2400" dirty="0" err="1"/>
              <a:t>EventLogger</a:t>
            </a:r>
            <a:r>
              <a:rPr lang="en-US" sz="2400" dirty="0"/>
              <a:t>(path</a:t>
            </a:r>
            <a:r>
              <a:rPr lang="en-US" sz="2400" dirty="0" smtClean="0"/>
              <a:t>);</a:t>
            </a:r>
          </a:p>
          <a:p>
            <a:pPr marL="0" indent="0">
              <a:buNone/>
            </a:pPr>
            <a:r>
              <a:rPr lang="en-US" sz="2400" dirty="0"/>
              <a:t> </a:t>
            </a:r>
            <a:r>
              <a:rPr lang="en-US" sz="2400" dirty="0" smtClean="0"/>
              <a:t>      </a:t>
            </a:r>
            <a:r>
              <a:rPr lang="en-US" sz="2400" dirty="0" err="1" smtClean="0"/>
              <a:t>loggers.put</a:t>
            </a:r>
            <a:r>
              <a:rPr lang="en-US" sz="2400" dirty="0" smtClean="0"/>
              <a:t>(path, logger);</a:t>
            </a:r>
            <a:endParaRPr lang="en-US" sz="2400" dirty="0"/>
          </a:p>
          <a:p>
            <a:pPr marL="0" indent="0">
              <a:buNone/>
            </a:pPr>
            <a:r>
              <a:rPr lang="en-US" sz="2400" dirty="0"/>
              <a:t>    }</a:t>
            </a:r>
          </a:p>
          <a:p>
            <a:pPr marL="0" indent="0">
              <a:buNone/>
            </a:pPr>
            <a:r>
              <a:rPr lang="en-US" sz="2400" dirty="0"/>
              <a:t>  }</a:t>
            </a:r>
          </a:p>
          <a:p>
            <a:pPr marL="0" indent="0">
              <a:buNone/>
            </a:pPr>
            <a:r>
              <a:rPr lang="en-US" sz="2400" dirty="0"/>
              <a:t>}</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32</a:t>
            </a:fld>
            <a:endParaRPr lang="en-US" altLang="en-US" dirty="0"/>
          </a:p>
        </p:txBody>
      </p:sp>
      <p:sp>
        <p:nvSpPr>
          <p:cNvPr id="7" name="Content Placeholder 2"/>
          <p:cNvSpPr txBox="1">
            <a:spLocks/>
          </p:cNvSpPr>
          <p:nvPr/>
        </p:nvSpPr>
        <p:spPr bwMode="auto">
          <a:xfrm>
            <a:off x="609600" y="12954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8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8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9pPr>
          </a:lstStyle>
          <a:p>
            <a:pPr marL="0" indent="0">
              <a:buNone/>
            </a:pPr>
            <a:r>
              <a:rPr lang="en-US" b="1" i="1" kern="0" dirty="0" smtClean="0"/>
              <a:t>Write</a:t>
            </a:r>
            <a:r>
              <a:rPr lang="en-US" kern="0" dirty="0" smtClean="0"/>
              <a:t> whether this code contains any data races. </a:t>
            </a:r>
            <a:r>
              <a:rPr lang="en-US" b="1" i="1" kern="0" dirty="0" smtClean="0"/>
              <a:t>Explain</a:t>
            </a:r>
            <a:r>
              <a:rPr lang="en-US" kern="0" dirty="0" smtClean="0"/>
              <a:t> your answer. Assume loggers is thread safe.</a:t>
            </a:r>
          </a:p>
          <a:p>
            <a:pPr marL="0" indent="0">
              <a:buFont typeface="Wingdings" pitchFamily="2" charset="2"/>
              <a:buNone/>
            </a:pPr>
            <a:endParaRPr lang="en-US" kern="0" dirty="0"/>
          </a:p>
        </p:txBody>
      </p:sp>
    </p:spTree>
    <p:extLst>
      <p:ext uri="{BB962C8B-B14F-4D97-AF65-F5344CB8AC3E}">
        <p14:creationId xmlns:p14="http://schemas.microsoft.com/office/powerpoint/2010/main" val="31094591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Volatile caveat</a:t>
            </a:r>
            <a:endParaRPr lang="en-US" dirty="0"/>
          </a:p>
        </p:txBody>
      </p:sp>
      <p:sp>
        <p:nvSpPr>
          <p:cNvPr id="3" name="Content Placeholder 2"/>
          <p:cNvSpPr>
            <a:spLocks noGrp="1"/>
          </p:cNvSpPr>
          <p:nvPr>
            <p:ph idx="1"/>
          </p:nvPr>
        </p:nvSpPr>
        <p:spPr/>
        <p:txBody>
          <a:bodyPr/>
          <a:lstStyle/>
          <a:p>
            <a:r>
              <a:rPr lang="en-US" dirty="0" smtClean="0"/>
              <a:t>Although writes to </a:t>
            </a:r>
            <a:r>
              <a:rPr lang="en-US" b="1" dirty="0" smtClean="0"/>
              <a:t>references</a:t>
            </a:r>
            <a:r>
              <a:rPr lang="en-US" dirty="0" smtClean="0"/>
              <a:t> are protected by volatile, writes to </a:t>
            </a:r>
            <a:r>
              <a:rPr lang="en-US" b="1" dirty="0" smtClean="0"/>
              <a:t>objects</a:t>
            </a:r>
            <a:r>
              <a:rPr lang="en-US" dirty="0" smtClean="0"/>
              <a:t> are not.</a:t>
            </a:r>
          </a:p>
          <a:p>
            <a:pPr lvl="1"/>
            <a:r>
              <a:rPr lang="en-US" dirty="0" smtClean="0"/>
              <a:t>If you want a volatile object, you have to declare all its fields volatile (not recommended)</a:t>
            </a:r>
          </a:p>
          <a:p>
            <a:pPr lvl="1"/>
            <a:r>
              <a:rPr lang="en-US" dirty="0" smtClean="0"/>
              <a:t>Even then…</a:t>
            </a:r>
          </a:p>
          <a:p>
            <a:pPr lvl="2"/>
            <a:r>
              <a:rPr lang="en-US" dirty="0" smtClean="0"/>
              <a:t>You can’t do this for objects in the standard library</a:t>
            </a:r>
          </a:p>
          <a:p>
            <a:pPr lvl="2"/>
            <a:r>
              <a:rPr lang="en-US" dirty="0" smtClean="0"/>
              <a:t>Your class may still have parts that need to be atomic but are not </a:t>
            </a:r>
          </a:p>
          <a:p>
            <a:r>
              <a:rPr lang="en-US" dirty="0" smtClean="0"/>
              <a:t>If you are calling a method that is not designed to be used without synchronization, you should synchronize around it.</a:t>
            </a:r>
          </a:p>
          <a:p>
            <a:pPr lvl="2"/>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33</a:t>
            </a:fld>
            <a:endParaRPr lang="en-US" altLang="en-US" dirty="0"/>
          </a:p>
        </p:txBody>
      </p:sp>
    </p:spTree>
    <p:extLst>
      <p:ext uri="{BB962C8B-B14F-4D97-AF65-F5344CB8AC3E}">
        <p14:creationId xmlns:p14="http://schemas.microsoft.com/office/powerpoint/2010/main" val="13310319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7543800" cy="1295400"/>
          </a:xfrm>
        </p:spPr>
        <p:txBody>
          <a:bodyPr/>
          <a:lstStyle/>
          <a:p>
            <a:r>
              <a:rPr lang="en-US" dirty="0" smtClean="0"/>
              <a:t>Exercise: </a:t>
            </a:r>
            <a:r>
              <a:rPr lang="en-US" b="0" i="1" dirty="0" smtClean="0"/>
              <a:t>Determine</a:t>
            </a:r>
            <a:r>
              <a:rPr lang="en-US" dirty="0" smtClean="0"/>
              <a:t> if this implementation of the double-locked Singleton is correct</a:t>
            </a:r>
            <a:r>
              <a:rPr lang="en-US" dirty="0"/>
              <a:t>.</a:t>
            </a:r>
            <a:r>
              <a:rPr lang="en-US" dirty="0" smtClean="0"/>
              <a:t> </a:t>
            </a:r>
            <a:r>
              <a:rPr lang="en-US" b="0" i="1" dirty="0" smtClean="0"/>
              <a:t>Explain. (See next slide)</a:t>
            </a:r>
            <a:endParaRPr lang="en-US" b="0" i="1" dirty="0"/>
          </a:p>
        </p:txBody>
      </p:sp>
      <p:sp>
        <p:nvSpPr>
          <p:cNvPr id="3" name="Content Placeholder 2"/>
          <p:cNvSpPr>
            <a:spLocks noGrp="1"/>
          </p:cNvSpPr>
          <p:nvPr>
            <p:ph idx="1"/>
          </p:nvPr>
        </p:nvSpPr>
        <p:spPr>
          <a:xfrm>
            <a:off x="457200" y="2667000"/>
            <a:ext cx="8229600" cy="4411662"/>
          </a:xfrm>
        </p:spPr>
        <p:txBody>
          <a:bodyPr/>
          <a:lstStyle/>
          <a:p>
            <a:pPr marL="0" indent="0">
              <a:buNone/>
            </a:pPr>
            <a:r>
              <a:rPr lang="en-US" dirty="0" smtClean="0"/>
              <a:t>if(</a:t>
            </a:r>
            <a:r>
              <a:rPr lang="en-US" dirty="0" err="1" smtClean="0"/>
              <a:t>loggers.get</a:t>
            </a:r>
            <a:r>
              <a:rPr lang="en-US" dirty="0" smtClean="0"/>
              <a:t>(</a:t>
            </a:r>
            <a:r>
              <a:rPr lang="en-US" dirty="0"/>
              <a:t>p</a:t>
            </a:r>
            <a:r>
              <a:rPr lang="en-US" dirty="0" smtClean="0"/>
              <a:t>ath)==</a:t>
            </a:r>
            <a:r>
              <a:rPr lang="en-US" dirty="0"/>
              <a:t>null</a:t>
            </a:r>
            <a:r>
              <a:rPr lang="en-US" dirty="0" smtClean="0"/>
              <a:t>){</a:t>
            </a:r>
            <a:r>
              <a:rPr lang="en-US" dirty="0"/>
              <a:t>	</a:t>
            </a:r>
          </a:p>
          <a:p>
            <a:pPr marL="0" indent="0">
              <a:buNone/>
            </a:pPr>
            <a:r>
              <a:rPr lang="en-US" dirty="0" smtClean="0"/>
              <a:t>  synchronized </a:t>
            </a:r>
            <a:r>
              <a:rPr lang="en-US" dirty="0"/>
              <a:t>(loggers){  </a:t>
            </a:r>
          </a:p>
          <a:p>
            <a:pPr marL="0" indent="0">
              <a:buNone/>
            </a:pPr>
            <a:r>
              <a:rPr lang="en-US" dirty="0" smtClean="0"/>
              <a:t>    if(</a:t>
            </a:r>
            <a:r>
              <a:rPr lang="en-US" dirty="0" err="1" smtClean="0"/>
              <a:t>loggers.get</a:t>
            </a:r>
            <a:r>
              <a:rPr lang="en-US" dirty="0" smtClean="0"/>
              <a:t>(path) </a:t>
            </a:r>
            <a:r>
              <a:rPr lang="en-US" dirty="0"/>
              <a:t>== null</a:t>
            </a:r>
            <a:r>
              <a:rPr lang="en-US" dirty="0" smtClean="0"/>
              <a:t>){</a:t>
            </a:r>
          </a:p>
          <a:p>
            <a:pPr marL="0" indent="0">
              <a:buNone/>
            </a:pPr>
            <a:r>
              <a:rPr lang="en-US" dirty="0" smtClean="0"/>
              <a:t>      </a:t>
            </a:r>
            <a:r>
              <a:rPr lang="en-US" dirty="0" err="1" smtClean="0"/>
              <a:t>EventLogger</a:t>
            </a:r>
            <a:r>
              <a:rPr lang="en-US" dirty="0" smtClean="0"/>
              <a:t> </a:t>
            </a:r>
            <a:r>
              <a:rPr lang="en-US" dirty="0"/>
              <a:t>n = new </a:t>
            </a:r>
            <a:r>
              <a:rPr lang="en-US" dirty="0" err="1" smtClean="0"/>
              <a:t>EventLogger</a:t>
            </a:r>
            <a:r>
              <a:rPr lang="en-US" dirty="0" smtClean="0"/>
              <a:t>(path);</a:t>
            </a:r>
          </a:p>
          <a:p>
            <a:pPr marL="0" indent="0">
              <a:buNone/>
            </a:pPr>
            <a:r>
              <a:rPr lang="en-US" dirty="0"/>
              <a:t> </a:t>
            </a:r>
            <a:r>
              <a:rPr lang="en-US" dirty="0" smtClean="0"/>
              <a:t>   }</a:t>
            </a:r>
          </a:p>
          <a:p>
            <a:pPr marL="0" indent="0">
              <a:buNone/>
            </a:pPr>
            <a:r>
              <a:rPr lang="en-US" dirty="0"/>
              <a:t> </a:t>
            </a:r>
            <a:r>
              <a:rPr lang="en-US" dirty="0" smtClean="0"/>
              <a:t> }</a:t>
            </a:r>
          </a:p>
          <a:p>
            <a:pPr marL="0" indent="0">
              <a:buNone/>
            </a:pPr>
            <a:r>
              <a:rPr lang="en-US" dirty="0"/>
              <a:t>}</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34</a:t>
            </a:fld>
            <a:endParaRPr lang="en-US" altLang="en-US" dirty="0"/>
          </a:p>
        </p:txBody>
      </p:sp>
    </p:spTree>
    <p:extLst>
      <p:ext uri="{BB962C8B-B14F-4D97-AF65-F5344CB8AC3E}">
        <p14:creationId xmlns:p14="http://schemas.microsoft.com/office/powerpoint/2010/main" val="18107594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sz="half" idx="1"/>
          </p:nvPr>
        </p:nvSpPr>
        <p:spPr/>
        <p:txBody>
          <a:bodyPr/>
          <a:lstStyle/>
          <a:p>
            <a:pPr marL="0" indent="0">
              <a:buNone/>
            </a:pPr>
            <a:r>
              <a:rPr lang="en-US" dirty="0"/>
              <a:t>Loggers is a map.</a:t>
            </a:r>
          </a:p>
          <a:p>
            <a:endParaRPr lang="en-US" dirty="0"/>
          </a:p>
          <a:p>
            <a:pPr marL="0" indent="0">
              <a:buNone/>
            </a:pPr>
            <a:r>
              <a:rPr lang="en-US" dirty="0"/>
              <a:t>If </a:t>
            </a:r>
            <a:r>
              <a:rPr lang="en-US" dirty="0" smtClean="0"/>
              <a:t>this map is not </a:t>
            </a:r>
            <a:r>
              <a:rPr lang="en-US" dirty="0"/>
              <a:t>designed to be used from multiple threads, and we run this program, it isn’t safe.  </a:t>
            </a:r>
            <a:r>
              <a:rPr lang="en-US" b="1" i="1" dirty="0"/>
              <a:t>Explain</a:t>
            </a:r>
            <a:r>
              <a:rPr lang="en-US" dirty="0"/>
              <a:t> what might go wrong.</a:t>
            </a:r>
          </a:p>
        </p:txBody>
      </p:sp>
      <p:sp>
        <p:nvSpPr>
          <p:cNvPr id="8" name="Content Placeholder 7"/>
          <p:cNvSpPr>
            <a:spLocks noGrp="1"/>
          </p:cNvSpPr>
          <p:nvPr>
            <p:ph sz="half" idx="2"/>
          </p:nvPr>
        </p:nvSpPr>
        <p:spPr>
          <a:xfrm>
            <a:off x="4648200" y="1719263"/>
            <a:ext cx="10515600" cy="4411662"/>
          </a:xfrm>
        </p:spPr>
        <p:txBody>
          <a:bodyPr/>
          <a:lstStyle/>
          <a:p>
            <a:pPr marL="0" indent="0">
              <a:buNone/>
            </a:pPr>
            <a:r>
              <a:rPr lang="en-US" dirty="0"/>
              <a:t>if(</a:t>
            </a:r>
            <a:r>
              <a:rPr lang="en-US" dirty="0" err="1"/>
              <a:t>loggers.get</a:t>
            </a:r>
            <a:r>
              <a:rPr lang="en-US" dirty="0"/>
              <a:t>(path)==null){	</a:t>
            </a:r>
          </a:p>
          <a:p>
            <a:pPr marL="0" indent="0">
              <a:buNone/>
            </a:pPr>
            <a:r>
              <a:rPr lang="en-US" dirty="0"/>
              <a:t>  synchronized (loggers){  </a:t>
            </a:r>
          </a:p>
          <a:p>
            <a:pPr marL="0" indent="0">
              <a:buNone/>
            </a:pPr>
            <a:r>
              <a:rPr lang="en-US" dirty="0"/>
              <a:t>    if(</a:t>
            </a:r>
            <a:r>
              <a:rPr lang="en-US" dirty="0" err="1"/>
              <a:t>loggers.get</a:t>
            </a:r>
            <a:r>
              <a:rPr lang="en-US" dirty="0"/>
              <a:t>(path) == null){</a:t>
            </a:r>
          </a:p>
          <a:p>
            <a:pPr marL="0" indent="0">
              <a:buNone/>
            </a:pPr>
            <a:r>
              <a:rPr lang="en-US" dirty="0"/>
              <a:t>      </a:t>
            </a:r>
            <a:r>
              <a:rPr lang="en-US" dirty="0" err="1"/>
              <a:t>EventLogger</a:t>
            </a:r>
            <a:r>
              <a:rPr lang="en-US" dirty="0"/>
              <a:t> n = new </a:t>
            </a:r>
            <a:r>
              <a:rPr lang="en-US" dirty="0" err="1"/>
              <a:t>EventLogger</a:t>
            </a:r>
            <a:r>
              <a:rPr lang="en-US" dirty="0"/>
              <a:t>(path);</a:t>
            </a:r>
          </a:p>
          <a:p>
            <a:pPr marL="0" indent="0">
              <a:buNone/>
            </a:pPr>
            <a:r>
              <a:rPr lang="en-US" dirty="0"/>
              <a:t>    }</a:t>
            </a:r>
          </a:p>
          <a:p>
            <a:pPr marL="0" indent="0">
              <a:buNone/>
            </a:pPr>
            <a:r>
              <a:rPr lang="en-US" dirty="0"/>
              <a:t>  }</a:t>
            </a:r>
          </a:p>
          <a:p>
            <a:pPr marL="0" indent="0">
              <a:buNone/>
            </a:pPr>
            <a:r>
              <a:rPr lang="en-US" dirty="0"/>
              <a:t>}</a:t>
            </a:r>
          </a:p>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35</a:t>
            </a:fld>
            <a:endParaRPr lang="en-US" altLang="en-US" dirty="0"/>
          </a:p>
        </p:txBody>
      </p:sp>
    </p:spTree>
    <p:extLst>
      <p:ext uri="{BB962C8B-B14F-4D97-AF65-F5344CB8AC3E}">
        <p14:creationId xmlns:p14="http://schemas.microsoft.com/office/powerpoint/2010/main" val="16294201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An alternative: </a:t>
            </a:r>
            <a:r>
              <a:rPr lang="en-US" dirty="0" err="1" smtClean="0"/>
              <a:t>java.util.concurrent</a:t>
            </a:r>
            <a:endParaRPr lang="en-US" dirty="0"/>
          </a:p>
        </p:txBody>
      </p:sp>
      <p:sp>
        <p:nvSpPr>
          <p:cNvPr id="8" name="Content Placeholder 7"/>
          <p:cNvSpPr>
            <a:spLocks noGrp="1"/>
          </p:cNvSpPr>
          <p:nvPr>
            <p:ph idx="1"/>
          </p:nvPr>
        </p:nvSpPr>
        <p:spPr/>
        <p:txBody>
          <a:bodyPr/>
          <a:lstStyle/>
          <a:p>
            <a:pPr marL="0" lvl="1" indent="0">
              <a:buClr>
                <a:schemeClr val="tx2"/>
              </a:buClr>
              <a:buNone/>
            </a:pPr>
            <a:r>
              <a:rPr lang="en-US" dirty="0" smtClean="0"/>
              <a:t>Lock-free multi-threaded data structures:</a:t>
            </a:r>
            <a:endParaRPr lang="en-US" dirty="0" smtClean="0">
              <a:hlinkClick r:id="rId3"/>
            </a:endParaRPr>
          </a:p>
          <a:p>
            <a:r>
              <a:rPr lang="en-US" dirty="0" err="1" smtClean="0">
                <a:hlinkClick r:id="rId3"/>
              </a:rPr>
              <a:t>ConcurrentHashMap</a:t>
            </a:r>
            <a:endParaRPr lang="en-US" dirty="0" smtClean="0"/>
          </a:p>
          <a:p>
            <a:pPr lvl="1"/>
            <a:r>
              <a:rPr lang="en-US" dirty="0" smtClean="0"/>
              <a:t>Like </a:t>
            </a:r>
            <a:r>
              <a:rPr lang="en-US" dirty="0" err="1" smtClean="0"/>
              <a:t>HashMap</a:t>
            </a:r>
            <a:r>
              <a:rPr lang="en-US" dirty="0" smtClean="0"/>
              <a:t>, only “concurrent”</a:t>
            </a:r>
          </a:p>
          <a:p>
            <a:r>
              <a:rPr lang="en-US" dirty="0" err="1" smtClean="0">
                <a:hlinkClick r:id="rId4"/>
              </a:rPr>
              <a:t>ConcurrentSkipListMap</a:t>
            </a:r>
            <a:endParaRPr lang="en-US" dirty="0" smtClean="0"/>
          </a:p>
          <a:p>
            <a:pPr lvl="1"/>
            <a:r>
              <a:rPr lang="en-US" dirty="0" smtClean="0"/>
              <a:t>Like </a:t>
            </a:r>
            <a:r>
              <a:rPr lang="en-US" dirty="0" err="1" smtClean="0"/>
              <a:t>TreeMap</a:t>
            </a:r>
            <a:r>
              <a:rPr lang="en-US" dirty="0" smtClean="0"/>
              <a:t>, only “concurrent”</a:t>
            </a:r>
          </a:p>
          <a:p>
            <a:pPr lvl="1"/>
            <a:r>
              <a:rPr lang="en-US" dirty="0" smtClean="0"/>
              <a:t>Discussed in Dean &amp; Dean </a:t>
            </a:r>
          </a:p>
          <a:p>
            <a:pPr lvl="2"/>
            <a:r>
              <a:rPr lang="en-US" dirty="0" smtClean="0"/>
              <a:t>SE1011 book </a:t>
            </a:r>
          </a:p>
          <a:p>
            <a:pPr lvl="2"/>
            <a:r>
              <a:rPr lang="en-US" dirty="0" smtClean="0"/>
              <a:t>recommended by a student for studying data structures</a:t>
            </a:r>
          </a:p>
          <a:p>
            <a:pPr marL="0" indent="0">
              <a:buNone/>
            </a:pPr>
            <a:endParaRPr lang="en-US" dirty="0"/>
          </a:p>
          <a:p>
            <a:endParaRPr lang="en-US"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6" name="Slide Number Placeholder 5"/>
          <p:cNvSpPr>
            <a:spLocks noGrp="1"/>
          </p:cNvSpPr>
          <p:nvPr>
            <p:ph type="sldNum" sz="quarter" idx="12"/>
          </p:nvPr>
        </p:nvSpPr>
        <p:spPr/>
        <p:txBody>
          <a:bodyPr/>
          <a:lstStyle/>
          <a:p>
            <a:pPr>
              <a:defRPr/>
            </a:pPr>
            <a:fld id="{8AE03030-746E-42FD-8304-843EE9D9D8A3}" type="slidenum">
              <a:rPr lang="en-US" altLang="en-US" smtClean="0"/>
              <a:pPr>
                <a:defRPr/>
              </a:pPr>
              <a:t>36</a:t>
            </a:fld>
            <a:endParaRPr lang="en-US" altLang="en-US"/>
          </a:p>
        </p:txBody>
      </p:sp>
    </p:spTree>
    <p:extLst>
      <p:ext uri="{BB962C8B-B14F-4D97-AF65-F5344CB8AC3E}">
        <p14:creationId xmlns:p14="http://schemas.microsoft.com/office/powerpoint/2010/main" val="22304127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 set of operations that happen all at once; they cannot be interrupted</a:t>
            </a:r>
            <a:endParaRPr lang="en-US" dirty="0"/>
          </a:p>
        </p:txBody>
      </p:sp>
      <p:sp>
        <p:nvSpPr>
          <p:cNvPr id="7" name="Content Placeholder 6"/>
          <p:cNvSpPr>
            <a:spLocks noGrp="1"/>
          </p:cNvSpPr>
          <p:nvPr>
            <p:ph idx="13"/>
          </p:nvPr>
        </p:nvSpPr>
        <p:spPr/>
        <p:txBody>
          <a:bodyPr/>
          <a:lstStyle/>
          <a:p>
            <a:pPr marL="0" indent="0">
              <a:buNone/>
            </a:pPr>
            <a:r>
              <a:rPr lang="en-US" dirty="0"/>
              <a:t>if(</a:t>
            </a:r>
            <a:r>
              <a:rPr lang="en-US" dirty="0" err="1"/>
              <a:t>theInstance</a:t>
            </a:r>
            <a:r>
              <a:rPr lang="en-US" dirty="0"/>
              <a:t> == null) {</a:t>
            </a:r>
          </a:p>
          <a:p>
            <a:pPr marL="0" indent="0">
              <a:buNone/>
            </a:pPr>
            <a:r>
              <a:rPr lang="en-US" dirty="0"/>
              <a:t>    </a:t>
            </a:r>
            <a:r>
              <a:rPr lang="en-US" dirty="0" err="1"/>
              <a:t>theInstance</a:t>
            </a:r>
            <a:r>
              <a:rPr lang="en-US" dirty="0"/>
              <a:t> = new </a:t>
            </a:r>
            <a:r>
              <a:rPr lang="en-US" dirty="0" err="1"/>
              <a:t>MySingleton</a:t>
            </a:r>
            <a:r>
              <a:rPr lang="en-US" dirty="0"/>
              <a:t>();</a:t>
            </a:r>
          </a:p>
          <a:p>
            <a:pPr marL="0" indent="0">
              <a:buNone/>
            </a:pPr>
            <a:r>
              <a:rPr lang="en-US" dirty="0"/>
              <a:t>}</a:t>
            </a:r>
          </a:p>
          <a:p>
            <a:pPr marL="0" indent="0">
              <a:buNone/>
            </a:pPr>
            <a:endParaRPr lang="en-US" dirty="0"/>
          </a:p>
        </p:txBody>
      </p:sp>
      <p:sp>
        <p:nvSpPr>
          <p:cNvPr id="2" name="Title 1"/>
          <p:cNvSpPr>
            <a:spLocks noGrp="1"/>
          </p:cNvSpPr>
          <p:nvPr>
            <p:ph type="title"/>
          </p:nvPr>
        </p:nvSpPr>
        <p:spPr/>
        <p:txBody>
          <a:bodyPr/>
          <a:lstStyle/>
          <a:p>
            <a:r>
              <a:rPr lang="en-US" dirty="0" smtClean="0"/>
              <a:t>Atomic</a:t>
            </a:r>
            <a:endParaRPr lang="en-US" dirty="0"/>
          </a:p>
        </p:txBody>
      </p:sp>
      <p:sp>
        <p:nvSpPr>
          <p:cNvPr id="4" name="Footer Placeholder 3"/>
          <p:cNvSpPr>
            <a:spLocks noGrp="1"/>
          </p:cNvSpPr>
          <p:nvPr>
            <p:ph type="ftr" sz="quarter" idx="15"/>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6"/>
          </p:nvPr>
        </p:nvSpPr>
        <p:spPr/>
        <p:txBody>
          <a:bodyPr/>
          <a:lstStyle/>
          <a:p>
            <a:pPr>
              <a:defRPr/>
            </a:pPr>
            <a:fld id="{7F893BA9-EED0-4C55-A7BC-486A0027BAD0}" type="slidenum">
              <a:rPr lang="en-US" altLang="en-US" smtClean="0"/>
              <a:pPr>
                <a:defRPr/>
              </a:pPr>
              <a:t>37</a:t>
            </a:fld>
            <a:endParaRPr lang="en-US" altLang="en-US" dirty="0"/>
          </a:p>
        </p:txBody>
      </p:sp>
      <p:sp>
        <p:nvSpPr>
          <p:cNvPr id="8" name="Text Placeholder 7"/>
          <p:cNvSpPr>
            <a:spLocks noGrp="1"/>
          </p:cNvSpPr>
          <p:nvPr>
            <p:ph type="body" sz="quarter" idx="17"/>
          </p:nvPr>
        </p:nvSpPr>
        <p:spPr/>
        <p:txBody>
          <a:bodyPr/>
          <a:lstStyle/>
          <a:p>
            <a:r>
              <a:rPr lang="en-US" dirty="0" smtClean="0"/>
              <a:t>Example: Should be atomic</a:t>
            </a:r>
            <a:endParaRPr lang="en-US" dirty="0"/>
          </a:p>
        </p:txBody>
      </p:sp>
    </p:spTree>
    <p:extLst>
      <p:ext uri="{BB962C8B-B14F-4D97-AF65-F5344CB8AC3E}">
        <p14:creationId xmlns:p14="http://schemas.microsoft.com/office/powerpoint/2010/main" val="23079127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p>
            <a:r>
              <a:rPr lang="en-US" dirty="0" smtClean="0"/>
              <a:t>What reads and writes do we care about?</a:t>
            </a:r>
            <a:endParaRPr lang="en-US" dirty="0"/>
          </a:p>
        </p:txBody>
      </p:sp>
      <p:sp>
        <p:nvSpPr>
          <p:cNvPr id="6" name="Text Placeholder 5"/>
          <p:cNvSpPr>
            <a:spLocks noGrp="1"/>
          </p:cNvSpPr>
          <p:nvPr>
            <p:ph type="body" idx="1"/>
          </p:nvPr>
        </p:nvSpPr>
        <p:spPr/>
        <p:txBody>
          <a:bodyPr/>
          <a:lstStyle/>
          <a:p>
            <a:r>
              <a:rPr lang="en-US" dirty="0" smtClean="0"/>
              <a:t>Shared</a:t>
            </a:r>
            <a:endParaRPr lang="en-US" dirty="0"/>
          </a:p>
        </p:txBody>
      </p:sp>
      <p:sp>
        <p:nvSpPr>
          <p:cNvPr id="7" name="Content Placeholder 6"/>
          <p:cNvSpPr>
            <a:spLocks noGrp="1"/>
          </p:cNvSpPr>
          <p:nvPr>
            <p:ph sz="half" idx="2"/>
          </p:nvPr>
        </p:nvSpPr>
        <p:spPr/>
        <p:txBody>
          <a:bodyPr/>
          <a:lstStyle/>
          <a:p>
            <a:r>
              <a:rPr lang="en-US" dirty="0"/>
              <a:t>i</a:t>
            </a:r>
            <a:r>
              <a:rPr lang="en-US" dirty="0" smtClean="0"/>
              <a:t>nstance fields</a:t>
            </a:r>
          </a:p>
          <a:p>
            <a:r>
              <a:rPr lang="en-US" dirty="0"/>
              <a:t>s</a:t>
            </a:r>
            <a:r>
              <a:rPr lang="en-US" dirty="0" smtClean="0"/>
              <a:t>tatic fields</a:t>
            </a:r>
          </a:p>
          <a:p>
            <a:r>
              <a:rPr lang="en-US" dirty="0"/>
              <a:t>a</a:t>
            </a:r>
            <a:r>
              <a:rPr lang="en-US" dirty="0" smtClean="0"/>
              <a:t>rray elements</a:t>
            </a:r>
            <a:endParaRPr lang="en-US" dirty="0"/>
          </a:p>
        </p:txBody>
      </p:sp>
      <p:sp>
        <p:nvSpPr>
          <p:cNvPr id="8" name="Text Placeholder 7"/>
          <p:cNvSpPr>
            <a:spLocks noGrp="1"/>
          </p:cNvSpPr>
          <p:nvPr>
            <p:ph type="body" sz="quarter" idx="3"/>
          </p:nvPr>
        </p:nvSpPr>
        <p:spPr/>
        <p:txBody>
          <a:bodyPr/>
          <a:lstStyle/>
          <a:p>
            <a:r>
              <a:rPr lang="en-US" dirty="0" smtClean="0"/>
              <a:t>Never shared</a:t>
            </a:r>
            <a:endParaRPr lang="en-US" dirty="0"/>
          </a:p>
        </p:txBody>
      </p:sp>
      <p:sp>
        <p:nvSpPr>
          <p:cNvPr id="9" name="Content Placeholder 8"/>
          <p:cNvSpPr>
            <a:spLocks noGrp="1"/>
          </p:cNvSpPr>
          <p:nvPr>
            <p:ph sz="quarter" idx="4"/>
          </p:nvPr>
        </p:nvSpPr>
        <p:spPr/>
        <p:txBody>
          <a:bodyPr/>
          <a:lstStyle/>
          <a:p>
            <a:r>
              <a:rPr lang="en-US" dirty="0"/>
              <a:t>l</a:t>
            </a:r>
            <a:r>
              <a:rPr lang="en-US" dirty="0" smtClean="0"/>
              <a:t>ocal variables</a:t>
            </a:r>
          </a:p>
          <a:p>
            <a:r>
              <a:rPr lang="en-US" dirty="0"/>
              <a:t>m</a:t>
            </a:r>
            <a:r>
              <a:rPr lang="en-US" dirty="0" smtClean="0"/>
              <a:t>ethod parameters</a:t>
            </a:r>
          </a:p>
          <a:p>
            <a:r>
              <a:rPr lang="en-US" dirty="0"/>
              <a:t>e</a:t>
            </a:r>
            <a:r>
              <a:rPr lang="en-US" dirty="0" smtClean="0"/>
              <a:t>xception parameters</a:t>
            </a:r>
          </a:p>
          <a:p>
            <a:pPr marL="0" indent="0">
              <a:buNone/>
            </a:pPr>
            <a:r>
              <a:rPr lang="en-US" dirty="0" smtClean="0"/>
              <a:t>    e.g. catch(Exception </a:t>
            </a:r>
            <a:r>
              <a:rPr lang="en-US" b="1" dirty="0" smtClean="0"/>
              <a:t>e</a:t>
            </a:r>
            <a:r>
              <a:rPr lang="en-US" dirty="0" smtClean="0"/>
              <a:t>)</a:t>
            </a:r>
            <a:endParaRPr lang="en-US" dirty="0"/>
          </a:p>
        </p:txBody>
      </p:sp>
      <p:sp>
        <p:nvSpPr>
          <p:cNvPr id="4" name="Footer Placeholder 3"/>
          <p:cNvSpPr>
            <a:spLocks noGrp="1"/>
          </p:cNvSpPr>
          <p:nvPr>
            <p:ph type="ftr" sz="quarter" idx="11"/>
          </p:nvPr>
        </p:nvSpPr>
        <p:spPr>
          <a:xfrm>
            <a:off x="3178914" y="6248400"/>
            <a:ext cx="2895600" cy="457200"/>
          </a:xfrm>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38</a:t>
            </a:fld>
            <a:endParaRPr lang="en-US" altLang="en-US" dirty="0"/>
          </a:p>
        </p:txBody>
      </p:sp>
      <p:sp>
        <p:nvSpPr>
          <p:cNvPr id="10" name="Content Placeholder 6"/>
          <p:cNvSpPr txBox="1">
            <a:spLocks/>
          </p:cNvSpPr>
          <p:nvPr/>
        </p:nvSpPr>
        <p:spPr bwMode="auto">
          <a:xfrm>
            <a:off x="588114" y="6834980"/>
            <a:ext cx="8077200" cy="48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4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0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18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6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6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6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6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6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600">
                <a:solidFill>
                  <a:schemeClr val="tx1"/>
                </a:solidFill>
                <a:latin typeface="+mn-lt"/>
              </a:defRPr>
            </a:lvl9pPr>
          </a:lstStyle>
          <a:p>
            <a:pPr marL="0" indent="0">
              <a:buNone/>
            </a:pPr>
            <a:r>
              <a:rPr lang="en-US" kern="0" dirty="0" smtClean="0">
                <a:hlinkClick r:id="rId3"/>
              </a:rPr>
              <a:t>http://docs.oracle.com/javase/specs/jls/se7/html/jls-17.html#jls-17.4.1</a:t>
            </a:r>
            <a:endParaRPr lang="en-US" kern="0" dirty="0" smtClean="0"/>
          </a:p>
          <a:p>
            <a:endParaRPr lang="en-US" kern="0" dirty="0" smtClean="0"/>
          </a:p>
          <a:p>
            <a:endParaRPr lang="en-US" kern="0" dirty="0"/>
          </a:p>
        </p:txBody>
      </p:sp>
      <p:sp>
        <p:nvSpPr>
          <p:cNvPr id="11" name="Content Placeholder 6"/>
          <p:cNvSpPr txBox="1">
            <a:spLocks/>
          </p:cNvSpPr>
          <p:nvPr/>
        </p:nvSpPr>
        <p:spPr bwMode="auto">
          <a:xfrm>
            <a:off x="222354" y="4495800"/>
            <a:ext cx="8458200" cy="8326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4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0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18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6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6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6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6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6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600">
                <a:solidFill>
                  <a:schemeClr val="tx1"/>
                </a:solidFill>
                <a:latin typeface="+mn-lt"/>
              </a:defRPr>
            </a:lvl9pPr>
          </a:lstStyle>
          <a:p>
            <a:pPr marL="0" indent="0">
              <a:buNone/>
            </a:pPr>
            <a:r>
              <a:rPr lang="en-US" dirty="0"/>
              <a:t>Java specification is only concerned with reads and writes to shared variables.  Local variables only matter insofar as they impact shared variables by carrying values from one shared variable to another.</a:t>
            </a:r>
            <a:endParaRPr lang="en-US" kern="0" dirty="0"/>
          </a:p>
        </p:txBody>
      </p:sp>
    </p:spTree>
    <p:extLst>
      <p:ext uri="{BB962C8B-B14F-4D97-AF65-F5344CB8AC3E}">
        <p14:creationId xmlns:p14="http://schemas.microsoft.com/office/powerpoint/2010/main" val="40363461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References</a:t>
            </a:r>
            <a:endParaRPr lang="en-US" dirty="0"/>
          </a:p>
        </p:txBody>
      </p:sp>
      <p:sp>
        <p:nvSpPr>
          <p:cNvPr id="9" name="Content Placeholder 8"/>
          <p:cNvSpPr>
            <a:spLocks noGrp="1"/>
          </p:cNvSpPr>
          <p:nvPr>
            <p:ph idx="1"/>
          </p:nvPr>
        </p:nvSpPr>
        <p:spPr/>
        <p:txBody>
          <a:bodyPr/>
          <a:lstStyle/>
          <a:p>
            <a:pPr marL="0" indent="0">
              <a:buNone/>
            </a:pPr>
            <a:r>
              <a:rPr lang="en-US" dirty="0" smtClean="0"/>
              <a:t>EB: Derek Malloy, </a:t>
            </a:r>
            <a:r>
              <a:rPr lang="en-US" i="1" dirty="0" smtClean="0"/>
              <a:t>Exploring </a:t>
            </a:r>
            <a:r>
              <a:rPr lang="en-US" i="1" dirty="0" err="1" smtClean="0"/>
              <a:t>Beaglebone</a:t>
            </a:r>
            <a:r>
              <a:rPr lang="en-US" i="1" dirty="0" smtClean="0"/>
              <a:t>,</a:t>
            </a:r>
            <a:r>
              <a:rPr lang="en-US" dirty="0" smtClean="0"/>
              <a:t> Wiley, 2015</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39</a:t>
            </a:fld>
            <a:endParaRPr lang="en-US" altLang="en-US" dirty="0"/>
          </a:p>
        </p:txBody>
      </p:sp>
    </p:spTree>
    <p:extLst>
      <p:ext uri="{BB962C8B-B14F-4D97-AF65-F5344CB8AC3E}">
        <p14:creationId xmlns:p14="http://schemas.microsoft.com/office/powerpoint/2010/main" val="3175345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"Sequential Consistency"</a:t>
            </a:r>
            <a:endParaRPr lang="en-US" dirty="0"/>
          </a:p>
        </p:txBody>
      </p:sp>
      <p:sp>
        <p:nvSpPr>
          <p:cNvPr id="3" name="Content Placeholder 2"/>
          <p:cNvSpPr>
            <a:spLocks noGrp="1"/>
          </p:cNvSpPr>
          <p:nvPr>
            <p:ph idx="1"/>
          </p:nvPr>
        </p:nvSpPr>
        <p:spPr/>
        <p:txBody>
          <a:bodyPr/>
          <a:lstStyle/>
          <a:p>
            <a:r>
              <a:rPr lang="en-US" dirty="0" smtClean="0"/>
              <a:t>A program is sequentially consistent </a:t>
            </a:r>
            <a:r>
              <a:rPr lang="en-US" dirty="0"/>
              <a:t>if it behaves as </a:t>
            </a:r>
            <a:r>
              <a:rPr lang="en-US" dirty="0" smtClean="0"/>
              <a:t>if </a:t>
            </a:r>
            <a:r>
              <a:rPr lang="en-US" dirty="0" smtClean="0"/>
              <a:t>every read is </a:t>
            </a:r>
            <a:r>
              <a:rPr lang="en-US" b="1" dirty="0" smtClean="0"/>
              <a:t>immediately</a:t>
            </a:r>
            <a:r>
              <a:rPr lang="en-US" dirty="0" smtClean="0"/>
              <a:t> visible on every other thread, in the program order.</a:t>
            </a:r>
          </a:p>
          <a:p>
            <a:pPr marL="0" indent="0">
              <a:buNone/>
            </a:pPr>
            <a:endParaRPr lang="en-US" dirty="0" smtClean="0"/>
          </a:p>
          <a:p>
            <a:pPr marL="0" indent="0">
              <a:buNone/>
            </a:pPr>
            <a:r>
              <a:rPr lang="en-US" dirty="0" smtClean="0"/>
              <a:t>What does this imply about cache or reordering?</a:t>
            </a: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2666223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"Sequential Consistency"</a:t>
            </a:r>
            <a:endParaRPr lang="en-US" dirty="0"/>
          </a:p>
        </p:txBody>
      </p:sp>
      <p:sp>
        <p:nvSpPr>
          <p:cNvPr id="3" name="Content Placeholder 2"/>
          <p:cNvSpPr>
            <a:spLocks noGrp="1"/>
          </p:cNvSpPr>
          <p:nvPr>
            <p:ph idx="1"/>
          </p:nvPr>
        </p:nvSpPr>
        <p:spPr/>
        <p:txBody>
          <a:bodyPr/>
          <a:lstStyle/>
          <a:p>
            <a:r>
              <a:rPr lang="en-US" dirty="0" smtClean="0"/>
              <a:t>A program is sequentially consistent </a:t>
            </a:r>
            <a:r>
              <a:rPr lang="en-US" dirty="0" smtClean="0"/>
              <a:t>if </a:t>
            </a:r>
            <a:r>
              <a:rPr lang="en-US" dirty="0"/>
              <a:t>it behaves as if </a:t>
            </a:r>
            <a:r>
              <a:rPr lang="en-US" dirty="0" smtClean="0"/>
              <a:t>every read is immediately visible on every other thread, </a:t>
            </a:r>
            <a:r>
              <a:rPr lang="en-US" b="1" dirty="0" smtClean="0"/>
              <a:t>in the program order</a:t>
            </a:r>
            <a:r>
              <a:rPr lang="en-US" dirty="0" smtClean="0"/>
              <a:t>.</a:t>
            </a:r>
          </a:p>
          <a:p>
            <a:pPr marL="0" indent="0">
              <a:buNone/>
            </a:pPr>
            <a:endParaRPr lang="en-US" dirty="0" smtClean="0"/>
          </a:p>
          <a:p>
            <a:pPr marL="0" indent="0">
              <a:buNone/>
            </a:pPr>
            <a:r>
              <a:rPr lang="en-US" dirty="0" smtClean="0"/>
              <a:t>What does this imply about cache or reordering?</a:t>
            </a: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3272587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"Sequential Consistency"</a:t>
            </a:r>
            <a:endParaRPr lang="en-US" dirty="0"/>
          </a:p>
        </p:txBody>
      </p:sp>
      <p:sp>
        <p:nvSpPr>
          <p:cNvPr id="3" name="Content Placeholder 2"/>
          <p:cNvSpPr>
            <a:spLocks noGrp="1"/>
          </p:cNvSpPr>
          <p:nvPr>
            <p:ph idx="1"/>
          </p:nvPr>
        </p:nvSpPr>
        <p:spPr/>
        <p:txBody>
          <a:bodyPr/>
          <a:lstStyle/>
          <a:p>
            <a:r>
              <a:rPr lang="en-US" dirty="0" smtClean="0"/>
              <a:t>A program is sequentially consistent </a:t>
            </a:r>
            <a:r>
              <a:rPr lang="en-US" dirty="0" smtClean="0"/>
              <a:t>if </a:t>
            </a:r>
            <a:r>
              <a:rPr lang="en-US" dirty="0"/>
              <a:t>it behaves </a:t>
            </a:r>
            <a:r>
              <a:rPr lang="en-US" b="1" dirty="0"/>
              <a:t>as if</a:t>
            </a:r>
            <a:r>
              <a:rPr lang="en-US" dirty="0"/>
              <a:t> </a:t>
            </a:r>
            <a:r>
              <a:rPr lang="en-US" dirty="0" smtClean="0"/>
              <a:t>every read is immediately visible on every other thread, in the program order.</a:t>
            </a:r>
          </a:p>
          <a:p>
            <a:pPr marL="0" indent="0">
              <a:buNone/>
            </a:pPr>
            <a:endParaRPr lang="en-US" dirty="0" smtClean="0"/>
          </a:p>
          <a:p>
            <a:pPr marL="0" indent="0">
              <a:buNone/>
            </a:pPr>
            <a:r>
              <a:rPr lang="en-US" dirty="0" smtClean="0"/>
              <a:t>What do these "Weasel Words" mean?</a:t>
            </a: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2303163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Happens-Before</a:t>
            </a:r>
            <a:endParaRPr lang="en-US" dirty="0"/>
          </a:p>
        </p:txBody>
      </p:sp>
      <p:sp>
        <p:nvSpPr>
          <p:cNvPr id="10" name="Content Placeholder 9"/>
          <p:cNvSpPr>
            <a:spLocks noGrp="1"/>
          </p:cNvSpPr>
          <p:nvPr>
            <p:ph idx="1"/>
          </p:nvPr>
        </p:nvSpPr>
        <p:spPr/>
        <p:txBody>
          <a:bodyPr/>
          <a:lstStyle/>
          <a:p>
            <a:pPr marL="0" indent="0">
              <a:buNone/>
            </a:pPr>
            <a:r>
              <a:rPr lang="en-US" dirty="0" smtClean="0"/>
              <a:t>“</a:t>
            </a:r>
            <a:r>
              <a:rPr lang="en-US" dirty="0"/>
              <a:t>If one action </a:t>
            </a:r>
            <a:r>
              <a:rPr lang="en-US" i="1" dirty="0"/>
              <a:t>happens-before</a:t>
            </a:r>
            <a:r>
              <a:rPr lang="en-US" dirty="0"/>
              <a:t> another, then the first </a:t>
            </a:r>
            <a:r>
              <a:rPr lang="en-US" b="1" dirty="0"/>
              <a:t>is visible</a:t>
            </a:r>
            <a:r>
              <a:rPr lang="en-US" dirty="0"/>
              <a:t> to and </a:t>
            </a:r>
            <a:r>
              <a:rPr lang="en-US" b="1" dirty="0"/>
              <a:t>ordered before</a:t>
            </a:r>
            <a:r>
              <a:rPr lang="en-US" dirty="0"/>
              <a:t> the second</a:t>
            </a:r>
            <a:r>
              <a:rPr lang="en-US" dirty="0" smtClean="0"/>
              <a:t>.”</a:t>
            </a:r>
          </a:p>
          <a:p>
            <a:pPr marL="0" indent="0">
              <a:buNone/>
            </a:pPr>
            <a:endParaRPr lang="en-US" dirty="0"/>
          </a:p>
          <a:p>
            <a:pPr marL="0" indent="0">
              <a:buNone/>
            </a:pPr>
            <a:r>
              <a:rPr lang="en-US" dirty="0" smtClean="0"/>
              <a:t>In other words, the compiler will ensure that the program behaves </a:t>
            </a:r>
            <a:r>
              <a:rPr lang="en-US" b="1" dirty="0" smtClean="0"/>
              <a:t>as if</a:t>
            </a:r>
            <a:r>
              <a:rPr lang="en-US" dirty="0" smtClean="0"/>
              <a:t> it happened before the other….. but ….</a:t>
            </a:r>
            <a:endParaRPr lang="en-US" b="1" dirty="0" smtClean="0"/>
          </a:p>
          <a:p>
            <a:pPr marL="0" indent="0">
              <a:buNone/>
            </a:pPr>
            <a:endParaRPr lang="en-US" dirty="0" smtClean="0"/>
          </a:p>
          <a:p>
            <a:pPr marL="0" indent="0">
              <a:buNone/>
            </a:pPr>
            <a:r>
              <a:rPr lang="en-US" dirty="0">
                <a:hlinkClick r:id="rId3"/>
              </a:rPr>
              <a:t>http://</a:t>
            </a:r>
            <a:r>
              <a:rPr lang="en-US" dirty="0" smtClean="0">
                <a:hlinkClick r:id="rId3"/>
              </a:rPr>
              <a:t>docs.oracle.com/javase/specs/jls/se7/html/jls-17.html#jls-17.4.1</a:t>
            </a:r>
            <a:endParaRPr lang="en-US" dirty="0" smtClean="0"/>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7</a:t>
            </a:fld>
            <a:endParaRPr lang="en-US" altLang="en-US"/>
          </a:p>
        </p:txBody>
      </p:sp>
    </p:spTree>
    <p:extLst>
      <p:ext uri="{BB962C8B-B14F-4D97-AF65-F5344CB8AC3E}">
        <p14:creationId xmlns:p14="http://schemas.microsoft.com/office/powerpoint/2010/main" val="481577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t>
            </a:r>
            <a:r>
              <a:rPr lang="en-US" i="1" dirty="0"/>
              <a:t>Happens-Before</a:t>
            </a:r>
            <a:r>
              <a:rPr lang="en-US" dirty="0"/>
              <a:t> Does Not Imply Happening Before</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It should be noted that the presence of a </a:t>
            </a:r>
            <a:r>
              <a:rPr lang="en-US" i="1" dirty="0"/>
              <a:t>happens-before</a:t>
            </a:r>
            <a:r>
              <a:rPr lang="en-US" dirty="0"/>
              <a:t> relationship between two actions does not necessarily imply that they have to take place in that order in an implementation. If the reordering produces results consistent with a legal execution, it is not illegal</a:t>
            </a:r>
            <a:r>
              <a:rPr lang="en-US" dirty="0" smtClean="0"/>
              <a:t>.”</a:t>
            </a:r>
          </a:p>
          <a:p>
            <a:pPr marL="0" indent="0">
              <a:buNone/>
            </a:pPr>
            <a:endParaRPr lang="en-US" dirty="0" smtClean="0"/>
          </a:p>
          <a:p>
            <a:pPr marL="0" indent="0">
              <a:buNone/>
            </a:pPr>
            <a:r>
              <a:rPr lang="en-US" dirty="0">
                <a:hlinkClick r:id="rId3"/>
              </a:rPr>
              <a:t>http://docs.oracle.com/javase/specs/jls/se7/html/jls-17.html#jls-17.4.5</a:t>
            </a:r>
            <a:endParaRPr lang="en-US" dirty="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3891455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“Happening </a:t>
            </a:r>
            <a:r>
              <a:rPr lang="en-US" dirty="0"/>
              <a:t>Before Does Not Imply </a:t>
            </a:r>
            <a:r>
              <a:rPr lang="en-US" i="1" dirty="0" smtClean="0"/>
              <a:t>Happens-Before”</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More specifically, if two actions share a </a:t>
            </a:r>
            <a:r>
              <a:rPr lang="en-US" i="1" dirty="0"/>
              <a:t>happens-before</a:t>
            </a:r>
            <a:r>
              <a:rPr lang="en-US" dirty="0"/>
              <a:t> relationship, they do not necessarily have to appear to have happened in that order to any code with which they do not share a </a:t>
            </a:r>
            <a:r>
              <a:rPr lang="en-US" i="1" dirty="0"/>
              <a:t>happens-before</a:t>
            </a:r>
            <a:r>
              <a:rPr lang="en-US" dirty="0"/>
              <a:t> relationship. Writes in one thread that are in a data race with reads in another thread may, for example, appear to occur out of order to those reads</a:t>
            </a:r>
            <a:r>
              <a:rPr lang="en-US" dirty="0" smtClean="0"/>
              <a:t>.”</a:t>
            </a:r>
          </a:p>
          <a:p>
            <a:pPr marL="0" indent="0">
              <a:buNone/>
            </a:pPr>
            <a:endParaRPr lang="en-US" dirty="0"/>
          </a:p>
          <a:p>
            <a:pPr marL="0" indent="0">
              <a:buNone/>
            </a:pPr>
            <a:r>
              <a:rPr lang="en-US" dirty="0">
                <a:hlinkClick r:id="rId3"/>
              </a:rPr>
              <a:t>http://</a:t>
            </a:r>
            <a:r>
              <a:rPr lang="en-US" dirty="0" smtClean="0">
                <a:hlinkClick r:id="rId3"/>
              </a:rPr>
              <a:t>docs.oracle.com/javase/specs/jls/se7/html/jls-17.html#jls-17.4.5</a:t>
            </a: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23401539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36681</TotalTime>
  <Words>2326</Words>
  <Application>Microsoft Office PowerPoint</Application>
  <PresentationFormat>On-screen Show (4:3)</PresentationFormat>
  <Paragraphs>677</Paragraphs>
  <Slides>39</Slides>
  <Notes>34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2_Network</vt:lpstr>
      <vt:lpstr>    SE3910 Week 7, Class 3</vt:lpstr>
      <vt:lpstr>How to ensure multithreaded applications work as expected?</vt:lpstr>
      <vt:lpstr>We need "Sequential Consistency"</vt:lpstr>
      <vt:lpstr>We need "Sequential Consistency"</vt:lpstr>
      <vt:lpstr>We need "Sequential Consistency"</vt:lpstr>
      <vt:lpstr>We need "Sequential Consistency"</vt:lpstr>
      <vt:lpstr>Happens-Before</vt:lpstr>
      <vt:lpstr>“Happens-Before Does Not Imply Happening Before”</vt:lpstr>
      <vt:lpstr>“Happening Before Does Not Imply Happens-Before”</vt:lpstr>
      <vt:lpstr>Then what does Happens-Before mean?</vt:lpstr>
      <vt:lpstr>Some happens-before relationships</vt:lpstr>
      <vt:lpstr>“Happening Before Does Not Imply Happens-Before”</vt:lpstr>
      <vt:lpstr>Stopped here Spring 2016</vt:lpstr>
      <vt:lpstr>Ex.</vt:lpstr>
      <vt:lpstr>Ex.</vt:lpstr>
      <vt:lpstr>Ex.</vt:lpstr>
      <vt:lpstr>Happens-Before (review)</vt:lpstr>
      <vt:lpstr>“Happening Before Does Not Imply Happens-Before”</vt:lpstr>
      <vt:lpstr>Some happens-before relationships</vt:lpstr>
      <vt:lpstr>Some definitions</vt:lpstr>
      <vt:lpstr>Data-race free programs</vt:lpstr>
      <vt:lpstr>Slow program… (review)</vt:lpstr>
      <vt:lpstr>Data-race free program with problems… (review)</vt:lpstr>
      <vt:lpstr>The double-locked Singleton (Review)</vt:lpstr>
      <vt:lpstr>The faster double-locked Singleton (new!!!)</vt:lpstr>
      <vt:lpstr>Ex.</vt:lpstr>
      <vt:lpstr>Ex.</vt:lpstr>
      <vt:lpstr>Ex.</vt:lpstr>
      <vt:lpstr>Ex.</vt:lpstr>
      <vt:lpstr>Ex.</vt:lpstr>
      <vt:lpstr>Ex.</vt:lpstr>
      <vt:lpstr>Ex.</vt:lpstr>
      <vt:lpstr>Volatile caveat</vt:lpstr>
      <vt:lpstr>Exercise: Determine if this implementation of the double-locked Singleton is correct. Explain. (See next slide)</vt:lpstr>
      <vt:lpstr>Exercise</vt:lpstr>
      <vt:lpstr>An alternative: java.util.concurrent</vt:lpstr>
      <vt:lpstr>Atomic</vt:lpstr>
      <vt:lpstr>What reads and writes do we care about?</vt:lpstr>
      <vt:lpstr>References</vt:lpstr>
    </vt:vector>
  </TitlesOfParts>
  <Company>MSOE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Dr. Yoder</cp:lastModifiedBy>
  <cp:revision>1351</cp:revision>
  <cp:lastPrinted>2016-04-18T17:52:51Z</cp:lastPrinted>
  <dcterms:created xsi:type="dcterms:W3CDTF">1999-09-06T21:32:20Z</dcterms:created>
  <dcterms:modified xsi:type="dcterms:W3CDTF">2016-04-29T21:31:35Z</dcterms:modified>
</cp:coreProperties>
</file>