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7.xml" ContentType="application/vnd.openxmlformats-officedocument.presentationml.tags+xml"/>
  <Override PartName="/ppt/notesSlides/notesSlide22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9"/>
  </p:notesMasterIdLst>
  <p:handoutMasterIdLst>
    <p:handoutMasterId r:id="rId30"/>
  </p:handoutMasterIdLst>
  <p:sldIdLst>
    <p:sldId id="320" r:id="rId2"/>
    <p:sldId id="421" r:id="rId3"/>
    <p:sldId id="458" r:id="rId4"/>
    <p:sldId id="469" r:id="rId5"/>
    <p:sldId id="424" r:id="rId6"/>
    <p:sldId id="475" r:id="rId7"/>
    <p:sldId id="476" r:id="rId8"/>
    <p:sldId id="438" r:id="rId9"/>
    <p:sldId id="479" r:id="rId10"/>
    <p:sldId id="470" r:id="rId11"/>
    <p:sldId id="471" r:id="rId12"/>
    <p:sldId id="472" r:id="rId13"/>
    <p:sldId id="477" r:id="rId14"/>
    <p:sldId id="439" r:id="rId15"/>
    <p:sldId id="440" r:id="rId16"/>
    <p:sldId id="441" r:id="rId17"/>
    <p:sldId id="442" r:id="rId18"/>
    <p:sldId id="446" r:id="rId19"/>
    <p:sldId id="447" r:id="rId20"/>
    <p:sldId id="478" r:id="rId21"/>
    <p:sldId id="448" r:id="rId22"/>
    <p:sldId id="449" r:id="rId23"/>
    <p:sldId id="452" r:id="rId24"/>
    <p:sldId id="453" r:id="rId25"/>
    <p:sldId id="480" r:id="rId26"/>
    <p:sldId id="481" r:id="rId27"/>
    <p:sldId id="397" r:id="rId28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iah A Yoder - Post Meeting" initials="JA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12" autoAdjust="0"/>
    <p:restoredTop sz="77983" autoAdjust="0"/>
  </p:normalViewPr>
  <p:slideViewPr>
    <p:cSldViewPr>
      <p:cViewPr varScale="1">
        <p:scale>
          <a:sx n="25" d="100"/>
          <a:sy n="25" d="100"/>
        </p:scale>
        <p:origin x="-30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 May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5/2/2016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Relationship Id="rId4" Type="http://schemas.openxmlformats.org/officeDocument/2006/relationships/hyperlink" Target="http://stackoverflow.com/questions/9358821/should-i-extend-arraylist-to-add-attributes-that-isnt-null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4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Explained</a:t>
            </a:r>
            <a:r>
              <a:rPr lang="en-US" baseline="0" dirty="0" smtClean="0"/>
              <a:t> “Exercise”: How this can fail if </a:t>
            </a:r>
            <a:r>
              <a:rPr lang="en-US" baseline="0" dirty="0" err="1" smtClean="0"/>
              <a:t>theInstance</a:t>
            </a:r>
            <a:r>
              <a:rPr lang="en-US" baseline="0" dirty="0" smtClean="0"/>
              <a:t> is not synchronized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407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https://en.wikipedia.org/wiki/Double-checked_locking#Usage_in_Java</a:t>
            </a:r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Explained</a:t>
            </a:r>
            <a:r>
              <a:rPr lang="en-US" baseline="0" dirty="0" smtClean="0"/>
              <a:t> “Exercise”: How this can fail if </a:t>
            </a:r>
            <a:r>
              <a:rPr lang="en-US" baseline="0" dirty="0" err="1" smtClean="0"/>
              <a:t>theInstance</a:t>
            </a:r>
            <a:r>
              <a:rPr lang="en-US" baseline="0" dirty="0" smtClean="0"/>
              <a:t> is not synchronized</a:t>
            </a:r>
          </a:p>
          <a:p>
            <a:r>
              <a:rPr lang="en-US" dirty="0" smtClean="0"/>
              <a:t>Can</a:t>
            </a:r>
            <a:r>
              <a:rPr lang="en-US" baseline="0" dirty="0" smtClean="0"/>
              <a:t> this fail if not synchronized?</a:t>
            </a:r>
          </a:p>
          <a:p>
            <a:endParaRPr lang="en-US" dirty="0" smtClean="0"/>
          </a:p>
          <a:p>
            <a:r>
              <a:rPr lang="en-US" dirty="0" smtClean="0"/>
              <a:t>Give example of failure/problem if the outer local==null is not there at all.</a:t>
            </a:r>
          </a:p>
          <a:p>
            <a:r>
              <a:rPr lang="en-US" dirty="0" smtClean="0"/>
              <a:t>Give example</a:t>
            </a:r>
            <a:r>
              <a:rPr lang="en-US" baseline="0" dirty="0" smtClean="0"/>
              <a:t> of failure if inner lock is </a:t>
            </a:r>
            <a:r>
              <a:rPr lang="en-US" baseline="0" smtClean="0"/>
              <a:t>not there.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223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worse</a:t>
            </a:r>
            <a:r>
              <a:rPr lang="en-US" baseline="0" dirty="0" smtClean="0"/>
              <a:t> yet…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318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Loggers is a map.</a:t>
            </a:r>
          </a:p>
          <a:p>
            <a:endParaRPr lang="en-US" dirty="0" smtClean="0"/>
          </a:p>
          <a:p>
            <a:r>
              <a:rPr lang="en-US" dirty="0" smtClean="0"/>
              <a:t>If</a:t>
            </a:r>
            <a:r>
              <a:rPr lang="en-US" baseline="0" dirty="0" smtClean="0"/>
              <a:t> loggers is a map not designed to be used from multiple threads, and we run this program, it isn’t safe.  Explain what might go wrong.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Loggers is a map.</a:t>
            </a:r>
          </a:p>
          <a:p>
            <a:endParaRPr lang="en-US" dirty="0" smtClean="0"/>
          </a:p>
          <a:p>
            <a:r>
              <a:rPr lang="en-US" dirty="0" smtClean="0"/>
              <a:t>If</a:t>
            </a:r>
            <a:r>
              <a:rPr lang="en-US" baseline="0" dirty="0" smtClean="0"/>
              <a:t> loggers is a map not designed to be used from multiple threads, and we run this program, it isn’t safe.  Explain what might go wrong.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Instructor: Then explain why if we use </a:t>
            </a:r>
            <a:r>
              <a:rPr lang="en-US" baseline="0" dirty="0" err="1" smtClean="0"/>
              <a:t>Collections.synchronizedMap</a:t>
            </a:r>
            <a:r>
              <a:rPr lang="en-US" baseline="0" dirty="0" smtClean="0"/>
              <a:t> this might go wrong.</a:t>
            </a:r>
          </a:p>
          <a:p>
            <a:r>
              <a:rPr lang="en-US" baseline="0" dirty="0" smtClean="0"/>
              <a:t>(Collections. … creates a proxy/decorator that locks for every access.)</a:t>
            </a:r>
          </a:p>
          <a:p>
            <a:endParaRPr lang="en-US" dirty="0" smtClean="0"/>
          </a:p>
          <a:p>
            <a:r>
              <a:rPr lang="en-US" dirty="0" smtClean="0"/>
              <a:t>Also mention that with this “bad” map</a:t>
            </a:r>
            <a:r>
              <a:rPr lang="en-US" baseline="0" dirty="0" smtClean="0"/>
              <a:t>, the most correct solutions I saw were those that did not attempt to double-lock.</a:t>
            </a:r>
          </a:p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29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Three possible answers:</a:t>
            </a:r>
          </a:p>
          <a:p>
            <a:r>
              <a:rPr lang="en-US" dirty="0" smtClean="0"/>
              <a:t>Go single threaded</a:t>
            </a:r>
          </a:p>
          <a:p>
            <a:r>
              <a:rPr lang="en-US" dirty="0" smtClean="0"/>
              <a:t>Don't</a:t>
            </a:r>
            <a:r>
              <a:rPr lang="en-US" baseline="0" dirty="0" smtClean="0"/>
              <a:t> share variables</a:t>
            </a:r>
            <a:endParaRPr lang="en-US" dirty="0" smtClean="0"/>
          </a:p>
          <a:p>
            <a:r>
              <a:rPr lang="en-US" baseline="0" dirty="0" smtClean="0"/>
              <a:t>Synchronize ANYTHING used on multiple threads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966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Instead of </a:t>
            </a:r>
            <a:r>
              <a:rPr lang="en-US" dirty="0" err="1" smtClean="0"/>
              <a:t>Collections.synchronizedMap</a:t>
            </a:r>
            <a:r>
              <a:rPr lang="en-US" dirty="0" smtClean="0"/>
              <a:t> (or something like that_</a:t>
            </a:r>
          </a:p>
          <a:p>
            <a:r>
              <a:rPr lang="en-US" dirty="0" smtClean="0"/>
              <a:t>  use http://docs.oracle.com/javase/8/docs/api/java/util/concurrent/ConcurrentSkipListMap.html</a:t>
            </a:r>
          </a:p>
          <a:p>
            <a:r>
              <a:rPr lang="en-US" dirty="0" smtClean="0"/>
              <a:t>  or http://docs.oracle.com/javase/8/docs/api/java/util/concurrent/ConcurrentHashMap.html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42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253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83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79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(this</a:t>
            </a:r>
            <a:r>
              <a:rPr lang="en-US" baseline="0" dirty="0" smtClean="0"/>
              <a:t> ordering is not necessarily in time, as seen in the examples at the beginning of this program --- see following slides)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My </a:t>
            </a:r>
            <a:r>
              <a:rPr lang="en-US" baseline="0" dirty="0" err="1" smtClean="0"/>
              <a:t>interp</a:t>
            </a:r>
            <a:r>
              <a:rPr lang="en-US" baseline="0" dirty="0" smtClean="0"/>
              <a:t>: “visible to” means “observed by” in the original definition of “Memory Model”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preshing</a:t>
            </a:r>
            <a:r>
              <a:rPr lang="en-US" baseline="0" dirty="0" smtClean="0"/>
              <a:t> article is quite good.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Note: He equates </a:t>
            </a:r>
            <a:r>
              <a:rPr lang="en-US" i="1" dirty="0" smtClean="0"/>
              <a:t>“Happens-Before</a:t>
            </a:r>
            <a:r>
              <a:rPr lang="en-US" dirty="0" smtClean="0"/>
              <a:t> Does Not Imply Happening Before”</a:t>
            </a:r>
            <a:r>
              <a:rPr lang="en-US" baseline="0" dirty="0"/>
              <a:t> </a:t>
            </a:r>
            <a:r>
              <a:rPr lang="en-US" baseline="0" dirty="0" smtClean="0"/>
              <a:t>with instruction reordering on a single thread and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“Happening Before Does Not Imply </a:t>
            </a:r>
            <a:r>
              <a:rPr lang="en-US" i="1" dirty="0" smtClean="0"/>
              <a:t>Happens-Before</a:t>
            </a:r>
            <a:r>
              <a:rPr lang="en-US" i="0" dirty="0" smtClean="0"/>
              <a:t>”  with either instruction reordering</a:t>
            </a:r>
            <a:r>
              <a:rPr lang="en-US" i="0" baseline="0" dirty="0" smtClean="0"/>
              <a:t> or memory reordering (e.g. on an iPhone) as seen between two threads. http://preshing.com/20121019/this-is-why-they-call-it-a-weakly-ordered-cpu/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i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42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(this</a:t>
            </a:r>
            <a:r>
              <a:rPr lang="en-US" baseline="0" dirty="0" smtClean="0"/>
              <a:t> ordering is not necessarily in time, as seen in the examples at the beginning of this program --- see following slides)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My </a:t>
            </a:r>
            <a:r>
              <a:rPr lang="en-US" baseline="0" dirty="0" err="1" smtClean="0"/>
              <a:t>interp</a:t>
            </a:r>
            <a:r>
              <a:rPr lang="en-US" baseline="0" dirty="0" smtClean="0"/>
              <a:t>: “visible to” means “observed by” in the original definition of “Memory Model”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42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Three possible answers:</a:t>
            </a:r>
          </a:p>
          <a:p>
            <a:r>
              <a:rPr lang="en-US" dirty="0" smtClean="0"/>
              <a:t>Go single threaded</a:t>
            </a:r>
          </a:p>
          <a:p>
            <a:r>
              <a:rPr lang="en-US" dirty="0" smtClean="0"/>
              <a:t>Don't</a:t>
            </a:r>
            <a:r>
              <a:rPr lang="en-US" baseline="0" dirty="0" smtClean="0"/>
              <a:t> share variables</a:t>
            </a:r>
            <a:endParaRPr lang="en-US" dirty="0" smtClean="0"/>
          </a:p>
          <a:p>
            <a:r>
              <a:rPr lang="en-US" baseline="0" dirty="0" smtClean="0"/>
              <a:t>Synchronize ANYTHING used on multiple threads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96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56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http://docs.oracle.com/javase/8/docs/api/java/util/concurrent/package-summary.html#MemoryVisibility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07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specs/jls/se7/html/jls-17.html#jls-17.4.3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java/util/concurrent/ConcurrentHashMap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8/docs/api/java/util/concurrent/ConcurrentSkipListMap.html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n.cppreference.com/w/cpp/atomic/memory_order" TargetMode="External"/><Relationship Id="rId2" Type="http://schemas.openxmlformats.org/officeDocument/2006/relationships/hyperlink" Target="http://en.cppreference.com/w/cpp/language/eval_order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en.cppreference.com/w/cpp/atomic/memory_order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eshing.com/20130702/the-happens-before-relatio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5" TargetMode="External"/><Relationship Id="rId2" Type="http://schemas.openxmlformats.org/officeDocument/2006/relationships/hyperlink" Target="http://docs.oracle.com/javase/specs/jls/se7/html/jls-17.html#jls-17.4.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SE3910</a:t>
            </a:r>
            <a:br>
              <a:rPr lang="en-US" dirty="0" smtClean="0"/>
            </a:br>
            <a:r>
              <a:rPr lang="en-US" dirty="0" smtClean="0"/>
              <a:t>Week </a:t>
            </a:r>
            <a:r>
              <a:rPr lang="en-US" dirty="0" smtClean="0"/>
              <a:t>8, </a:t>
            </a:r>
            <a:r>
              <a:rPr lang="en-US" dirty="0" smtClean="0"/>
              <a:t>Class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Week 7, Class 2 (Wednesday)</a:t>
            </a:r>
          </a:p>
          <a:p>
            <a:pPr lvl="1"/>
            <a:r>
              <a:rPr lang="en-US" dirty="0" smtClean="0"/>
              <a:t>Half-Exam 2</a:t>
            </a:r>
          </a:p>
          <a:p>
            <a:pPr lvl="2"/>
            <a:r>
              <a:rPr lang="en-US" dirty="0" smtClean="0"/>
              <a:t>Done grading – will return on Wednesday</a:t>
            </a:r>
            <a:endParaRPr lang="en-US" dirty="0" smtClean="0"/>
          </a:p>
          <a:p>
            <a:r>
              <a:rPr lang="en-US" dirty="0" smtClean="0"/>
              <a:t>Week 8 Lab:</a:t>
            </a:r>
          </a:p>
          <a:p>
            <a:pPr lvl="1"/>
            <a:r>
              <a:rPr lang="en-US" dirty="0" smtClean="0"/>
              <a:t>First deliverables for Final Project due – See webpage &amp; Week 8 Checklist</a:t>
            </a:r>
          </a:p>
          <a:p>
            <a:r>
              <a:rPr lang="en-US" dirty="0" smtClean="0"/>
              <a:t>Java: Happens-Before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i="1" dirty="0" smtClean="0"/>
              <a:t>happens-before</a:t>
            </a:r>
            <a:r>
              <a:rPr lang="en-US" dirty="0" smtClean="0"/>
              <a:t> relationships (Review)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4010" y="1752600"/>
            <a:ext cx="2971800" cy="4411662"/>
          </a:xfrm>
        </p:spPr>
        <p:txBody>
          <a:bodyPr/>
          <a:lstStyle/>
          <a:p>
            <a:r>
              <a:rPr lang="en-US" sz="2400" dirty="0" smtClean="0"/>
              <a:t>Every action in a thread</a:t>
            </a:r>
          </a:p>
          <a:p>
            <a:r>
              <a:rPr lang="en-US" sz="2400" dirty="0" smtClean="0"/>
              <a:t>Exit synch. section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Write to volatile field</a:t>
            </a:r>
          </a:p>
          <a:p>
            <a:r>
              <a:rPr lang="en-US" sz="2400" dirty="0" smtClean="0"/>
              <a:t>Any action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http://docs.oracle.com/javase/8/docs/api/java/util/concurrent/package-summary.html#MemoryVisibility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actions later in </a:t>
            </a:r>
            <a:r>
              <a:rPr lang="en-US" sz="2400" b="1" dirty="0" smtClean="0"/>
              <a:t>program order</a:t>
            </a:r>
            <a:r>
              <a:rPr lang="en-US" sz="2400" dirty="0" smtClean="0"/>
              <a:t> in </a:t>
            </a:r>
            <a:r>
              <a:rPr lang="en-US" sz="2400" b="1" dirty="0" smtClean="0"/>
              <a:t>same thread</a:t>
            </a:r>
          </a:p>
          <a:p>
            <a:r>
              <a:rPr lang="en-US" sz="2400" dirty="0" smtClean="0"/>
              <a:t>Enter </a:t>
            </a:r>
            <a:r>
              <a:rPr lang="en-US" sz="2400" b="1" dirty="0" smtClean="0"/>
              <a:t>synch. section</a:t>
            </a:r>
            <a:r>
              <a:rPr lang="en-US" sz="2400" dirty="0" smtClean="0"/>
              <a:t> locked on same object (</a:t>
            </a:r>
            <a:r>
              <a:rPr lang="en-US" sz="2400" b="1" dirty="0" smtClean="0"/>
              <a:t>later in time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Read of volatile field (</a:t>
            </a:r>
            <a:r>
              <a:rPr lang="en-US" sz="2400" b="1" dirty="0" smtClean="0"/>
              <a:t>later in time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Any action which happens before an action which … happens before this action </a:t>
            </a:r>
            <a:r>
              <a:rPr lang="en-US" sz="2400" b="1" dirty="0" smtClean="0"/>
              <a:t>(chaining, transitivity)</a:t>
            </a:r>
            <a:endParaRPr lang="en-US" sz="24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3886200" y="22860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886200" y="3106994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886200" y="41910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3886200" y="48768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5483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void a()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(x);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(y);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public void </a:t>
            </a:r>
            <a:r>
              <a:rPr lang="en-US" sz="2400" dirty="0" smtClean="0"/>
              <a:t>b() </a:t>
            </a: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(x);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(y);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Prove the following code is(</a:t>
            </a:r>
            <a:r>
              <a:rPr lang="en-US" kern="0" dirty="0" err="1" smtClean="0"/>
              <a:t>n’t</a:t>
            </a:r>
            <a:r>
              <a:rPr lang="en-US" kern="0" dirty="0" smtClean="0"/>
              <a:t>) free of data races: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58822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void a(Scanner in)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x = </a:t>
            </a:r>
            <a:r>
              <a:rPr lang="en-US" sz="2400" dirty="0" err="1" smtClean="0"/>
              <a:t>in.nextInt</a:t>
            </a:r>
            <a:r>
              <a:rPr lang="en-US" sz="2400" dirty="0" smtClean="0"/>
              <a:t>(); // 5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(x);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public void a() {</a:t>
            </a:r>
          </a:p>
          <a:p>
            <a:pPr marL="0" indent="0">
              <a:buNone/>
            </a:pPr>
            <a:r>
              <a:rPr lang="en-US" sz="2400" dirty="0"/>
              <a:t>  x = </a:t>
            </a:r>
            <a:r>
              <a:rPr lang="en-US" sz="2400" dirty="0" err="1"/>
              <a:t>in.nextInt</a:t>
            </a:r>
            <a:r>
              <a:rPr lang="en-US" sz="2400" dirty="0" smtClean="0"/>
              <a:t>(); // 3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(x);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Prove the following code is(</a:t>
            </a:r>
            <a:r>
              <a:rPr lang="en-US" kern="0" dirty="0" err="1" smtClean="0"/>
              <a:t>n’t</a:t>
            </a:r>
            <a:r>
              <a:rPr lang="en-US" kern="0" dirty="0" smtClean="0"/>
              <a:t>) free of data races: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20456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void a(Scanner in) {</a:t>
            </a:r>
          </a:p>
          <a:p>
            <a:pPr marL="0" indent="0">
              <a:buNone/>
            </a:pPr>
            <a:r>
              <a:rPr lang="en-US" sz="2400" dirty="0" smtClean="0"/>
              <a:t>  synchronized(this) {</a:t>
            </a:r>
          </a:p>
          <a:p>
            <a:pPr marL="0" indent="0">
              <a:buNone/>
            </a:pPr>
            <a:r>
              <a:rPr lang="en-US" sz="2400" dirty="0" smtClean="0"/>
              <a:t>    x = </a:t>
            </a:r>
            <a:r>
              <a:rPr lang="en-US" sz="2400" dirty="0" err="1" smtClean="0"/>
              <a:t>in.nextInt</a:t>
            </a:r>
            <a:r>
              <a:rPr lang="en-US" sz="2400" dirty="0" smtClean="0"/>
              <a:t>(); // 5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(x);</a:t>
            </a:r>
          </a:p>
          <a:p>
            <a:pPr marL="0" indent="0">
              <a:buNone/>
            </a:pPr>
            <a:r>
              <a:rPr lang="en-US" sz="2400" dirty="0" smtClean="0"/>
              <a:t>  }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public void a(Scanner in) {</a:t>
            </a:r>
          </a:p>
          <a:p>
            <a:pPr marL="0" indent="0">
              <a:buNone/>
            </a:pPr>
            <a:r>
              <a:rPr lang="en-US" sz="2400" dirty="0"/>
              <a:t>  synchronized(this) {</a:t>
            </a:r>
          </a:p>
          <a:p>
            <a:pPr marL="0" indent="0">
              <a:buNone/>
            </a:pPr>
            <a:r>
              <a:rPr lang="en-US" sz="2400" dirty="0"/>
              <a:t>    x = </a:t>
            </a:r>
            <a:r>
              <a:rPr lang="en-US" sz="2400" dirty="0" err="1"/>
              <a:t>in.nextInt</a:t>
            </a:r>
            <a:r>
              <a:rPr lang="en-US" sz="2400" dirty="0"/>
              <a:t>(); // </a:t>
            </a:r>
            <a:r>
              <a:rPr lang="en-US" sz="2400" dirty="0" smtClean="0"/>
              <a:t>3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System.out.println</a:t>
            </a:r>
            <a:r>
              <a:rPr lang="en-US" sz="2400" dirty="0"/>
              <a:t>(x);</a:t>
            </a:r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Prove the following code is(</a:t>
            </a:r>
            <a:r>
              <a:rPr lang="en-US" kern="0" dirty="0" err="1" smtClean="0"/>
              <a:t>n’t</a:t>
            </a:r>
            <a:r>
              <a:rPr lang="en-US" kern="0" dirty="0" smtClean="0"/>
              <a:t>) free of data races: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8139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 program…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synchronized(</a:t>
            </a:r>
            <a:r>
              <a:rPr lang="en-US" dirty="0" err="1" smtClean="0"/>
              <a:t>MySingleton.class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   if(</a:t>
            </a:r>
            <a:r>
              <a:rPr lang="en-US" dirty="0" err="1" smtClean="0"/>
              <a:t>theInstance</a:t>
            </a:r>
            <a:r>
              <a:rPr lang="en-US" dirty="0" smtClean="0"/>
              <a:t> </a:t>
            </a:r>
            <a:r>
              <a:rPr lang="en-US" dirty="0"/>
              <a:t>== null) {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theInstance</a:t>
            </a:r>
            <a:r>
              <a:rPr lang="en-US" dirty="0" smtClean="0"/>
              <a:t> == new </a:t>
            </a:r>
            <a:r>
              <a:rPr lang="en-US" dirty="0" err="1" smtClean="0"/>
              <a:t>MySingleton</a:t>
            </a:r>
            <a:r>
              <a:rPr lang="en-US" dirty="0" smtClean="0"/>
              <a:t>(…);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program WILL work correctly.  Just has a lock that we want to avoid.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895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Data-race free program with problems…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if(</a:t>
            </a:r>
            <a:r>
              <a:rPr lang="en-US" dirty="0" err="1" smtClean="0"/>
              <a:t>theInstance</a:t>
            </a:r>
            <a:r>
              <a:rPr lang="en-US" dirty="0" smtClean="0"/>
              <a:t> == null)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synchronized(</a:t>
            </a:r>
            <a:r>
              <a:rPr lang="en-US" dirty="0" err="1" smtClean="0"/>
              <a:t>MySingleton.class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theInstance</a:t>
            </a:r>
            <a:r>
              <a:rPr lang="en-US" dirty="0" smtClean="0"/>
              <a:t> == new </a:t>
            </a:r>
            <a:r>
              <a:rPr lang="en-US" dirty="0" err="1" smtClean="0"/>
              <a:t>MySingleton</a:t>
            </a:r>
            <a:r>
              <a:rPr lang="en-US" dirty="0" smtClean="0"/>
              <a:t>(…);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There is no "data </a:t>
            </a:r>
            <a:r>
              <a:rPr lang="en-US" dirty="0"/>
              <a:t>race" </a:t>
            </a:r>
            <a:r>
              <a:rPr lang="en-US" dirty="0" smtClean="0"/>
              <a:t>(according </a:t>
            </a:r>
            <a:r>
              <a:rPr lang="en-US" dirty="0"/>
              <a:t>to the Java Language </a:t>
            </a:r>
            <a:r>
              <a:rPr lang="en-US" dirty="0" smtClean="0"/>
              <a:t>Spec), but the code does not behave atomically</a:t>
            </a:r>
          </a:p>
          <a:p>
            <a:pPr marL="0" indent="0">
              <a:buNone/>
            </a:pPr>
            <a:r>
              <a:rPr lang="en-US" dirty="0" smtClean="0"/>
              <a:t>The spec. does discuss this sort of problem </a:t>
            </a:r>
            <a:r>
              <a:rPr lang="en-US" dirty="0"/>
              <a:t> (</a:t>
            </a:r>
            <a:r>
              <a:rPr lang="en-US" dirty="0">
                <a:hlinkClick r:id="rId2" tooltip="17.4.3. Programs and Program Order"/>
              </a:rPr>
              <a:t>§17.4.3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279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double-locked Singleton (Review)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if(</a:t>
            </a:r>
            <a:r>
              <a:rPr lang="en-US" dirty="0" err="1" smtClean="0"/>
              <a:t>theInstance</a:t>
            </a:r>
            <a:r>
              <a:rPr lang="en-US" dirty="0" smtClean="0"/>
              <a:t> == null) {</a:t>
            </a:r>
          </a:p>
          <a:p>
            <a:pPr marL="0" indent="0">
              <a:buNone/>
            </a:pPr>
            <a:r>
              <a:rPr lang="en-US" dirty="0" smtClean="0"/>
              <a:t>   synchronized(</a:t>
            </a:r>
            <a:r>
              <a:rPr lang="en-US" dirty="0" err="1" smtClean="0"/>
              <a:t>MySingleton.class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      if(</a:t>
            </a:r>
            <a:r>
              <a:rPr lang="en-US" dirty="0" err="1" smtClean="0"/>
              <a:t>theInstance</a:t>
            </a:r>
            <a:r>
              <a:rPr lang="en-US" dirty="0" smtClean="0"/>
              <a:t> == null){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theInstance</a:t>
            </a:r>
            <a:r>
              <a:rPr lang="en-US" dirty="0" smtClean="0"/>
              <a:t> = new </a:t>
            </a:r>
            <a:r>
              <a:rPr lang="en-US" dirty="0" err="1" smtClean="0"/>
              <a:t>MySingleton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      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eturn </a:t>
            </a:r>
            <a:r>
              <a:rPr lang="en-US" dirty="0" err="1" smtClean="0"/>
              <a:t>theInstance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70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faster double-locked Singleton (new!!!)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MySingleton</a:t>
            </a:r>
            <a:r>
              <a:rPr lang="en-US" sz="2800" dirty="0" smtClean="0"/>
              <a:t> local = </a:t>
            </a:r>
            <a:r>
              <a:rPr lang="en-US" sz="2800" dirty="0" err="1" smtClean="0"/>
              <a:t>theInstance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 smtClean="0"/>
              <a:t>if(local == null) {</a:t>
            </a:r>
          </a:p>
          <a:p>
            <a:pPr marL="0" indent="0">
              <a:buNone/>
            </a:pPr>
            <a:r>
              <a:rPr lang="en-US" sz="2800" dirty="0" smtClean="0"/>
              <a:t>   synchronized(</a:t>
            </a:r>
            <a:r>
              <a:rPr lang="en-US" sz="2800" dirty="0" err="1" smtClean="0"/>
              <a:t>MySingleton.class</a:t>
            </a:r>
            <a:r>
              <a:rPr lang="en-US" sz="2800" dirty="0" smtClean="0"/>
              <a:t>) {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local = </a:t>
            </a:r>
            <a:r>
              <a:rPr lang="en-US" sz="2800" dirty="0" err="1" smtClean="0"/>
              <a:t>theInstance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 smtClean="0"/>
              <a:t>      if(local == null) {</a:t>
            </a:r>
          </a:p>
          <a:p>
            <a:pPr marL="0" indent="0">
              <a:buNone/>
            </a:pPr>
            <a:r>
              <a:rPr lang="en-US" sz="2800" dirty="0" smtClean="0"/>
              <a:t>         local = </a:t>
            </a:r>
            <a:r>
              <a:rPr lang="en-US" sz="2800" dirty="0" err="1" smtClean="0"/>
              <a:t>theInstance</a:t>
            </a:r>
            <a:r>
              <a:rPr lang="en-US" sz="2800" dirty="0" smtClean="0"/>
              <a:t> = new </a:t>
            </a:r>
            <a:r>
              <a:rPr lang="en-US" sz="2800" dirty="0" err="1" smtClean="0"/>
              <a:t>MySingleton</a:t>
            </a:r>
            <a:r>
              <a:rPr lang="en-US" sz="2800" dirty="0" smtClean="0"/>
              <a:t>();</a:t>
            </a:r>
          </a:p>
          <a:p>
            <a:pPr marL="0" indent="0">
              <a:buNone/>
            </a:pPr>
            <a:r>
              <a:rPr lang="en-US" sz="2800" dirty="0" smtClean="0"/>
              <a:t>      }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}</a:t>
            </a:r>
          </a:p>
          <a:p>
            <a:pPr marL="0" indent="0">
              <a:buNone/>
            </a:pPr>
            <a:r>
              <a:rPr lang="en-US" sz="2800" dirty="0" smtClean="0"/>
              <a:t>}</a:t>
            </a:r>
          </a:p>
          <a:p>
            <a:pPr marL="0" indent="0">
              <a:buNone/>
            </a:pPr>
            <a:r>
              <a:rPr lang="en-US" sz="2800" dirty="0"/>
              <a:t>r</a:t>
            </a:r>
            <a:r>
              <a:rPr lang="en-US" sz="2800" dirty="0" smtClean="0"/>
              <a:t>eturn local;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567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if(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==</a:t>
            </a:r>
            <a:r>
              <a:rPr lang="en-US" sz="2400" dirty="0"/>
              <a:t>null){	</a:t>
            </a:r>
          </a:p>
          <a:p>
            <a:pPr marL="0" indent="0">
              <a:buNone/>
            </a:pPr>
            <a:r>
              <a:rPr lang="en-US" sz="2400" dirty="0"/>
              <a:t>  synchronized </a:t>
            </a:r>
            <a:r>
              <a:rPr lang="en-US" sz="2400" dirty="0" smtClean="0"/>
              <a:t>(</a:t>
            </a:r>
            <a:r>
              <a:rPr lang="en-US" sz="2400" dirty="0" err="1" smtClean="0"/>
              <a:t>EventLogger.class</a:t>
            </a:r>
            <a:r>
              <a:rPr lang="en-US" sz="2400" dirty="0" smtClean="0"/>
              <a:t>){ 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if(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 </a:t>
            </a:r>
            <a:r>
              <a:rPr lang="en-US" sz="2400" dirty="0"/>
              <a:t>== null</a:t>
            </a:r>
            <a:r>
              <a:rPr lang="en-US" sz="2400" dirty="0" smtClean="0"/>
              <a:t>){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 = new </a:t>
            </a:r>
            <a:r>
              <a:rPr lang="en-US" sz="2400" dirty="0" err="1"/>
              <a:t>EventLogger</a:t>
            </a:r>
            <a:r>
              <a:rPr lang="en-US" sz="2400" dirty="0"/>
              <a:t>(path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i="1" kern="0" dirty="0" smtClean="0"/>
              <a:t>Write</a:t>
            </a:r>
            <a:r>
              <a:rPr lang="en-US" kern="0" dirty="0" smtClean="0"/>
              <a:t> whether this code contains any data races. </a:t>
            </a:r>
            <a:r>
              <a:rPr lang="en-US" b="1" i="1" kern="0" dirty="0" smtClean="0"/>
              <a:t>Explain</a:t>
            </a:r>
            <a:r>
              <a:rPr lang="en-US" kern="0" dirty="0" smtClean="0"/>
              <a:t> your answer. Assume loggers is </a:t>
            </a:r>
            <a:r>
              <a:rPr lang="en-US" b="1" kern="0" dirty="0" smtClean="0"/>
              <a:t>not</a:t>
            </a:r>
            <a:r>
              <a:rPr lang="en-US" kern="0" dirty="0" smtClean="0"/>
              <a:t> volatile.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6905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if(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==</a:t>
            </a:r>
            <a:r>
              <a:rPr lang="en-US" sz="2400" dirty="0"/>
              <a:t>null){	</a:t>
            </a:r>
          </a:p>
          <a:p>
            <a:pPr marL="0" indent="0">
              <a:buNone/>
            </a:pPr>
            <a:r>
              <a:rPr lang="en-US" sz="2400" dirty="0"/>
              <a:t>  synchronized </a:t>
            </a:r>
            <a:r>
              <a:rPr lang="en-US" sz="2400" dirty="0" smtClean="0"/>
              <a:t>(</a:t>
            </a:r>
            <a:r>
              <a:rPr lang="en-US" sz="2400" dirty="0" err="1" smtClean="0"/>
              <a:t>EventLogger.class</a:t>
            </a:r>
            <a:r>
              <a:rPr lang="en-US" sz="2400" dirty="0" smtClean="0"/>
              <a:t>){ 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if(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 </a:t>
            </a:r>
            <a:r>
              <a:rPr lang="en-US" sz="2400" dirty="0"/>
              <a:t>== null</a:t>
            </a:r>
            <a:r>
              <a:rPr lang="en-US" sz="2400" dirty="0" smtClean="0"/>
              <a:t>){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 = new </a:t>
            </a:r>
            <a:r>
              <a:rPr lang="en-US" sz="2400" dirty="0" err="1"/>
              <a:t>EventLogger</a:t>
            </a:r>
            <a:r>
              <a:rPr lang="en-US" sz="2400" dirty="0"/>
              <a:t>(path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i="1" kern="0" dirty="0" smtClean="0"/>
              <a:t>Write</a:t>
            </a:r>
            <a:r>
              <a:rPr lang="en-US" kern="0" dirty="0" smtClean="0"/>
              <a:t> whether this code contains any data races. </a:t>
            </a:r>
            <a:r>
              <a:rPr lang="en-US" b="1" i="1" kern="0" dirty="0" smtClean="0"/>
              <a:t>Explain</a:t>
            </a:r>
            <a:r>
              <a:rPr lang="en-US" kern="0" dirty="0" smtClean="0"/>
              <a:t> your answer. Assume loggers is volatile.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13938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858962"/>
          </a:xfrm>
        </p:spPr>
        <p:txBody>
          <a:bodyPr/>
          <a:lstStyle/>
          <a:p>
            <a:r>
              <a:rPr lang="en-US" dirty="0" smtClean="0"/>
              <a:t>How to ensure multithreaded applications work as expected? (Review)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133599"/>
            <a:ext cx="8229600" cy="3997325"/>
          </a:xfrm>
        </p:spPr>
        <p:txBody>
          <a:bodyPr/>
          <a:lstStyle/>
          <a:p>
            <a:r>
              <a:rPr lang="en-US" dirty="0" smtClean="0"/>
              <a:t>Avoid problems due to </a:t>
            </a:r>
          </a:p>
          <a:p>
            <a:pPr lvl="1"/>
            <a:r>
              <a:rPr lang="en-US" dirty="0" smtClean="0"/>
              <a:t>reordering</a:t>
            </a:r>
          </a:p>
          <a:p>
            <a:pPr lvl="1"/>
            <a:r>
              <a:rPr lang="en-US" dirty="0" smtClean="0"/>
              <a:t>caching (as seen yesterday)</a:t>
            </a:r>
          </a:p>
          <a:p>
            <a:r>
              <a:rPr lang="en-US" dirty="0" smtClean="0"/>
              <a:t>While still being fast!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(What are the simplest answers to this question?)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98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Volatile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writes to </a:t>
            </a:r>
            <a:r>
              <a:rPr lang="en-US" b="1" dirty="0" smtClean="0"/>
              <a:t>references</a:t>
            </a:r>
            <a:r>
              <a:rPr lang="en-US" dirty="0" smtClean="0"/>
              <a:t> are protected by volatile, writes to </a:t>
            </a:r>
            <a:r>
              <a:rPr lang="en-US" b="1" dirty="0" smtClean="0"/>
              <a:t>objects</a:t>
            </a:r>
            <a:r>
              <a:rPr lang="en-US" dirty="0" smtClean="0"/>
              <a:t> are not.</a:t>
            </a:r>
          </a:p>
          <a:p>
            <a:pPr lvl="1"/>
            <a:r>
              <a:rPr lang="en-US" dirty="0" smtClean="0"/>
              <a:t>If you want a volatile object, you have to declare all its fields volatile (not recommended)</a:t>
            </a:r>
          </a:p>
          <a:p>
            <a:pPr lvl="1"/>
            <a:r>
              <a:rPr lang="en-US" dirty="0" smtClean="0"/>
              <a:t>Even then…</a:t>
            </a:r>
          </a:p>
          <a:p>
            <a:pPr lvl="2"/>
            <a:r>
              <a:rPr lang="en-US" dirty="0" smtClean="0"/>
              <a:t>You can’t do this for objects in the standard library</a:t>
            </a:r>
          </a:p>
          <a:p>
            <a:pPr lvl="2"/>
            <a:r>
              <a:rPr lang="en-US" dirty="0" smtClean="0"/>
              <a:t>Your class may still have parts that need to be atomic but are not </a:t>
            </a:r>
          </a:p>
          <a:p>
            <a:r>
              <a:rPr lang="en-US" dirty="0" smtClean="0"/>
              <a:t>If you are calling a method that is not designed to be used without synchronization, you should synchronize around it.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317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if(</a:t>
            </a:r>
            <a:r>
              <a:rPr lang="en-US" sz="2400" dirty="0" err="1"/>
              <a:t>loggers.get</a:t>
            </a:r>
            <a:r>
              <a:rPr lang="en-US" sz="2400" dirty="0"/>
              <a:t>(path)==null){	</a:t>
            </a:r>
          </a:p>
          <a:p>
            <a:pPr marL="0" indent="0">
              <a:buNone/>
            </a:pPr>
            <a:r>
              <a:rPr lang="en-US" sz="2400" dirty="0"/>
              <a:t>  synchronized (loggers){  </a:t>
            </a:r>
          </a:p>
          <a:p>
            <a:pPr marL="0" indent="0">
              <a:buNone/>
            </a:pPr>
            <a:r>
              <a:rPr lang="en-US" sz="2400" dirty="0"/>
              <a:t>    if(</a:t>
            </a:r>
            <a:r>
              <a:rPr lang="en-US" sz="2400" dirty="0" err="1"/>
              <a:t>loggers.get</a:t>
            </a:r>
            <a:r>
              <a:rPr lang="en-US" sz="2400" dirty="0"/>
              <a:t>(path) == null</a:t>
            </a:r>
            <a:r>
              <a:rPr lang="en-US" sz="2400" dirty="0" smtClean="0"/>
              <a:t>){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Logger </a:t>
            </a:r>
            <a:r>
              <a:rPr lang="en-US" sz="2400" dirty="0" err="1" smtClean="0"/>
              <a:t>logger</a:t>
            </a:r>
            <a:r>
              <a:rPr lang="en-US" sz="2400" dirty="0" smtClean="0"/>
              <a:t> = new </a:t>
            </a:r>
            <a:r>
              <a:rPr lang="en-US" sz="2400" dirty="0" err="1"/>
              <a:t>EventLogger</a:t>
            </a:r>
            <a:r>
              <a:rPr lang="en-US" sz="2400" dirty="0"/>
              <a:t>(path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loggers.put</a:t>
            </a:r>
            <a:r>
              <a:rPr lang="en-US" sz="2400" dirty="0" smtClean="0"/>
              <a:t>(path, logger);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}</a:t>
            </a:r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i="1" kern="0" dirty="0" smtClean="0"/>
              <a:t>Write</a:t>
            </a:r>
            <a:r>
              <a:rPr lang="en-US" kern="0" dirty="0" smtClean="0"/>
              <a:t> whether this code contains any data races. </a:t>
            </a:r>
            <a:r>
              <a:rPr lang="en-US" b="1" i="1" kern="0" dirty="0" smtClean="0"/>
              <a:t>Explain</a:t>
            </a:r>
            <a:r>
              <a:rPr lang="en-US" kern="0" dirty="0" smtClean="0"/>
              <a:t> your answer. Assume loggers is </a:t>
            </a:r>
            <a:r>
              <a:rPr lang="en-US" b="1" kern="0" dirty="0" smtClean="0"/>
              <a:t>not</a:t>
            </a:r>
            <a:r>
              <a:rPr lang="en-US" kern="0" dirty="0" smtClean="0"/>
              <a:t> thread safe.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20995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if(</a:t>
            </a:r>
            <a:r>
              <a:rPr lang="en-US" sz="2400" dirty="0" err="1"/>
              <a:t>loggers.get</a:t>
            </a:r>
            <a:r>
              <a:rPr lang="en-US" sz="2400" dirty="0"/>
              <a:t>(path)==null){	</a:t>
            </a:r>
          </a:p>
          <a:p>
            <a:pPr marL="0" indent="0">
              <a:buNone/>
            </a:pPr>
            <a:r>
              <a:rPr lang="en-US" sz="2400" dirty="0"/>
              <a:t>  synchronized (loggers){  </a:t>
            </a:r>
          </a:p>
          <a:p>
            <a:pPr marL="0" indent="0">
              <a:buNone/>
            </a:pPr>
            <a:r>
              <a:rPr lang="en-US" sz="2400" dirty="0"/>
              <a:t>    if(</a:t>
            </a:r>
            <a:r>
              <a:rPr lang="en-US" sz="2400" dirty="0" err="1"/>
              <a:t>loggers.get</a:t>
            </a:r>
            <a:r>
              <a:rPr lang="en-US" sz="2400" dirty="0"/>
              <a:t>(path) == null</a:t>
            </a:r>
            <a:r>
              <a:rPr lang="en-US" sz="2400" dirty="0" smtClean="0"/>
              <a:t>){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Logger </a:t>
            </a:r>
            <a:r>
              <a:rPr lang="en-US" sz="2400" dirty="0" err="1" smtClean="0"/>
              <a:t>logger</a:t>
            </a:r>
            <a:r>
              <a:rPr lang="en-US" sz="2400" dirty="0" smtClean="0"/>
              <a:t> = new </a:t>
            </a:r>
            <a:r>
              <a:rPr lang="en-US" sz="2400" dirty="0" err="1"/>
              <a:t>EventLogger</a:t>
            </a:r>
            <a:r>
              <a:rPr lang="en-US" sz="2400" dirty="0"/>
              <a:t>(path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loggers.put</a:t>
            </a:r>
            <a:r>
              <a:rPr lang="en-US" sz="2400" dirty="0" smtClean="0"/>
              <a:t>(path, logger);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}</a:t>
            </a:r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i="1" kern="0" dirty="0" smtClean="0"/>
              <a:t>Write</a:t>
            </a:r>
            <a:r>
              <a:rPr lang="en-US" kern="0" dirty="0" smtClean="0"/>
              <a:t> whether this code contains any data races. </a:t>
            </a:r>
            <a:r>
              <a:rPr lang="en-US" b="1" i="1" kern="0" dirty="0" smtClean="0"/>
              <a:t>Explain</a:t>
            </a:r>
            <a:r>
              <a:rPr lang="en-US" kern="0" dirty="0" smtClean="0"/>
              <a:t> your answer. Assume loggers is thread safe</a:t>
            </a:r>
            <a:r>
              <a:rPr lang="en-US" kern="0" dirty="0" smtClean="0"/>
              <a:t>. </a:t>
            </a:r>
            <a:r>
              <a:rPr lang="en-US" kern="0" dirty="0" smtClean="0"/>
              <a:t>loggers is a Map (e.g. </a:t>
            </a:r>
            <a:r>
              <a:rPr lang="en-US" kern="0" dirty="0" err="1" smtClean="0"/>
              <a:t>HashMap</a:t>
            </a:r>
            <a:r>
              <a:rPr lang="en-US" kern="0" dirty="0" smtClean="0"/>
              <a:t>)</a:t>
            </a: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0945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Loggers is a map.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dirty="0" smtClean="0"/>
              <a:t>this map is not </a:t>
            </a:r>
            <a:r>
              <a:rPr lang="en-US" dirty="0"/>
              <a:t>designed to be used from multiple threads, and we run this program, it isn’t safe.  </a:t>
            </a:r>
            <a:r>
              <a:rPr lang="en-US" b="1" i="1" dirty="0"/>
              <a:t>Explain</a:t>
            </a:r>
            <a:r>
              <a:rPr lang="en-US" dirty="0"/>
              <a:t> what might go wrong.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10515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if(</a:t>
            </a:r>
            <a:r>
              <a:rPr lang="en-US" dirty="0" err="1"/>
              <a:t>loggers.get</a:t>
            </a:r>
            <a:r>
              <a:rPr lang="en-US" dirty="0"/>
              <a:t>(path)==null){	</a:t>
            </a:r>
          </a:p>
          <a:p>
            <a:pPr marL="0" indent="0">
              <a:buNone/>
            </a:pPr>
            <a:r>
              <a:rPr lang="en-US" dirty="0"/>
              <a:t>  synchronized (loggers){  </a:t>
            </a:r>
          </a:p>
          <a:p>
            <a:pPr marL="0" indent="0">
              <a:buNone/>
            </a:pPr>
            <a:r>
              <a:rPr lang="en-US" dirty="0"/>
              <a:t>    if(</a:t>
            </a:r>
            <a:r>
              <a:rPr lang="en-US" dirty="0" err="1"/>
              <a:t>loggers.get</a:t>
            </a:r>
            <a:r>
              <a:rPr lang="en-US" dirty="0"/>
              <a:t>(path) == null){</a:t>
            </a:r>
          </a:p>
          <a:p>
            <a:pPr marL="0" indent="0">
              <a:buNone/>
            </a:pPr>
            <a:r>
              <a:rPr lang="en-US" dirty="0"/>
              <a:t>       Logger </a:t>
            </a:r>
            <a:r>
              <a:rPr lang="en-US" dirty="0" err="1"/>
              <a:t>logger</a:t>
            </a:r>
            <a:r>
              <a:rPr lang="en-US" dirty="0"/>
              <a:t> = new </a:t>
            </a:r>
            <a:r>
              <a:rPr lang="en-US" dirty="0" err="1"/>
              <a:t>EventLogger</a:t>
            </a:r>
            <a:r>
              <a:rPr lang="en-US" dirty="0"/>
              <a:t>(path);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loggers.put</a:t>
            </a:r>
            <a:r>
              <a:rPr lang="en-US" dirty="0"/>
              <a:t>(path, logger);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942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alternative: </a:t>
            </a:r>
            <a:r>
              <a:rPr lang="en-US" dirty="0" err="1" smtClean="0"/>
              <a:t>java.util.concurrent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Clr>
                <a:schemeClr val="tx2"/>
              </a:buClr>
              <a:buNone/>
            </a:pPr>
            <a:r>
              <a:rPr lang="en-US" dirty="0" smtClean="0"/>
              <a:t>Lock-free multi-threaded data structures:</a:t>
            </a:r>
            <a:endParaRPr lang="en-US" dirty="0" smtClean="0">
              <a:hlinkClick r:id="rId3"/>
            </a:endParaRPr>
          </a:p>
          <a:p>
            <a:r>
              <a:rPr lang="en-US" dirty="0" err="1" smtClean="0">
                <a:hlinkClick r:id="rId3"/>
              </a:rPr>
              <a:t>ConcurrentHashMap</a:t>
            </a:r>
            <a:endParaRPr lang="en-US" dirty="0" smtClean="0"/>
          </a:p>
          <a:p>
            <a:pPr lvl="1"/>
            <a:r>
              <a:rPr lang="en-US" dirty="0" smtClean="0"/>
              <a:t>Like </a:t>
            </a:r>
            <a:r>
              <a:rPr lang="en-US" dirty="0" err="1" smtClean="0"/>
              <a:t>HashMap</a:t>
            </a:r>
            <a:r>
              <a:rPr lang="en-US" dirty="0" smtClean="0"/>
              <a:t>, only “concurrent”</a:t>
            </a:r>
          </a:p>
          <a:p>
            <a:r>
              <a:rPr lang="en-US" dirty="0" err="1" smtClean="0">
                <a:hlinkClick r:id="rId4"/>
              </a:rPr>
              <a:t>ConcurrentSkipListMap</a:t>
            </a:r>
            <a:endParaRPr lang="en-US" dirty="0" smtClean="0"/>
          </a:p>
          <a:p>
            <a:pPr lvl="1"/>
            <a:r>
              <a:rPr lang="en-US" dirty="0" smtClean="0"/>
              <a:t>Like </a:t>
            </a:r>
            <a:r>
              <a:rPr lang="en-US" dirty="0" err="1" smtClean="0"/>
              <a:t>TreeMap</a:t>
            </a:r>
            <a:r>
              <a:rPr lang="en-US" dirty="0" smtClean="0"/>
              <a:t>, only “concurrent”</a:t>
            </a:r>
          </a:p>
          <a:p>
            <a:pPr lvl="1"/>
            <a:r>
              <a:rPr lang="en-US" dirty="0" smtClean="0"/>
              <a:t>Discussed in Dean &amp; Dean </a:t>
            </a:r>
          </a:p>
          <a:p>
            <a:pPr lvl="2"/>
            <a:r>
              <a:rPr lang="en-US" dirty="0" smtClean="0"/>
              <a:t>SE1011 book </a:t>
            </a:r>
          </a:p>
          <a:p>
            <a:pPr lvl="2"/>
            <a:r>
              <a:rPr lang="en-US" dirty="0" smtClean="0"/>
              <a:t>recommended by a student for studying data structures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041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Happens-Before in C++11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are transitive</a:t>
            </a:r>
          </a:p>
          <a:p>
            <a:pPr lvl="1"/>
            <a:r>
              <a:rPr lang="en-US" dirty="0" smtClean="0"/>
              <a:t>“If </a:t>
            </a:r>
            <a:r>
              <a:rPr lang="en-US" dirty="0"/>
              <a:t>we ignore consume operations and the </a:t>
            </a:r>
            <a:r>
              <a:rPr lang="en-US" i="1" dirty="0"/>
              <a:t>dependency-ordered-before</a:t>
            </a:r>
            <a:r>
              <a:rPr lang="en-US" dirty="0"/>
              <a:t> relation in C++11, the remaining forms of </a:t>
            </a:r>
            <a:r>
              <a:rPr lang="en-US" i="1" dirty="0"/>
              <a:t>happens-before</a:t>
            </a:r>
            <a:r>
              <a:rPr lang="en-US" dirty="0"/>
              <a:t> end up being transitive</a:t>
            </a:r>
            <a:r>
              <a:rPr lang="en-US" dirty="0" smtClean="0"/>
              <a:t>.”</a:t>
            </a:r>
            <a:r>
              <a:rPr lang="en-US" dirty="0"/>
              <a:t> </a:t>
            </a:r>
            <a:r>
              <a:rPr lang="en-US" dirty="0" smtClean="0"/>
              <a:t>(</a:t>
            </a:r>
            <a:r>
              <a:rPr lang="en-US" dirty="0" err="1" smtClean="0"/>
              <a:t>Preshing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http://preshing.com/20130702/the-happens-before-relation/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en.cppreference.com/w/cpp/atomic/memory_order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en.cppreference.com/w/cpp/language/eval_order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351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/>
              <a:t>#include &lt;thread&gt;</a:t>
            </a:r>
          </a:p>
          <a:p>
            <a:pPr marL="0" indent="0">
              <a:buNone/>
            </a:pPr>
            <a:r>
              <a:rPr lang="en-US" sz="1400" dirty="0"/>
              <a:t>#include &lt;atomic&gt;</a:t>
            </a:r>
          </a:p>
          <a:p>
            <a:pPr marL="0" indent="0">
              <a:buNone/>
            </a:pPr>
            <a:r>
              <a:rPr lang="en-US" sz="1400" dirty="0"/>
              <a:t>#include &lt;</a:t>
            </a:r>
            <a:r>
              <a:rPr lang="en-US" sz="1400" dirty="0" err="1"/>
              <a:t>cassert</a:t>
            </a:r>
            <a:r>
              <a:rPr lang="en-US" sz="1400" dirty="0"/>
              <a:t>&gt;</a:t>
            </a:r>
          </a:p>
          <a:p>
            <a:pPr marL="0" indent="0">
              <a:buNone/>
            </a:pPr>
            <a:r>
              <a:rPr lang="en-US" sz="1400" dirty="0"/>
              <a:t>#include &lt;string&gt;</a:t>
            </a:r>
          </a:p>
          <a:p>
            <a:pPr marL="0" indent="0">
              <a:buNone/>
            </a:pPr>
            <a:r>
              <a:rPr lang="en-US" sz="1400" dirty="0"/>
              <a:t> </a:t>
            </a:r>
          </a:p>
          <a:p>
            <a:pPr marL="0" indent="0">
              <a:buNone/>
            </a:pPr>
            <a:r>
              <a:rPr lang="en-US" sz="1400" dirty="0" err="1"/>
              <a:t>std</a:t>
            </a:r>
            <a:r>
              <a:rPr lang="en-US" sz="1400" dirty="0"/>
              <a:t>::atomic&lt;</a:t>
            </a:r>
            <a:r>
              <a:rPr lang="en-US" sz="1400" dirty="0" err="1"/>
              <a:t>std</a:t>
            </a:r>
            <a:r>
              <a:rPr lang="en-US" sz="1400" dirty="0"/>
              <a:t>::string*&gt; </a:t>
            </a:r>
            <a:r>
              <a:rPr lang="en-US" sz="1400" dirty="0" err="1"/>
              <a:t>ptr</a:t>
            </a:r>
            <a:r>
              <a:rPr lang="en-US" sz="1400" dirty="0"/>
              <a:t>;</a:t>
            </a:r>
          </a:p>
          <a:p>
            <a:pPr marL="0" indent="0">
              <a:buNone/>
            </a:pPr>
            <a:r>
              <a:rPr lang="en-US" sz="1400" dirty="0" err="1"/>
              <a:t>int</a:t>
            </a:r>
            <a:r>
              <a:rPr lang="en-US" sz="1400" dirty="0"/>
              <a:t> data;</a:t>
            </a:r>
          </a:p>
          <a:p>
            <a:pPr marL="0" indent="0">
              <a:buNone/>
            </a:pPr>
            <a:r>
              <a:rPr lang="en-US" sz="1400" dirty="0"/>
              <a:t> </a:t>
            </a:r>
          </a:p>
          <a:p>
            <a:pPr marL="0" indent="0">
              <a:buNone/>
            </a:pPr>
            <a:r>
              <a:rPr lang="en-US" sz="1400" dirty="0"/>
              <a:t>void producer()</a:t>
            </a:r>
          </a:p>
          <a:p>
            <a:pPr marL="0" indent="0">
              <a:buNone/>
            </a:pPr>
            <a:r>
              <a:rPr lang="en-US" sz="1400" dirty="0"/>
              <a:t>{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std</a:t>
            </a:r>
            <a:r>
              <a:rPr lang="en-US" sz="1400" dirty="0"/>
              <a:t>::string* p  = new </a:t>
            </a:r>
            <a:r>
              <a:rPr lang="en-US" sz="1400" dirty="0" err="1"/>
              <a:t>std</a:t>
            </a:r>
            <a:r>
              <a:rPr lang="en-US" sz="1400" dirty="0"/>
              <a:t>::string("Hello");</a:t>
            </a:r>
          </a:p>
          <a:p>
            <a:pPr marL="0" indent="0">
              <a:buNone/>
            </a:pPr>
            <a:r>
              <a:rPr lang="en-US" sz="1400" dirty="0"/>
              <a:t>    data = 42;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ptr.store</a:t>
            </a:r>
            <a:r>
              <a:rPr lang="en-US" sz="1400" dirty="0"/>
              <a:t>(p, </a:t>
            </a:r>
            <a:r>
              <a:rPr lang="en-US" sz="1400" dirty="0" err="1"/>
              <a:t>std</a:t>
            </a:r>
            <a:r>
              <a:rPr lang="en-US" sz="1400" dirty="0"/>
              <a:t>::</a:t>
            </a:r>
            <a:r>
              <a:rPr lang="en-US" sz="1400" dirty="0" err="1"/>
              <a:t>memory_order_release</a:t>
            </a:r>
            <a:r>
              <a:rPr lang="en-US" sz="1400" dirty="0"/>
              <a:t>);</a:t>
            </a:r>
          </a:p>
          <a:p>
            <a:pPr marL="0" indent="0">
              <a:buNone/>
            </a:pPr>
            <a:r>
              <a:rPr lang="en-US" sz="1400" dirty="0"/>
              <a:t>}</a:t>
            </a:r>
          </a:p>
          <a:p>
            <a:pPr marL="0" indent="0">
              <a:buNone/>
            </a:pPr>
            <a:r>
              <a:rPr lang="en-US" sz="1400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/>
              <a:t>void consumer()</a:t>
            </a:r>
          </a:p>
          <a:p>
            <a:pPr marL="0" indent="0">
              <a:buNone/>
            </a:pPr>
            <a:r>
              <a:rPr lang="en-US" sz="1400" dirty="0"/>
              <a:t>{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std</a:t>
            </a:r>
            <a:r>
              <a:rPr lang="en-US" sz="1400" dirty="0"/>
              <a:t>::string* p2;</a:t>
            </a:r>
          </a:p>
          <a:p>
            <a:pPr marL="0" indent="0">
              <a:buNone/>
            </a:pPr>
            <a:r>
              <a:rPr lang="en-US" sz="1400" dirty="0"/>
              <a:t>    while (!(p2 = </a:t>
            </a:r>
            <a:r>
              <a:rPr lang="en-US" sz="1400" dirty="0" err="1"/>
              <a:t>ptr.load</a:t>
            </a:r>
            <a:r>
              <a:rPr lang="en-US" sz="1400" dirty="0"/>
              <a:t>(</a:t>
            </a:r>
            <a:r>
              <a:rPr lang="en-US" sz="1400" dirty="0" err="1"/>
              <a:t>std</a:t>
            </a:r>
            <a:r>
              <a:rPr lang="en-US" sz="1400" dirty="0"/>
              <a:t>::</a:t>
            </a:r>
            <a:r>
              <a:rPr lang="en-US" sz="1400" dirty="0" err="1"/>
              <a:t>memory_order_acquire</a:t>
            </a:r>
            <a:r>
              <a:rPr lang="en-US" sz="1400" dirty="0"/>
              <a:t>)))</a:t>
            </a:r>
          </a:p>
          <a:p>
            <a:pPr marL="0" indent="0">
              <a:buNone/>
            </a:pPr>
            <a:r>
              <a:rPr lang="en-US" sz="1400" dirty="0"/>
              <a:t>        ;</a:t>
            </a:r>
          </a:p>
          <a:p>
            <a:pPr marL="0" indent="0">
              <a:buNone/>
            </a:pPr>
            <a:r>
              <a:rPr lang="en-US" sz="1400" dirty="0"/>
              <a:t>    assert(*p2 == "Hello"); // never fires</a:t>
            </a:r>
          </a:p>
          <a:p>
            <a:pPr marL="0" indent="0">
              <a:buNone/>
            </a:pPr>
            <a:r>
              <a:rPr lang="en-US" sz="1400" dirty="0"/>
              <a:t>    assert(data == 42); // never fires</a:t>
            </a:r>
          </a:p>
          <a:p>
            <a:pPr marL="0" indent="0">
              <a:buNone/>
            </a:pPr>
            <a:r>
              <a:rPr lang="en-US" sz="1400" dirty="0"/>
              <a:t>}</a:t>
            </a:r>
          </a:p>
          <a:p>
            <a:pPr marL="0" indent="0">
              <a:buNone/>
            </a:pPr>
            <a:r>
              <a:rPr lang="en-US" sz="1400" dirty="0"/>
              <a:t> </a:t>
            </a:r>
          </a:p>
          <a:p>
            <a:pPr marL="0" indent="0">
              <a:buNone/>
            </a:pPr>
            <a:r>
              <a:rPr lang="en-US" sz="1400" dirty="0" err="1"/>
              <a:t>int</a:t>
            </a:r>
            <a:r>
              <a:rPr lang="en-US" sz="1400" dirty="0"/>
              <a:t> main()</a:t>
            </a:r>
          </a:p>
          <a:p>
            <a:pPr marL="0" indent="0">
              <a:buNone/>
            </a:pPr>
            <a:r>
              <a:rPr lang="en-US" sz="1400" dirty="0"/>
              <a:t>{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std</a:t>
            </a:r>
            <a:r>
              <a:rPr lang="en-US" sz="1400" dirty="0"/>
              <a:t>::thread t1(producer);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std</a:t>
            </a:r>
            <a:r>
              <a:rPr lang="en-US" sz="1400" dirty="0"/>
              <a:t>::thread t2(consumer);</a:t>
            </a:r>
          </a:p>
          <a:p>
            <a:pPr marL="0" indent="0">
              <a:buNone/>
            </a:pPr>
            <a:r>
              <a:rPr lang="en-US" sz="1400" dirty="0"/>
              <a:t>    t1.join(); t2.join();</a:t>
            </a:r>
          </a:p>
          <a:p>
            <a:pPr marL="0" indent="0">
              <a:buNone/>
            </a:pPr>
            <a:r>
              <a:rPr lang="en-US" sz="1400" dirty="0"/>
              <a:t>}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6019800"/>
            <a:ext cx="8534400" cy="235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kern="0" dirty="0">
                <a:hlinkClick r:id="rId3"/>
              </a:rPr>
              <a:t>http://</a:t>
            </a:r>
            <a:r>
              <a:rPr lang="en-US" sz="2400" kern="0" dirty="0" smtClean="0">
                <a:hlinkClick r:id="rId3"/>
              </a:rPr>
              <a:t>en.cppreference.com/w/cpp/atomic/memory_order</a:t>
            </a:r>
            <a:endParaRPr lang="en-US" sz="2400" kern="0" dirty="0" smtClean="0"/>
          </a:p>
          <a:p>
            <a:pPr marL="0" indent="0">
              <a:buNone/>
            </a:pP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390551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EB: Derek Malloy, </a:t>
            </a:r>
            <a:r>
              <a:rPr lang="en-US" i="1" dirty="0" smtClean="0"/>
              <a:t>Exploring </a:t>
            </a:r>
            <a:r>
              <a:rPr lang="en-US" i="1" dirty="0" err="1" smtClean="0"/>
              <a:t>Beaglebone</a:t>
            </a:r>
            <a:r>
              <a:rPr lang="en-US" i="1" dirty="0" smtClean="0"/>
              <a:t>,</a:t>
            </a:r>
            <a:r>
              <a:rPr lang="en-US" dirty="0" smtClean="0"/>
              <a:t> Wiley, 2015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534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need "Sequential Consistency</a:t>
            </a:r>
            <a:r>
              <a:rPr lang="en-US" dirty="0" smtClean="0"/>
              <a:t>"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is sequentially consistent if it behaves as if every read is immediately visible on every other thread, in the program order.</a:t>
            </a:r>
          </a:p>
          <a:p>
            <a:r>
              <a:rPr lang="en-US" dirty="0" smtClean="0"/>
              <a:t>The “hop-back-and-forth between threads” model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https</a:t>
            </a:r>
            <a:r>
              <a:rPr lang="en-US" dirty="0"/>
              <a:t>://docs.oracle.com/javase/specs/jls/se8/html/jls-17.html#jls-17.4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935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Happens-Before (Review)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“If one action </a:t>
            </a:r>
            <a:r>
              <a:rPr lang="en-US" i="1" dirty="0"/>
              <a:t>happens-before</a:t>
            </a:r>
            <a:r>
              <a:rPr lang="en-US" dirty="0"/>
              <a:t> another, then the first </a:t>
            </a:r>
            <a:r>
              <a:rPr lang="en-US" b="1" dirty="0"/>
              <a:t>is visible</a:t>
            </a:r>
            <a:r>
              <a:rPr lang="en-US" dirty="0"/>
              <a:t> to and </a:t>
            </a:r>
            <a:r>
              <a:rPr lang="en-US" b="1" dirty="0"/>
              <a:t>ordered before</a:t>
            </a:r>
            <a:r>
              <a:rPr lang="en-US" dirty="0"/>
              <a:t> the second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“</a:t>
            </a:r>
            <a:r>
              <a:rPr lang="en-US" i="1" dirty="0"/>
              <a:t>Happens-Before</a:t>
            </a:r>
            <a:r>
              <a:rPr lang="en-US" dirty="0"/>
              <a:t> Does Not Imply Happening Before</a:t>
            </a:r>
            <a:r>
              <a:rPr lang="en-US" dirty="0" smtClean="0"/>
              <a:t>”</a:t>
            </a:r>
          </a:p>
          <a:p>
            <a:r>
              <a:rPr lang="en-US" dirty="0"/>
              <a:t>“Happening Before Does Not Imply </a:t>
            </a:r>
            <a:r>
              <a:rPr lang="en-US" i="1" dirty="0"/>
              <a:t>Happens-Before”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docs.oracle.com/javase/specs/jls/se7/html/jls-17.html#jls-17.4.1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http://preshing.com/20130702/the-happens-before-relation/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30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Happens-Before (Review)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“If one action </a:t>
            </a:r>
            <a:r>
              <a:rPr lang="en-US" i="1" dirty="0" smtClean="0"/>
              <a:t>happens-before</a:t>
            </a:r>
            <a:r>
              <a:rPr lang="en-US" dirty="0" smtClean="0"/>
              <a:t> another, then the first </a:t>
            </a:r>
            <a:r>
              <a:rPr lang="en-US" b="1" dirty="0" smtClean="0"/>
              <a:t>is visible</a:t>
            </a:r>
            <a:r>
              <a:rPr lang="en-US" dirty="0" smtClean="0"/>
              <a:t> to and </a:t>
            </a:r>
            <a:r>
              <a:rPr lang="en-US" b="1" dirty="0" smtClean="0"/>
              <a:t>ordered before</a:t>
            </a:r>
            <a:r>
              <a:rPr lang="en-US" dirty="0" smtClean="0"/>
              <a:t> the second.”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other words, the compiler will ensure that the program behaves </a:t>
            </a:r>
            <a:r>
              <a:rPr lang="en-US" b="1" dirty="0" smtClean="0"/>
              <a:t>as if</a:t>
            </a:r>
            <a:r>
              <a:rPr lang="en-US" dirty="0" smtClean="0"/>
              <a:t> it happened before the other, even if it does reordering and caching behind the scenes.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docs.oracle.com/javase/specs/jls/se7/html/jls-17.html#jls-17.4.1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157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858962"/>
          </a:xfrm>
        </p:spPr>
        <p:txBody>
          <a:bodyPr/>
          <a:lstStyle/>
          <a:p>
            <a:pPr marL="0" indent="0"/>
            <a:r>
              <a:rPr lang="en-US" dirty="0"/>
              <a:t>How can we achieve sequential </a:t>
            </a:r>
            <a:r>
              <a:rPr lang="en-US" dirty="0" smtClean="0"/>
              <a:t>consistency?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133599"/>
            <a:ext cx="8229600" cy="3997325"/>
          </a:xfrm>
        </p:spPr>
        <p:txBody>
          <a:bodyPr/>
          <a:lstStyle/>
          <a:p>
            <a:r>
              <a:rPr lang="en-US" dirty="0" smtClean="0"/>
              <a:t>While allowing</a:t>
            </a:r>
          </a:p>
          <a:p>
            <a:pPr lvl="1"/>
            <a:r>
              <a:rPr lang="en-US" dirty="0" smtClean="0"/>
              <a:t>reordering</a:t>
            </a:r>
          </a:p>
          <a:p>
            <a:pPr lvl="1"/>
            <a:r>
              <a:rPr lang="en-US" dirty="0" smtClean="0"/>
              <a:t>caching?</a:t>
            </a:r>
          </a:p>
          <a:p>
            <a:pPr lvl="1"/>
            <a:endParaRPr lang="en-US" dirty="0"/>
          </a:p>
          <a:p>
            <a:pPr marL="344487" lvl="1" indent="0">
              <a:buNone/>
            </a:pPr>
            <a:endParaRPr lang="en-US" dirty="0" smtClean="0"/>
          </a:p>
          <a:p>
            <a:pPr marL="344487" lvl="1" indent="0">
              <a:buNone/>
            </a:pPr>
            <a:r>
              <a:rPr lang="en-US" dirty="0" smtClean="0"/>
              <a:t>Answer: Make sure there is a happens-before relationship between accesses variables to variables that cause </a:t>
            </a:r>
            <a:r>
              <a:rPr lang="en-US" b="1" dirty="0" smtClean="0"/>
              <a:t>data races</a:t>
            </a:r>
            <a:r>
              <a:rPr lang="en-US" dirty="0" smtClean="0"/>
              <a:t> between multiple threads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413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write </a:t>
            </a:r>
            <a:r>
              <a:rPr lang="en-US" b="1" dirty="0" smtClean="0"/>
              <a:t>conflicts with </a:t>
            </a:r>
            <a:r>
              <a:rPr lang="en-US" dirty="0" smtClean="0"/>
              <a:t>any other read or write to the same variable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two accesses conflict and do not have a </a:t>
            </a:r>
            <a:r>
              <a:rPr lang="en-US" i="1" dirty="0" smtClean="0"/>
              <a:t>happens-before</a:t>
            </a:r>
            <a:r>
              <a:rPr lang="en-US" dirty="0" smtClean="0"/>
              <a:t> relationship between them, they are in a </a:t>
            </a:r>
            <a:r>
              <a:rPr lang="en-US" b="1" dirty="0" smtClean="0"/>
              <a:t>data race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Source: see quotes from Java Lang Spec that are below (off slide)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Two accesses to (reads of or writes to) the same variable are said to be </a:t>
            </a:r>
            <a:r>
              <a:rPr lang="en-US" i="1" dirty="0"/>
              <a:t>conflicting</a:t>
            </a:r>
            <a:r>
              <a:rPr lang="en-US" dirty="0"/>
              <a:t> if at least one of the accesses is a write</a:t>
            </a:r>
            <a:r>
              <a:rPr lang="en-US" dirty="0" smtClean="0"/>
              <a:t>.” </a:t>
            </a:r>
            <a:r>
              <a:rPr lang="en-US" dirty="0"/>
              <a:t>(</a:t>
            </a:r>
            <a:r>
              <a:rPr lang="en-US" dirty="0">
                <a:hlinkClick r:id="rId2" tooltip="17.4.1. Shared Variables"/>
              </a:rPr>
              <a:t>§17.4.1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“When a program contains two conflicting accesses that are not ordered by a happens-before relationship, it is said to contain a </a:t>
            </a:r>
            <a:r>
              <a:rPr lang="en-US" i="1" dirty="0"/>
              <a:t>data race</a:t>
            </a:r>
            <a:r>
              <a:rPr lang="en-US" dirty="0"/>
              <a:t>.” (</a:t>
            </a:r>
            <a:r>
              <a:rPr lang="en-US" dirty="0">
                <a:hlinkClick r:id="rId3" tooltip="17.4.1. Shared Variables"/>
              </a:rPr>
              <a:t>§17.4.5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006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Data-race free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program has no data races, then we can treat that program as if it behaved according to our simple “switch-back-and-forth-between-threads” model – it is sequentially-consistent</a:t>
            </a:r>
          </a:p>
          <a:p>
            <a:r>
              <a:rPr lang="en-US" dirty="0" smtClean="0"/>
              <a:t>This greatly simplifies our analysis</a:t>
            </a:r>
          </a:p>
          <a:p>
            <a:r>
              <a:rPr lang="en-US" dirty="0" smtClean="0"/>
              <a:t>But there can still be problems</a:t>
            </a:r>
          </a:p>
          <a:p>
            <a:pPr lvl="1"/>
            <a:r>
              <a:rPr lang="en-US" dirty="0" smtClean="0"/>
              <a:t>E.g. single-locked singleton</a:t>
            </a:r>
          </a:p>
          <a:p>
            <a:pPr lvl="1"/>
            <a:r>
              <a:rPr lang="en-US" dirty="0" smtClean="0"/>
              <a:t>Does not guarantee that blocks of code are atomic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43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302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set of operations that happen all at once; they cannot be interrupted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if(</a:t>
            </a:r>
            <a:r>
              <a:rPr lang="en-US" dirty="0" err="1"/>
              <a:t>theInstance</a:t>
            </a:r>
            <a:r>
              <a:rPr lang="en-US" dirty="0"/>
              <a:t> == null)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theInstance</a:t>
            </a:r>
            <a:r>
              <a:rPr lang="en-US" dirty="0"/>
              <a:t> = new </a:t>
            </a:r>
            <a:r>
              <a:rPr lang="en-US" dirty="0" err="1"/>
              <a:t>MySingleton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Example: Should be atomic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7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36742</TotalTime>
  <Words>1870</Words>
  <Application>Microsoft Office PowerPoint</Application>
  <PresentationFormat>On-screen Show (4:3)</PresentationFormat>
  <Paragraphs>522</Paragraphs>
  <Slides>27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2_Network</vt:lpstr>
      <vt:lpstr>    SE3910 Week 8, Class 1</vt:lpstr>
      <vt:lpstr>How to ensure multithreaded applications work as expected? (Review)</vt:lpstr>
      <vt:lpstr>We need "Sequential Consistency" (Review)</vt:lpstr>
      <vt:lpstr>Happens-Before (Review)</vt:lpstr>
      <vt:lpstr>Happens-Before (Review)</vt:lpstr>
      <vt:lpstr>How can we achieve sequential consistency?</vt:lpstr>
      <vt:lpstr>Some definitions</vt:lpstr>
      <vt:lpstr>Data-race free programs</vt:lpstr>
      <vt:lpstr>Atomic</vt:lpstr>
      <vt:lpstr>Some happens-before relationships (Review)</vt:lpstr>
      <vt:lpstr>Ex.</vt:lpstr>
      <vt:lpstr>Ex.</vt:lpstr>
      <vt:lpstr>Ex.</vt:lpstr>
      <vt:lpstr>Slow program… (review)</vt:lpstr>
      <vt:lpstr>Data-race free program with problems… (review)</vt:lpstr>
      <vt:lpstr>The double-locked Singleton (Review)</vt:lpstr>
      <vt:lpstr>The faster double-locked Singleton (new!!!)</vt:lpstr>
      <vt:lpstr>Ex.</vt:lpstr>
      <vt:lpstr>Ex.</vt:lpstr>
      <vt:lpstr>Volatile caveat</vt:lpstr>
      <vt:lpstr>Ex.</vt:lpstr>
      <vt:lpstr>Ex.</vt:lpstr>
      <vt:lpstr>Exercise</vt:lpstr>
      <vt:lpstr>An alternative: java.util.concurrent</vt:lpstr>
      <vt:lpstr>Happens-Before in C++11</vt:lpstr>
      <vt:lpstr>Example</vt:lpstr>
      <vt:lpstr>References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1370</cp:revision>
  <cp:lastPrinted>2016-04-18T17:52:51Z</cp:lastPrinted>
  <dcterms:created xsi:type="dcterms:W3CDTF">1999-09-06T21:32:20Z</dcterms:created>
  <dcterms:modified xsi:type="dcterms:W3CDTF">2016-05-02T19:00:00Z</dcterms:modified>
</cp:coreProperties>
</file>