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2"/>
  </p:notesMasterIdLst>
  <p:handoutMasterIdLst>
    <p:handoutMasterId r:id="rId13"/>
  </p:handoutMasterIdLst>
  <p:sldIdLst>
    <p:sldId id="320" r:id="rId2"/>
    <p:sldId id="321" r:id="rId3"/>
    <p:sldId id="322" r:id="rId4"/>
    <p:sldId id="330" r:id="rId5"/>
    <p:sldId id="329" r:id="rId6"/>
    <p:sldId id="324" r:id="rId7"/>
    <p:sldId id="325" r:id="rId8"/>
    <p:sldId id="326" r:id="rId9"/>
    <p:sldId id="327" r:id="rId10"/>
    <p:sldId id="328" r:id="rId11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siah A Yoder - Post Meeting" initials="JAY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12" autoAdjust="0"/>
    <p:restoredTop sz="77983" autoAdjust="0"/>
  </p:normalViewPr>
  <p:slideViewPr>
    <p:cSldViewPr>
      <p:cViewPr varScale="1">
        <p:scale>
          <a:sx n="42" d="100"/>
          <a:sy n="42" d="100"/>
        </p:scale>
        <p:origin x="-101" y="-38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7905074365704287E-2"/>
          <c:y val="5.6030183727034118E-2"/>
          <c:w val="0.75898534558180231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Timing!$F$1</c:f>
              <c:strCache>
                <c:ptCount val="1"/>
                <c:pt idx="0">
                  <c:v>Busy</c:v>
                </c:pt>
              </c:strCache>
            </c:strRef>
          </c:tx>
          <c:invertIfNegative val="0"/>
          <c:cat>
            <c:numRef>
              <c:f>Timing!$E$3:$E$63</c:f>
              <c:numCache>
                <c:formatCode>General</c:formatCode>
                <c:ptCount val="6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</c:v>
                </c:pt>
                <c:pt idx="13">
                  <c:v>1.3</c:v>
                </c:pt>
                <c:pt idx="14">
                  <c:v>1.4</c:v>
                </c:pt>
                <c:pt idx="15">
                  <c:v>1.5</c:v>
                </c:pt>
                <c:pt idx="16">
                  <c:v>1.6</c:v>
                </c:pt>
                <c:pt idx="17">
                  <c:v>1.7</c:v>
                </c:pt>
                <c:pt idx="18">
                  <c:v>1.8</c:v>
                </c:pt>
                <c:pt idx="19">
                  <c:v>1.9</c:v>
                </c:pt>
                <c:pt idx="20">
                  <c:v>2</c:v>
                </c:pt>
                <c:pt idx="21">
                  <c:v>2.1</c:v>
                </c:pt>
                <c:pt idx="22">
                  <c:v>2.2000000000000002</c:v>
                </c:pt>
                <c:pt idx="23">
                  <c:v>2.2999999999999998</c:v>
                </c:pt>
                <c:pt idx="24">
                  <c:v>2.4</c:v>
                </c:pt>
                <c:pt idx="25">
                  <c:v>2.5</c:v>
                </c:pt>
                <c:pt idx="26">
                  <c:v>2.6</c:v>
                </c:pt>
                <c:pt idx="27">
                  <c:v>2.7</c:v>
                </c:pt>
                <c:pt idx="28">
                  <c:v>2.8</c:v>
                </c:pt>
                <c:pt idx="29">
                  <c:v>2.9</c:v>
                </c:pt>
                <c:pt idx="30">
                  <c:v>3</c:v>
                </c:pt>
                <c:pt idx="31">
                  <c:v>3.1</c:v>
                </c:pt>
                <c:pt idx="32">
                  <c:v>3.2</c:v>
                </c:pt>
                <c:pt idx="33">
                  <c:v>3.3</c:v>
                </c:pt>
                <c:pt idx="34">
                  <c:v>3.4</c:v>
                </c:pt>
                <c:pt idx="35">
                  <c:v>3.5</c:v>
                </c:pt>
                <c:pt idx="36">
                  <c:v>3.6</c:v>
                </c:pt>
                <c:pt idx="37">
                  <c:v>3.7</c:v>
                </c:pt>
                <c:pt idx="38">
                  <c:v>3.8</c:v>
                </c:pt>
                <c:pt idx="39">
                  <c:v>3.9</c:v>
                </c:pt>
                <c:pt idx="40">
                  <c:v>4</c:v>
                </c:pt>
                <c:pt idx="41">
                  <c:v>4.0999999999999996</c:v>
                </c:pt>
                <c:pt idx="42">
                  <c:v>4.2</c:v>
                </c:pt>
                <c:pt idx="43">
                  <c:v>4.3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4.7</c:v>
                </c:pt>
                <c:pt idx="48">
                  <c:v>4.8</c:v>
                </c:pt>
                <c:pt idx="49">
                  <c:v>4.9000000000000004</c:v>
                </c:pt>
                <c:pt idx="50">
                  <c:v>5</c:v>
                </c:pt>
                <c:pt idx="51">
                  <c:v>5.0999999999999996</c:v>
                </c:pt>
                <c:pt idx="52">
                  <c:v>5.2</c:v>
                </c:pt>
                <c:pt idx="53">
                  <c:v>5.3</c:v>
                </c:pt>
                <c:pt idx="54">
                  <c:v>5.4</c:v>
                </c:pt>
                <c:pt idx="55">
                  <c:v>5.5</c:v>
                </c:pt>
                <c:pt idx="56">
                  <c:v>5.6</c:v>
                </c:pt>
                <c:pt idx="57">
                  <c:v>5.7</c:v>
                </c:pt>
                <c:pt idx="58">
                  <c:v>5.8000000000000096</c:v>
                </c:pt>
                <c:pt idx="59">
                  <c:v>5.9000000000000101</c:v>
                </c:pt>
                <c:pt idx="60">
                  <c:v>6.0000000000000098</c:v>
                </c:pt>
              </c:numCache>
            </c:numRef>
          </c:cat>
          <c:val>
            <c:numRef>
              <c:f>Timing!$F$3:$F$63</c:f>
              <c:numCache>
                <c:formatCode>General</c:formatCode>
                <c:ptCount val="6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</c:v>
                </c:pt>
                <c:pt idx="9">
                  <c:v>5</c:v>
                </c:pt>
                <c:pt idx="10">
                  <c:v>2</c:v>
                </c:pt>
                <c:pt idx="11">
                  <c:v>1</c:v>
                </c:pt>
                <c:pt idx="12">
                  <c:v>3</c:v>
                </c:pt>
                <c:pt idx="13">
                  <c:v>2</c:v>
                </c:pt>
                <c:pt idx="14">
                  <c:v>0</c:v>
                </c:pt>
                <c:pt idx="15">
                  <c:v>3</c:v>
                </c:pt>
                <c:pt idx="16">
                  <c:v>4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1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1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1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</c:numCache>
            </c:numRef>
          </c:val>
        </c:ser>
        <c:ser>
          <c:idx val="1"/>
          <c:order val="1"/>
          <c:tx>
            <c:strRef>
              <c:f>Timing!$G$1</c:f>
              <c:strCache>
                <c:ptCount val="1"/>
                <c:pt idx="0">
                  <c:v>Interrupt</c:v>
                </c:pt>
              </c:strCache>
            </c:strRef>
          </c:tx>
          <c:invertIfNegative val="0"/>
          <c:cat>
            <c:numRef>
              <c:f>Timing!$E$3:$E$63</c:f>
              <c:numCache>
                <c:formatCode>General</c:formatCode>
                <c:ptCount val="6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</c:v>
                </c:pt>
                <c:pt idx="13">
                  <c:v>1.3</c:v>
                </c:pt>
                <c:pt idx="14">
                  <c:v>1.4</c:v>
                </c:pt>
                <c:pt idx="15">
                  <c:v>1.5</c:v>
                </c:pt>
                <c:pt idx="16">
                  <c:v>1.6</c:v>
                </c:pt>
                <c:pt idx="17">
                  <c:v>1.7</c:v>
                </c:pt>
                <c:pt idx="18">
                  <c:v>1.8</c:v>
                </c:pt>
                <c:pt idx="19">
                  <c:v>1.9</c:v>
                </c:pt>
                <c:pt idx="20">
                  <c:v>2</c:v>
                </c:pt>
                <c:pt idx="21">
                  <c:v>2.1</c:v>
                </c:pt>
                <c:pt idx="22">
                  <c:v>2.2000000000000002</c:v>
                </c:pt>
                <c:pt idx="23">
                  <c:v>2.2999999999999998</c:v>
                </c:pt>
                <c:pt idx="24">
                  <c:v>2.4</c:v>
                </c:pt>
                <c:pt idx="25">
                  <c:v>2.5</c:v>
                </c:pt>
                <c:pt idx="26">
                  <c:v>2.6</c:v>
                </c:pt>
                <c:pt idx="27">
                  <c:v>2.7</c:v>
                </c:pt>
                <c:pt idx="28">
                  <c:v>2.8</c:v>
                </c:pt>
                <c:pt idx="29">
                  <c:v>2.9</c:v>
                </c:pt>
                <c:pt idx="30">
                  <c:v>3</c:v>
                </c:pt>
                <c:pt idx="31">
                  <c:v>3.1</c:v>
                </c:pt>
                <c:pt idx="32">
                  <c:v>3.2</c:v>
                </c:pt>
                <c:pt idx="33">
                  <c:v>3.3</c:v>
                </c:pt>
                <c:pt idx="34">
                  <c:v>3.4</c:v>
                </c:pt>
                <c:pt idx="35">
                  <c:v>3.5</c:v>
                </c:pt>
                <c:pt idx="36">
                  <c:v>3.6</c:v>
                </c:pt>
                <c:pt idx="37">
                  <c:v>3.7</c:v>
                </c:pt>
                <c:pt idx="38">
                  <c:v>3.8</c:v>
                </c:pt>
                <c:pt idx="39">
                  <c:v>3.9</c:v>
                </c:pt>
                <c:pt idx="40">
                  <c:v>4</c:v>
                </c:pt>
                <c:pt idx="41">
                  <c:v>4.0999999999999996</c:v>
                </c:pt>
                <c:pt idx="42">
                  <c:v>4.2</c:v>
                </c:pt>
                <c:pt idx="43">
                  <c:v>4.3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4.7</c:v>
                </c:pt>
                <c:pt idx="48">
                  <c:v>4.8</c:v>
                </c:pt>
                <c:pt idx="49">
                  <c:v>4.9000000000000004</c:v>
                </c:pt>
                <c:pt idx="50">
                  <c:v>5</c:v>
                </c:pt>
                <c:pt idx="51">
                  <c:v>5.0999999999999996</c:v>
                </c:pt>
                <c:pt idx="52">
                  <c:v>5.2</c:v>
                </c:pt>
                <c:pt idx="53">
                  <c:v>5.3</c:v>
                </c:pt>
                <c:pt idx="54">
                  <c:v>5.4</c:v>
                </c:pt>
                <c:pt idx="55">
                  <c:v>5.5</c:v>
                </c:pt>
                <c:pt idx="56">
                  <c:v>5.6</c:v>
                </c:pt>
                <c:pt idx="57">
                  <c:v>5.7</c:v>
                </c:pt>
                <c:pt idx="58">
                  <c:v>5.8000000000000096</c:v>
                </c:pt>
                <c:pt idx="59">
                  <c:v>5.9000000000000101</c:v>
                </c:pt>
                <c:pt idx="60">
                  <c:v>6.0000000000000098</c:v>
                </c:pt>
              </c:numCache>
            </c:numRef>
          </c:cat>
          <c:val>
            <c:numRef>
              <c:f>Timing!$G$3:$G$63</c:f>
              <c:numCache>
                <c:formatCode>General</c:formatCode>
                <c:ptCount val="6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2</c:v>
                </c:pt>
                <c:pt idx="8">
                  <c:v>5</c:v>
                </c:pt>
                <c:pt idx="9">
                  <c:v>5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</c:v>
                </c:pt>
                <c:pt idx="25">
                  <c:v>1</c:v>
                </c:pt>
                <c:pt idx="26">
                  <c:v>0</c:v>
                </c:pt>
                <c:pt idx="27">
                  <c:v>1</c:v>
                </c:pt>
                <c:pt idx="28">
                  <c:v>1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1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33679616"/>
        <c:axId val="82280448"/>
      </c:barChart>
      <c:catAx>
        <c:axId val="33679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2280448"/>
        <c:crosses val="autoZero"/>
        <c:auto val="1"/>
        <c:lblAlgn val="ctr"/>
        <c:lblOffset val="100"/>
        <c:tickMarkSkip val="10"/>
        <c:noMultiLvlLbl val="0"/>
      </c:catAx>
      <c:valAx>
        <c:axId val="82280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6796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30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4 May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5/4/2016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Relationship Id="rId4" Type="http://schemas.openxmlformats.org/officeDocument/2006/relationships/hyperlink" Target="http://stackoverflow.com/questions/9358821/should-i-extend-arraylist-to-add-attributes-that-isnt-null" TargetMode="Externa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0"/>
            <a:r>
              <a:rPr lang="en-US" dirty="0" smtClean="0"/>
              <a:t>Full</a:t>
            </a:r>
            <a:r>
              <a:rPr lang="en-US" baseline="0" dirty="0" smtClean="0"/>
              <a:t> agenda: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</a:t>
            </a:r>
            <a:r>
              <a:rPr lang="en-US" dirty="0" err="1" smtClean="0">
                <a:sym typeface="Wingdings" panose="05000000000000000000" pitchFamily="2" charset="2"/>
              </a:rPr>
              <a:t>invokeLater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	Coding </a:t>
            </a:r>
            <a:r>
              <a:rPr lang="en-US" dirty="0" err="1" smtClean="0">
                <a:sym typeface="Wingdings" panose="05000000000000000000" pitchFamily="2" charset="2"/>
              </a:rPr>
              <a:t>Starbuzz</a:t>
            </a:r>
            <a:r>
              <a:rPr lang="en-US" dirty="0" smtClean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Add real patterns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baseline="0" dirty="0" smtClean="0"/>
              <a:t>		</a:t>
            </a:r>
            <a:r>
              <a:rPr lang="en-US" baseline="0" dirty="0" err="1" smtClean="0"/>
              <a:t>ArrayList</a:t>
            </a:r>
            <a:r>
              <a:rPr lang="en-US" baseline="0" dirty="0" smtClean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Java I/O: Students do </a:t>
            </a:r>
            <a:r>
              <a:rPr lang="en-US" dirty="0" smtClean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dirty="0" smtClean="0">
                <a:hlinkClick r:id="rId4"/>
              </a:rPr>
              <a:t>		http://stackoverflow.com/questions/9358821/should-i-extend-arraylist-to-add-attributes-that-isnt-null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Write out by hand</a:t>
            </a:r>
          </a:p>
          <a:p>
            <a:r>
              <a:rPr lang="en-US" dirty="0" smtClean="0"/>
              <a:t> - use creative spacing to emphasize</a:t>
            </a:r>
            <a:r>
              <a:rPr lang="en-US" baseline="0" dirty="0" smtClean="0"/>
              <a:t> structure</a:t>
            </a:r>
          </a:p>
          <a:p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759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582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r>
              <a:rPr lang="en-US" baseline="0" dirty="0" smtClean="0"/>
              <a:t> the long tails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400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5239FB9-13D0-4962-86CD-0DCEDAB6F44E}" type="datetime1">
              <a:rPr lang="en-US" smtClean="0"/>
              <a:pPr>
                <a:defRPr/>
              </a:pPr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819996-8FDA-4714-96DE-16A658449B7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TextBox 1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964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02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299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883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p.100-101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Illustrate these definitions.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208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SE3910</a:t>
            </a:r>
            <a:br>
              <a:rPr lang="en-US" dirty="0" smtClean="0"/>
            </a:br>
            <a:r>
              <a:rPr lang="en-US" dirty="0" smtClean="0"/>
              <a:t>Week 8, Class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Week 4 Lab:</a:t>
            </a:r>
          </a:p>
          <a:p>
            <a:pPr lvl="1"/>
            <a:r>
              <a:rPr lang="en-US" dirty="0" smtClean="0"/>
              <a:t>Please return your graded Lab 4 to me so I can enter it in my gradebook</a:t>
            </a:r>
            <a:endParaRPr lang="en-US" dirty="0" smtClean="0"/>
          </a:p>
          <a:p>
            <a:r>
              <a:rPr lang="en-US" dirty="0" smtClean="0"/>
              <a:t>Week 7, Class 2 (Wednesday)</a:t>
            </a:r>
          </a:p>
          <a:p>
            <a:pPr lvl="1"/>
            <a:r>
              <a:rPr lang="en-US" dirty="0" smtClean="0"/>
              <a:t>Half-Exam 2</a:t>
            </a:r>
          </a:p>
          <a:p>
            <a:pPr lvl="2"/>
            <a:r>
              <a:rPr lang="en-US" dirty="0" smtClean="0"/>
              <a:t>Done grading – returned this class</a:t>
            </a:r>
          </a:p>
          <a:p>
            <a:r>
              <a:rPr lang="en-US" dirty="0" smtClean="0"/>
              <a:t>Week </a:t>
            </a:r>
            <a:r>
              <a:rPr lang="en-US" dirty="0" smtClean="0"/>
              <a:t>8 Lab:</a:t>
            </a:r>
          </a:p>
          <a:p>
            <a:pPr lvl="1"/>
            <a:r>
              <a:rPr lang="en-US" dirty="0" smtClean="0"/>
              <a:t>First deliverables for Final Project due – See webpage &amp; Week 8 Checklist</a:t>
            </a:r>
          </a:p>
          <a:p>
            <a:r>
              <a:rPr lang="en-US" dirty="0" smtClean="0"/>
              <a:t>Today</a:t>
            </a:r>
          </a:p>
          <a:p>
            <a:pPr lvl="1"/>
            <a:r>
              <a:rPr lang="en-US" dirty="0" smtClean="0"/>
              <a:t>RTOS – Real-time Operating Systems</a:t>
            </a:r>
          </a:p>
          <a:p>
            <a:pPr lvl="1"/>
            <a:r>
              <a:rPr lang="en-US" dirty="0" smtClean="0"/>
              <a:t>Scheduling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2163762"/>
          </a:xfrm>
        </p:spPr>
        <p:txBody>
          <a:bodyPr/>
          <a:lstStyle/>
          <a:p>
            <a:r>
              <a:rPr lang="en-US" dirty="0" smtClean="0"/>
              <a:t>Optimal Cyclic Code Scheduling </a:t>
            </a:r>
            <a:br>
              <a:rPr lang="en-US" dirty="0" smtClean="0"/>
            </a:br>
            <a:r>
              <a:rPr lang="en-US" dirty="0" smtClean="0"/>
              <a:t>– Rate Monotonic Scheduling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19400"/>
            <a:ext cx="8458201" cy="1563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270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Operating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 hard real-time system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What is a real-time operating system?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1371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3 Spring 2016 response </a:t>
            </a:r>
            <a:r>
              <a:rPr lang="en-US" dirty="0"/>
              <a:t>t</a:t>
            </a:r>
            <a:r>
              <a:rPr lang="en-US" dirty="0" smtClean="0"/>
              <a:t>imes button-press to 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0387844"/>
              </p:ext>
            </p:extLst>
          </p:nvPr>
        </p:nvGraphicFramePr>
        <p:xfrm>
          <a:off x="147403" y="1676400"/>
          <a:ext cx="8991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3281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Exercise</a:t>
            </a:r>
            <a:endParaRPr lang="en-US" altLang="en-US" dirty="0" smtClean="0"/>
          </a:p>
        </p:txBody>
      </p:sp>
      <p:sp>
        <p:nvSpPr>
          <p:cNvPr id="307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Name two non-essential OS components and describe why each is non-essential.</a:t>
            </a: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SE-3910  - Dr. Josiah Yoder</a:t>
            </a:r>
          </a:p>
          <a:p>
            <a:pPr>
              <a:defRPr/>
            </a:pPr>
            <a:r>
              <a:rPr lang="en-US" altLang="en-US" dirty="0" smtClean="0"/>
              <a:t>Slide style: Dr. Hornick</a:t>
            </a:r>
          </a:p>
          <a:p>
            <a:pPr>
              <a:defRPr/>
            </a:pPr>
            <a:r>
              <a:rPr lang="en-US" altLang="en-US" dirty="0" smtClean="0"/>
              <a:t>Much Material: Dr. Schilling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2F12FB-B703-4476-A8EF-24A52759BD04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9" name="Rectangle 8"/>
          <p:cNvSpPr/>
          <p:nvPr/>
        </p:nvSpPr>
        <p:spPr>
          <a:xfrm>
            <a:off x="5562600" y="7467600"/>
            <a:ext cx="1714500" cy="4429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53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Operating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8403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schedule?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013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round_robin_with_interrupts.jpg (1152×864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685800"/>
            <a:ext cx="9448800" cy="708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Round-Robin Scheduling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190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Round-Robin Scheduling with </a:t>
            </a:r>
            <a:br>
              <a:rPr lang="en-US" dirty="0" smtClean="0"/>
            </a:br>
            <a:r>
              <a:rPr lang="en-US" dirty="0" smtClean="0"/>
              <a:t>pre-emption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1828800"/>
            <a:ext cx="8890000" cy="376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969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Cyclic Code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Scheduling decisions are made periodically rather than arbitrarily</a:t>
            </a:r>
          </a:p>
          <a:p>
            <a:pPr lvl="1"/>
            <a:r>
              <a:rPr lang="en-US" dirty="0" smtClean="0"/>
              <a:t>Major cycle (</a:t>
            </a:r>
            <a:r>
              <a:rPr lang="en-US" dirty="0" err="1" smtClean="0"/>
              <a:t>hyperperiod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The minimum time required to execute tasks allocated to the CPU</a:t>
            </a:r>
          </a:p>
          <a:p>
            <a:pPr lvl="2"/>
            <a:r>
              <a:rPr lang="en-US" dirty="0" smtClean="0"/>
              <a:t>Equal to the least common multiple of the task periods</a:t>
            </a:r>
          </a:p>
          <a:p>
            <a:pPr lvl="1"/>
            <a:r>
              <a:rPr lang="en-US" dirty="0" smtClean="0"/>
              <a:t>Frames</a:t>
            </a:r>
          </a:p>
          <a:p>
            <a:pPr lvl="2"/>
            <a:r>
              <a:rPr lang="en-US" dirty="0" smtClean="0"/>
              <a:t>The locations where scheduling decisions are made</a:t>
            </a:r>
          </a:p>
          <a:p>
            <a:pPr lvl="2"/>
            <a:r>
              <a:rPr lang="en-US" dirty="0" smtClean="0"/>
              <a:t>No </a:t>
            </a:r>
            <a:r>
              <a:rPr lang="en-US" dirty="0" err="1" smtClean="0"/>
              <a:t>premption</a:t>
            </a:r>
            <a:r>
              <a:rPr lang="en-US" dirty="0" smtClean="0"/>
              <a:t> within frames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75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36868</TotalTime>
  <Words>422</Words>
  <Application>Microsoft Office PowerPoint</Application>
  <PresentationFormat>On-screen Show (4:3)</PresentationFormat>
  <Paragraphs>143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2_Network</vt:lpstr>
      <vt:lpstr>    SE3910 Week 8, Class 2</vt:lpstr>
      <vt:lpstr>Real-Time Operating Systems</vt:lpstr>
      <vt:lpstr>Lab 3 Spring 2016 response times button-press to LED</vt:lpstr>
      <vt:lpstr>Exercise</vt:lpstr>
      <vt:lpstr>Levels of Operating Systems</vt:lpstr>
      <vt:lpstr>Scheduling Theory</vt:lpstr>
      <vt:lpstr>Round-Robin Scheduling</vt:lpstr>
      <vt:lpstr>Round-Robin Scheduling with  pre-emption</vt:lpstr>
      <vt:lpstr>Cyclic Code Scheduling</vt:lpstr>
      <vt:lpstr>Optimal Cyclic Code Scheduling  – Rate Monotonic Scheduling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1377</cp:revision>
  <cp:lastPrinted>2016-04-18T17:52:51Z</cp:lastPrinted>
  <dcterms:created xsi:type="dcterms:W3CDTF">1999-09-06T21:32:20Z</dcterms:created>
  <dcterms:modified xsi:type="dcterms:W3CDTF">2016-05-04T19:59:39Z</dcterms:modified>
</cp:coreProperties>
</file>