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55" r:id="rId3"/>
    <p:sldId id="334" r:id="rId4"/>
    <p:sldId id="352" r:id="rId5"/>
    <p:sldId id="353" r:id="rId6"/>
    <p:sldId id="346" r:id="rId7"/>
    <p:sldId id="347" r:id="rId8"/>
    <p:sldId id="348" r:id="rId9"/>
    <p:sldId id="345" r:id="rId10"/>
    <p:sldId id="356" r:id="rId11"/>
    <p:sldId id="357" r:id="rId12"/>
    <p:sldId id="359" r:id="rId13"/>
    <p:sldId id="358" r:id="rId14"/>
    <p:sldId id="360" r:id="rId15"/>
    <p:sldId id="361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77983" autoAdjust="0"/>
  </p:normalViewPr>
  <p:slideViewPr>
    <p:cSldViewPr>
      <p:cViewPr varScale="1">
        <p:scale>
          <a:sx n="68" d="100"/>
          <a:sy n="68" d="100"/>
        </p:scale>
        <p:origin x="-169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11 May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97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68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69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45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4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1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95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74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Skip calculation if time short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57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example soln. </a:t>
            </a:r>
            <a:r>
              <a:rPr lang="en-US" smtClean="0"/>
              <a:t>in text.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9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10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3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9, </a:t>
            </a:r>
            <a:r>
              <a:rPr lang="en-US" dirty="0" smtClean="0"/>
              <a:t>Class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Week </a:t>
            </a:r>
            <a:r>
              <a:rPr lang="en-US" dirty="0"/>
              <a:t>9</a:t>
            </a:r>
            <a:r>
              <a:rPr lang="en-US" dirty="0" smtClean="0"/>
              <a:t> Lab:</a:t>
            </a:r>
          </a:p>
          <a:p>
            <a:pPr lvl="1"/>
            <a:r>
              <a:rPr lang="en-US" dirty="0" smtClean="0"/>
              <a:t>Individual demos of working sub-modules</a:t>
            </a:r>
          </a:p>
          <a:p>
            <a:pPr lvl="1"/>
            <a:r>
              <a:rPr lang="en-US" dirty="0" smtClean="0"/>
              <a:t>Modules that will communicate should use those interfaces during the tests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Quiz</a:t>
            </a:r>
          </a:p>
          <a:p>
            <a:pPr lvl="1"/>
            <a:r>
              <a:rPr lang="en-US" dirty="0" smtClean="0"/>
              <a:t>TBA</a:t>
            </a:r>
          </a:p>
          <a:p>
            <a:r>
              <a:rPr lang="en-US" dirty="0" smtClean="0"/>
              <a:t>ASAP: Reinstall IntelliJ if you still use it</a:t>
            </a:r>
          </a:p>
          <a:p>
            <a:r>
              <a:rPr lang="en-US" dirty="0" smtClean="0"/>
              <a:t>Monday: Class time -&gt; Office Hours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Semaphores</a:t>
            </a:r>
          </a:p>
          <a:p>
            <a:pPr lvl="0"/>
            <a:r>
              <a:rPr lang="en-US" sz="3200" dirty="0" smtClean="0"/>
              <a:t>Signals</a:t>
            </a:r>
            <a:endParaRPr lang="en-US" sz="3200" dirty="0"/>
          </a:p>
          <a:p>
            <a:pPr lvl="0"/>
            <a:r>
              <a:rPr lang="en-US" sz="3200" dirty="0" smtClean="0"/>
              <a:t>Monitors</a:t>
            </a:r>
            <a:endParaRPr lang="en-US" sz="3200" dirty="0"/>
          </a:p>
          <a:p>
            <a:pPr lvl="0"/>
            <a:r>
              <a:rPr lang="en-US" sz="3200" dirty="0" smtClean="0"/>
              <a:t>Mailboxes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28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Provides:</a:t>
            </a:r>
          </a:p>
          <a:p>
            <a:r>
              <a:rPr lang="en-US" dirty="0" smtClean="0"/>
              <a:t>Acquire – obtain a lock on a resource</a:t>
            </a:r>
          </a:p>
          <a:p>
            <a:r>
              <a:rPr lang="en-US" dirty="0" smtClean="0"/>
              <a:t>Release – release a lock on a resource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Can allow multiple locks up to some fixed amount – e.g. to count how many processes have requested to use a socket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87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monitor is a section of code protected by a lock.</a:t>
            </a:r>
          </a:p>
          <a:p>
            <a:r>
              <a:rPr lang="en-US" dirty="0" smtClean="0"/>
              <a:t>e.g. the synchronize statement in Java</a:t>
            </a:r>
          </a:p>
          <a:p>
            <a:r>
              <a:rPr lang="en-US" dirty="0" smtClean="0"/>
              <a:t>e.g. can implement with semaphore</a:t>
            </a:r>
          </a:p>
          <a:p>
            <a:pPr lvl="1"/>
            <a:r>
              <a:rPr lang="en-US" dirty="0" smtClean="0"/>
              <a:t>e.g. lock/unlock semantics in C/C++ </a:t>
            </a:r>
            <a:r>
              <a:rPr lang="en-US" dirty="0" err="1" smtClean="0"/>
              <a:t>pthreads</a:t>
            </a:r>
            <a:r>
              <a:rPr lang="en-US" dirty="0" smtClean="0"/>
              <a:t>, etc.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1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Essentially a message between different parts of a program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Implemented </a:t>
            </a:r>
            <a:r>
              <a:rPr lang="en-US" dirty="0"/>
              <a:t>in Java: notify/wait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implement with semaphores:</a:t>
            </a:r>
          </a:p>
          <a:p>
            <a:r>
              <a:rPr lang="en-US" dirty="0" smtClean="0"/>
              <a:t>Start with semaphore locked</a:t>
            </a:r>
          </a:p>
          <a:p>
            <a:r>
              <a:rPr lang="en-US" dirty="0" smtClean="0"/>
              <a:t>To wait, try to lock on the semaphore</a:t>
            </a:r>
          </a:p>
          <a:p>
            <a:r>
              <a:rPr lang="en-US" dirty="0" smtClean="0"/>
              <a:t>To release, unlock the semaphore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75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mailbox provides: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send: Send a message to another thread</a:t>
            </a:r>
          </a:p>
          <a:p>
            <a:r>
              <a:rPr lang="en-US" dirty="0" smtClean="0"/>
              <a:t>receive: Get the message. Block until a message is ready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Rather like TCP.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1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 code: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synchronized(this)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im</a:t>
            </a:r>
            <a:r>
              <a:rPr lang="en-US" dirty="0" smtClean="0"/>
              <a:t> = </a:t>
            </a:r>
            <a:r>
              <a:rPr lang="en-US" dirty="0" err="1" smtClean="0"/>
              <a:t>getImage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q.put</a:t>
            </a:r>
            <a:r>
              <a:rPr lang="en-US" dirty="0" smtClean="0"/>
              <a:t>(</a:t>
            </a:r>
            <a:r>
              <a:rPr lang="en-US" dirty="0" err="1" smtClean="0"/>
              <a:t>im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synchronized(this)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im</a:t>
            </a:r>
            <a:r>
              <a:rPr lang="en-US" dirty="0" smtClean="0"/>
              <a:t> = </a:t>
            </a:r>
            <a:r>
              <a:rPr lang="en-US" dirty="0" err="1" smtClean="0"/>
              <a:t>q.get</a:t>
            </a:r>
            <a:r>
              <a:rPr lang="en-US" dirty="0" smtClean="0"/>
              <a:t>(</a:t>
            </a:r>
            <a:r>
              <a:rPr lang="en-US" dirty="0" err="1" smtClean="0"/>
              <a:t>im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display(</a:t>
            </a:r>
            <a:r>
              <a:rPr lang="en-US" dirty="0" err="1" smtClean="0"/>
              <a:t>im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0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Monotonic Analysis</a:t>
            </a:r>
          </a:p>
          <a:p>
            <a:r>
              <a:rPr lang="en-US" dirty="0" smtClean="0"/>
              <a:t>CPU usage</a:t>
            </a:r>
          </a:p>
          <a:p>
            <a:r>
              <a:rPr lang="en-US" i="1" dirty="0" smtClean="0"/>
              <a:t>Happens-before</a:t>
            </a:r>
            <a:r>
              <a:rPr lang="en-US" dirty="0" smtClean="0"/>
              <a:t>, caching, reordering, and sequential consistency</a:t>
            </a:r>
          </a:p>
          <a:p>
            <a:pPr lvl="1"/>
            <a:r>
              <a:rPr lang="en-US" dirty="0" smtClean="0"/>
              <a:t>Short-answer questions</a:t>
            </a:r>
          </a:p>
          <a:p>
            <a:pPr lvl="1"/>
            <a:r>
              <a:rPr lang="en-US" dirty="0" smtClean="0"/>
              <a:t>Code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material comes from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TBA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hapter 4 of our custom text</a:t>
            </a:r>
          </a:p>
          <a:p>
            <a:pPr lvl="1"/>
            <a:r>
              <a:rPr lang="en-US" dirty="0" smtClean="0"/>
              <a:t>Chapter 3 of </a:t>
            </a:r>
            <a:r>
              <a:rPr lang="en-US" dirty="0" err="1" smtClean="0"/>
              <a:t>Laplante</a:t>
            </a:r>
            <a:r>
              <a:rPr lang="en-US" dirty="0" smtClean="0"/>
              <a:t> &amp; </a:t>
            </a:r>
            <a:r>
              <a:rPr lang="en-US" dirty="0" err="1" smtClean="0"/>
              <a:t>Ovaska</a:t>
            </a:r>
            <a:r>
              <a:rPr lang="en-US" dirty="0" smtClean="0"/>
              <a:t>, </a:t>
            </a:r>
            <a:r>
              <a:rPr lang="en-US" i="1" dirty="0" smtClean="0"/>
              <a:t>Real-Time Systems Design and Analysis,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Section </a:t>
            </a:r>
            <a:r>
              <a:rPr lang="en-US" dirty="0" smtClean="0"/>
              <a:t>3.3: Mailboxes</a:t>
            </a:r>
            <a:r>
              <a:rPr lang="en-US" dirty="0"/>
              <a:t>, Semaphores, Deadlocking..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41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CPU usage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1828800"/>
            <a:ext cx="6559024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4114799"/>
            <a:ext cx="8305800" cy="2016125"/>
          </a:xfrm>
        </p:spPr>
        <p:txBody>
          <a:bodyPr/>
          <a:lstStyle/>
          <a:p>
            <a:r>
              <a:rPr lang="el-GR" dirty="0" smtClean="0"/>
              <a:t>τ</a:t>
            </a:r>
            <a:r>
              <a:rPr lang="en-US" baseline="-25000" dirty="0" err="1" smtClean="0"/>
              <a:t>i</a:t>
            </a:r>
            <a:r>
              <a:rPr lang="en-US" dirty="0" smtClean="0"/>
              <a:t> – task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– period </a:t>
            </a:r>
            <a:r>
              <a:rPr lang="en-US" dirty="0" err="1" smtClean="0"/>
              <a:t>i</a:t>
            </a:r>
            <a:r>
              <a:rPr lang="en-US" dirty="0" smtClean="0"/>
              <a:t> 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– execution time (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-- %CPU used for task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52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CPU usage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e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/p</a:t>
                </a:r>
                <a:r>
                  <a:rPr lang="en-US" baseline="-25000" dirty="0" smtClean="0"/>
                  <a:t>i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U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0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8526"/>
            <a:ext cx="8229600" cy="2877637"/>
          </a:xfrm>
        </p:spPr>
        <p:txBody>
          <a:bodyPr/>
          <a:lstStyle/>
          <a:p>
            <a:r>
              <a:rPr lang="en-US" dirty="0" smtClean="0"/>
              <a:t>Calculation: What is the processor utilization for this problem?</a:t>
            </a:r>
          </a:p>
          <a:p>
            <a:r>
              <a:rPr lang="en-US" dirty="0" smtClean="0"/>
              <a:t>Based on RMA, what order will they execute and how will they execute?</a:t>
            </a:r>
          </a:p>
          <a:p>
            <a:r>
              <a:rPr lang="en-US" dirty="0" smtClean="0"/>
              <a:t>Hints: Draw release times, break up processing into multiple frames if needed.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" y="685800"/>
            <a:ext cx="7606563" cy="256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Rate-Monotonic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32" y="4639468"/>
            <a:ext cx="886876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78" y="1340267"/>
            <a:ext cx="7602537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4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Assumptions needed for 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tasks in the task set considered are strictly periodic.</a:t>
            </a:r>
          </a:p>
          <a:p>
            <a:r>
              <a:rPr lang="en-US" dirty="0" smtClean="0"/>
              <a:t>The relative deadline of a task is equal to its period.</a:t>
            </a:r>
          </a:p>
          <a:p>
            <a:r>
              <a:rPr lang="en-US" dirty="0" smtClean="0"/>
              <a:t>All tasks are independent; there are no precedence constraints.</a:t>
            </a:r>
          </a:p>
          <a:p>
            <a:r>
              <a:rPr lang="en-US" dirty="0" smtClean="0"/>
              <a:t>No task has any </a:t>
            </a:r>
            <a:r>
              <a:rPr lang="en-US" dirty="0" err="1" smtClean="0"/>
              <a:t>nonpreemptible</a:t>
            </a:r>
            <a:r>
              <a:rPr lang="en-US" dirty="0" smtClean="0"/>
              <a:t> section, and the cost of preemption is negligible.</a:t>
            </a:r>
          </a:p>
          <a:p>
            <a:r>
              <a:rPr lang="en-US" dirty="0" smtClean="0"/>
              <a:t>Only processing requirements are signiﬁcant; memory and I/O requirements are negligible.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90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Rate Monotonic Guaranteed to work?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tasks, RMA is guaranteed to meet all deadlines if 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For a very large number of tasks (n approaching infinity), RMA is guaranteed to meet all deadlines if</a:t>
                </a:r>
                <a:br>
                  <a:rPr lang="en-US" dirty="0" smtClean="0"/>
                </a:br>
                <a:endParaRPr lang="en-US" sz="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𝑈</m:t>
                      </m:r>
                      <m:r>
                        <a:rPr lang="en-US" i="1">
                          <a:latin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≈0.69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 smtClean="0"/>
                  <a:t>For many practical applications, RMA will work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𝑈</m:t>
                      </m:r>
                      <m:r>
                        <a:rPr lang="en-US" i="1">
                          <a:latin typeface="Cambria Math"/>
                        </a:rPr>
                        <m:t>≤0.85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344487" lvl="1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667" t="-1796" b="-1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42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37093</TotalTime>
  <Words>754</Words>
  <Application>Microsoft Office PowerPoint</Application>
  <PresentationFormat>On-screen Show (4:3)</PresentationFormat>
  <Paragraphs>241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    SE3910 Week 9, Class 1</vt:lpstr>
      <vt:lpstr>Quiz topics</vt:lpstr>
      <vt:lpstr>Textbook references</vt:lpstr>
      <vt:lpstr>Predicting CPU usage</vt:lpstr>
      <vt:lpstr>Predicting CPU usage (2)</vt:lpstr>
      <vt:lpstr>In-Class Exercise </vt:lpstr>
      <vt:lpstr>Rate-Monotonic Example</vt:lpstr>
      <vt:lpstr>Simplifying Assumptions needed for RMS</vt:lpstr>
      <vt:lpstr>When is Rate Monotonic Guaranteed to work?</vt:lpstr>
      <vt:lpstr>Multithreading terminology</vt:lpstr>
      <vt:lpstr>Semaphores</vt:lpstr>
      <vt:lpstr>Monitors</vt:lpstr>
      <vt:lpstr>Signals</vt:lpstr>
      <vt:lpstr>Mailboxes</vt:lpstr>
      <vt:lpstr>Consider this code: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1397</cp:revision>
  <cp:lastPrinted>2016-04-18T17:52:51Z</cp:lastPrinted>
  <dcterms:created xsi:type="dcterms:W3CDTF">1999-09-06T21:32:20Z</dcterms:created>
  <dcterms:modified xsi:type="dcterms:W3CDTF">2016-05-11T19:38:34Z</dcterms:modified>
</cp:coreProperties>
</file>