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71" r:id="rId3"/>
    <p:sldId id="372" r:id="rId4"/>
    <p:sldId id="370" r:id="rId5"/>
    <p:sldId id="362" r:id="rId6"/>
    <p:sldId id="363" r:id="rId7"/>
    <p:sldId id="364" r:id="rId8"/>
    <p:sldId id="365" r:id="rId9"/>
    <p:sldId id="367" r:id="rId10"/>
    <p:sldId id="368" r:id="rId11"/>
    <p:sldId id="369" r:id="rId12"/>
    <p:sldId id="373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52" d="100"/>
          <a:sy n="52" d="100"/>
        </p:scale>
        <p:origin x="741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82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May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Specifications are</a:t>
            </a:r>
            <a:r>
              <a:rPr lang="en-US" baseline="0" dirty="0" smtClean="0"/>
              <a:t> notoriously difficult to understand, even the most precise ones.</a:t>
            </a:r>
          </a:p>
          <a:p>
            <a:r>
              <a:rPr lang="en-US" baseline="0" dirty="0" smtClean="0"/>
              <a:t>This question clarifies exactly where the C++11 </a:t>
            </a:r>
            <a:r>
              <a:rPr lang="en-US" b="1" baseline="0" dirty="0" smtClean="0"/>
              <a:t>defines </a:t>
            </a:r>
            <a:r>
              <a:rPr lang="en-US" baseline="0" dirty="0" smtClean="0"/>
              <a:t>what happens-before means.</a:t>
            </a:r>
          </a:p>
          <a:p>
            <a:r>
              <a:rPr lang="en-US" dirty="0" smtClean="0"/>
              <a:t>http://stackoverflow.com/questions/34244647/what-does-happens-before-mean-in-the-c11-spec</a:t>
            </a:r>
          </a:p>
          <a:p>
            <a:r>
              <a:rPr lang="en-US" dirty="0" smtClean="0"/>
              <a:t>The asker</a:t>
            </a:r>
            <a:r>
              <a:rPr lang="en-US" baseline="0" dirty="0" smtClean="0"/>
              <a:t> is confused because they say A is true </a:t>
            </a:r>
            <a:r>
              <a:rPr lang="en-US" b="1" baseline="0" dirty="0" smtClean="0"/>
              <a:t>if </a:t>
            </a:r>
            <a:r>
              <a:rPr lang="en-US" baseline="0" dirty="0" smtClean="0"/>
              <a:t>B is true instead of A is true </a:t>
            </a:r>
            <a:r>
              <a:rPr lang="en-US" b="1" baseline="0" dirty="0" smtClean="0"/>
              <a:t>if and only if B</a:t>
            </a:r>
            <a:r>
              <a:rPr lang="en-US" baseline="0" dirty="0" smtClean="0"/>
              <a:t> is true.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 to our current discussion: I don’t have access to the C++11 specification. It is not an open standard. You have to purchase a copy, which I have not done. </a:t>
            </a:r>
            <a:r>
              <a:rPr lang="en-US" baseline="0" smtClean="0"/>
              <a:t>(or at least it doesn’t pop up on Google)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90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77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0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3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 This is the “Program order” of that thread.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</a:t>
            </a:r>
            <a:r>
              <a:rPr lang="en-US" baseline="0" smtClean="0"/>
              <a:t>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 when the program runs. These are called the “Execution order”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 when the program runs. These are called the “Execution order”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7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cppreference.com/w/cpp/atomic/memory_order" TargetMode="External"/><Relationship Id="rId4" Type="http://schemas.openxmlformats.org/officeDocument/2006/relationships/hyperlink" Target="http://en.cppreference.com/w/cpp/language/eval_orde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atomic/memory_ord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lang.org/ref/me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shing.com/20130702/the-happens-before-relation/" TargetMode="External"/><Relationship Id="rId5" Type="http://schemas.openxmlformats.org/officeDocument/2006/relationships/hyperlink" Target="https://en.wikipedia.org/wiki/LLVM#LLVM_Intermediate_Representation" TargetMode="External"/><Relationship Id="rId4" Type="http://schemas.openxmlformats.org/officeDocument/2006/relationships/hyperlink" Target="http://llvm.org/docs/LangRef.html#memory-model-for-concurrent-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9,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Multithreading in Java and C++11</a:t>
            </a:r>
          </a:p>
          <a:p>
            <a:r>
              <a:rPr lang="en-US" dirty="0" smtClean="0"/>
              <a:t>Monday: Class time -&gt; Office Hours / Demo time (Perhaps in S-365)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in C++11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are transitive</a:t>
            </a:r>
          </a:p>
          <a:p>
            <a:pPr lvl="1"/>
            <a:r>
              <a:rPr lang="en-US" dirty="0" smtClean="0"/>
              <a:t>“If </a:t>
            </a:r>
            <a:r>
              <a:rPr lang="en-US" dirty="0"/>
              <a:t>we ignore consume operations and the </a:t>
            </a:r>
            <a:r>
              <a:rPr lang="en-US" i="1" dirty="0"/>
              <a:t>dependency-ordered-before</a:t>
            </a:r>
            <a:r>
              <a:rPr lang="en-US" dirty="0"/>
              <a:t> relation in C++11, the remaining forms of </a:t>
            </a:r>
            <a:r>
              <a:rPr lang="en-US" i="1" dirty="0"/>
              <a:t>happens-before</a:t>
            </a:r>
            <a:r>
              <a:rPr lang="en-US" dirty="0"/>
              <a:t> end up being transitive</a:t>
            </a:r>
            <a:r>
              <a:rPr lang="en-US" dirty="0" smtClean="0"/>
              <a:t>.”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Preshing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http://preshing.com/20130702/the-happens-before-relation/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en.cppreference.com/w/cpp/atomic/memory_order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en.cppreference.com/w/cpp/language/eval_order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7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#include &lt;thread&gt;</a:t>
            </a:r>
          </a:p>
          <a:p>
            <a:pPr marL="0" indent="0">
              <a:buNone/>
            </a:pPr>
            <a:r>
              <a:rPr lang="en-US" sz="1400" dirty="0"/>
              <a:t>#include &lt;atomic&gt;</a:t>
            </a:r>
          </a:p>
          <a:p>
            <a:pPr marL="0" indent="0">
              <a:buNone/>
            </a:pPr>
            <a:r>
              <a:rPr lang="en-US" sz="1400" dirty="0"/>
              <a:t>#include &lt;</a:t>
            </a:r>
            <a:r>
              <a:rPr lang="en-US" sz="1400" dirty="0" err="1"/>
              <a:t>cassert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#include &lt;string&gt;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std</a:t>
            </a:r>
            <a:r>
              <a:rPr lang="en-US" sz="1400" dirty="0"/>
              <a:t>::atomic&lt;</a:t>
            </a:r>
            <a:r>
              <a:rPr lang="en-US" sz="1400" dirty="0" err="1"/>
              <a:t>std</a:t>
            </a:r>
            <a:r>
              <a:rPr lang="en-US" sz="1400" dirty="0"/>
              <a:t>::string*&gt; </a:t>
            </a:r>
            <a:r>
              <a:rPr lang="en-US" sz="1400" dirty="0" err="1"/>
              <a:t>ptr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data;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void producer()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  = new </a:t>
            </a:r>
            <a:r>
              <a:rPr lang="en-US" sz="1400" dirty="0" err="1"/>
              <a:t>std</a:t>
            </a:r>
            <a:r>
              <a:rPr lang="en-US" sz="1400" dirty="0"/>
              <a:t>::string("Hello");</a:t>
            </a:r>
          </a:p>
          <a:p>
            <a:pPr marL="0" indent="0">
              <a:buNone/>
            </a:pPr>
            <a:r>
              <a:rPr lang="en-US" sz="1400" dirty="0"/>
              <a:t>    data = 42;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ptr.store</a:t>
            </a:r>
            <a:r>
              <a:rPr lang="en-US" sz="1400" dirty="0"/>
              <a:t>(p,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memory_order_release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41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void consumer()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::string* p2;</a:t>
            </a:r>
          </a:p>
          <a:p>
            <a:pPr marL="0" indent="0">
              <a:buNone/>
            </a:pPr>
            <a:r>
              <a:rPr lang="en-US" sz="1400" dirty="0"/>
              <a:t>    while (!(p2 = </a:t>
            </a:r>
            <a:r>
              <a:rPr lang="en-US" sz="1400" dirty="0" err="1"/>
              <a:t>ptr.load</a:t>
            </a:r>
            <a:r>
              <a:rPr lang="en-US" sz="1400" dirty="0"/>
              <a:t>(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memory_order_acquire</a:t>
            </a:r>
            <a:r>
              <a:rPr lang="en-US" sz="1400" dirty="0"/>
              <a:t>)))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do nothing */;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assert(*p2 == "Hello"); // never fires</a:t>
            </a:r>
          </a:p>
          <a:p>
            <a:pPr marL="0" indent="0">
              <a:buNone/>
            </a:pPr>
            <a:r>
              <a:rPr lang="en-US" sz="1400" dirty="0"/>
              <a:t>    assert(data == 42); // never fires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t1(producer);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std</a:t>
            </a:r>
            <a:r>
              <a:rPr lang="en-US" sz="1400" dirty="0"/>
              <a:t>::thread t2(consumer);</a:t>
            </a:r>
          </a:p>
          <a:p>
            <a:pPr marL="0" indent="0">
              <a:buNone/>
            </a:pPr>
            <a:r>
              <a:rPr lang="en-US" sz="1400" dirty="0"/>
              <a:t>    t1.join(); t2.join();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019800"/>
            <a:ext cx="85344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hlinkClick r:id="rId3"/>
              </a:rPr>
              <a:t>http://</a:t>
            </a:r>
            <a:r>
              <a:rPr lang="en-US" sz="2400" kern="0" dirty="0" smtClean="0">
                <a:hlinkClick r:id="rId3"/>
              </a:rPr>
              <a:t>en.cppreference.com/w/cpp/atomic/memory_order</a:t>
            </a:r>
            <a:endParaRPr lang="en-US" sz="2400" kern="0" dirty="0" smtClean="0"/>
          </a:p>
          <a:p>
            <a:pPr marL="0" indent="0">
              <a:buNone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8328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getImage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q.put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q.get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display(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6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link to </a:t>
            </a:r>
            <a:r>
              <a:rPr lang="en-US" dirty="0" err="1"/>
              <a:t>OpenCV</a:t>
            </a:r>
            <a:r>
              <a:rPr lang="en-US" dirty="0"/>
              <a:t> from </a:t>
            </a:r>
            <a:r>
              <a:rPr lang="en-US" dirty="0" err="1"/>
              <a:t>Qt</a:t>
            </a:r>
            <a:r>
              <a:rPr lang="en-US" dirty="0"/>
              <a:t>, please add these lines at the end of your .pro file: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CONFIG +=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link_pkgconfig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PKGCONFIG +=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opencv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If you are getting many underflows, you may want to check that the CPU is set to its maximum frequency. On the BB, run the commands 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cpufreq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-info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4487" lvl="1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cpufreq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-set -f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1000MHz</a:t>
            </a:r>
            <a:r>
              <a:rPr lang="en-US" dirty="0"/>
              <a:t> </a:t>
            </a:r>
            <a:endParaRPr lang="en-US" dirty="0" smtClean="0"/>
          </a:p>
          <a:p>
            <a:pPr marL="344487" lvl="1" indent="0">
              <a:buNone/>
            </a:pPr>
            <a:r>
              <a:rPr lang="en-US" sz="3000" dirty="0" smtClean="0"/>
              <a:t>to </a:t>
            </a:r>
            <a:r>
              <a:rPr lang="en-US" sz="3000" dirty="0"/>
              <a:t>get the frequency set correctly. (Thanks, Dr. Schilling.)</a:t>
            </a:r>
            <a:endParaRPr lang="en-US" sz="3000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3000" dirty="0" smtClean="0">
                <a:cs typeface="Consolas" panose="020B0609020204030204" pitchFamily="49" charset="0"/>
              </a:rPr>
              <a:t>When checking out a kit for an LCD, check out two kits.  If you have any trouble getting it to boot to a Desktop, shutdown and use the other LCD.  Or come to my office and borrow mine.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When debugging on the desktop, you may want to use a script to automatically capture the output of your commands. e.g., containing:</a:t>
            </a:r>
          </a:p>
          <a:p>
            <a:pPr marL="0" indent="0">
              <a:buNone/>
            </a:pPr>
            <a:r>
              <a:rPr lang="en-US" sz="3000" dirty="0" smtClean="0">
                <a:cs typeface="Consolas" panose="020B0609020204030204" pitchFamily="49" charset="0"/>
              </a:rPr>
              <a:t>./mylab8 arguments &gt; output.txt 2&gt; errror.txt</a:t>
            </a:r>
            <a:endParaRPr lang="en-US" sz="3000" dirty="0"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71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Each thread has a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8200" y="1886299"/>
            <a:ext cx="4041775" cy="639762"/>
          </a:xfrm>
        </p:spPr>
        <p:txBody>
          <a:bodyPr/>
          <a:lstStyle/>
          <a:p>
            <a:r>
              <a:rPr lang="en-US" dirty="0" smtClean="0"/>
              <a:t>Without synchronize or volatile, actions </a:t>
            </a:r>
            <a:r>
              <a:rPr lang="en-US" smtClean="0"/>
              <a:t>are </a:t>
            </a:r>
            <a:r>
              <a:rPr lang="en-US" i="1" smtClean="0"/>
              <a:t>concurrent</a:t>
            </a:r>
            <a:endParaRPr lang="en-US" i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15000" y="2526061"/>
            <a:ext cx="1524000" cy="3441700"/>
            <a:chOff x="1447800" y="2489200"/>
            <a:chExt cx="1524000" cy="3441700"/>
          </a:xfrm>
        </p:grpSpPr>
        <p:sp>
          <p:nvSpPr>
            <p:cNvPr id="28" name="Oval 27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7" name="Straight Arrow Connector 36"/>
            <p:cNvCxnSpPr>
              <a:stCxn id="28" idx="4"/>
              <a:endCxn id="33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0" name="Oval 39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28" idx="5"/>
              <a:endCxn id="36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Oval 44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/>
            <p:cNvCxnSpPr>
              <a:endCxn id="45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46" idx="3"/>
              <a:endCxn id="42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cxnSp>
        <p:nvCxnSpPr>
          <p:cNvPr id="50" name="Straight Arrow Connector 49"/>
          <p:cNvCxnSpPr/>
          <p:nvPr/>
        </p:nvCxnSpPr>
        <p:spPr bwMode="auto">
          <a:xfrm flipH="1">
            <a:off x="6025343" y="4253261"/>
            <a:ext cx="90885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251171" y="3877950"/>
            <a:ext cx="457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816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077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Another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1" idx="1"/>
            <a:endCxn id="41" idx="5"/>
          </p:cNvCxnSpPr>
          <p:nvPr/>
        </p:nvCxnSpPr>
        <p:spPr bwMode="auto">
          <a:xfrm flipH="1" flipV="1">
            <a:off x="6152964" y="3530413"/>
            <a:ext cx="1003674" cy="5591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3" idx="2"/>
            <a:endCxn id="41" idx="6"/>
          </p:cNvCxnSpPr>
          <p:nvPr/>
        </p:nvCxnSpPr>
        <p:spPr bwMode="auto">
          <a:xfrm flipH="1"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6045201" y="279400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46" idx="6"/>
            <a:endCxn id="52" idx="2"/>
          </p:cNvCxnSpPr>
          <p:nvPr/>
        </p:nvCxnSpPr>
        <p:spPr bwMode="auto">
          <a:xfrm flipV="1">
            <a:off x="6197601" y="4984750"/>
            <a:ext cx="914400" cy="2963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85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Another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51" idx="1"/>
            <a:endCxn id="41" idx="5"/>
          </p:cNvCxnSpPr>
          <p:nvPr/>
        </p:nvCxnSpPr>
        <p:spPr bwMode="auto">
          <a:xfrm flipH="1" flipV="1">
            <a:off x="6152964" y="3530413"/>
            <a:ext cx="1003674" cy="559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2" idx="1"/>
            <a:endCxn id="41" idx="5"/>
          </p:cNvCxnSpPr>
          <p:nvPr/>
        </p:nvCxnSpPr>
        <p:spPr bwMode="auto">
          <a:xfrm flipH="1" flipV="1">
            <a:off x="6152964" y="3530413"/>
            <a:ext cx="1003674" cy="13465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3" idx="2"/>
            <a:endCxn id="41" idx="6"/>
          </p:cNvCxnSpPr>
          <p:nvPr/>
        </p:nvCxnSpPr>
        <p:spPr bwMode="auto">
          <a:xfrm flipH="1"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6045201" y="279400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7264401" y="4342316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51" idx="3"/>
          </p:cNvCxnSpPr>
          <p:nvPr/>
        </p:nvCxnSpPr>
        <p:spPr bwMode="auto">
          <a:xfrm flipH="1">
            <a:off x="6152964" y="4305113"/>
            <a:ext cx="1003674" cy="593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6197601" y="4362450"/>
            <a:ext cx="944137" cy="533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6197601" y="5007104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045201" y="517313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6177125" y="5116138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56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using Happens-Before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r>
              <a:rPr lang="en-US" dirty="0" smtClean="0"/>
              <a:t>C++11</a:t>
            </a:r>
          </a:p>
          <a:p>
            <a:r>
              <a:rPr lang="en-US" dirty="0" err="1" smtClean="0">
                <a:hlinkClick r:id="rId3"/>
              </a:rPr>
              <a:t>Golang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LLVM</a:t>
            </a:r>
            <a:r>
              <a:rPr lang="en-US" dirty="0" smtClean="0"/>
              <a:t> (Technically not a language, but a compiler infrastructure, but it does include an </a:t>
            </a:r>
            <a:r>
              <a:rPr lang="en-US" dirty="0" smtClean="0">
                <a:hlinkClick r:id="rId5"/>
              </a:rPr>
              <a:t>intermediate representation</a:t>
            </a:r>
            <a:r>
              <a:rPr lang="en-US" dirty="0" smtClean="0"/>
              <a:t> language)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http://preshing.com/20130702/the-happens-before-relation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2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39779</TotalTime>
  <Words>1039</Words>
  <Application>Microsoft Office PowerPoint</Application>
  <PresentationFormat>On-screen Show (4:3)</PresentationFormat>
  <Paragraphs>244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Consolas</vt:lpstr>
      <vt:lpstr>Tahoma</vt:lpstr>
      <vt:lpstr>Times New Roman</vt:lpstr>
      <vt:lpstr>Wingdings</vt:lpstr>
      <vt:lpstr>2_Network</vt:lpstr>
      <vt:lpstr>    SE3910 Week 9, Class 3</vt:lpstr>
      <vt:lpstr>Lab Announcements</vt:lpstr>
      <vt:lpstr>Lab Announcements</vt:lpstr>
      <vt:lpstr>Total and Partial Order</vt:lpstr>
      <vt:lpstr>Total and Partial Order</vt:lpstr>
      <vt:lpstr>Total and Partial Order</vt:lpstr>
      <vt:lpstr>Total and Partial Order</vt:lpstr>
      <vt:lpstr>Total and Partial Order</vt:lpstr>
      <vt:lpstr>Languages using Happens-Before</vt:lpstr>
      <vt:lpstr>Happens-Before in C++11</vt:lpstr>
      <vt:lpstr>Example</vt:lpstr>
      <vt:lpstr>Consider this code: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1410</cp:revision>
  <cp:lastPrinted>2016-04-18T17:52:51Z</cp:lastPrinted>
  <dcterms:created xsi:type="dcterms:W3CDTF">1999-09-06T21:32:20Z</dcterms:created>
  <dcterms:modified xsi:type="dcterms:W3CDTF">2017-05-12T20:52:33Z</dcterms:modified>
</cp:coreProperties>
</file>