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9" r:id="rId3"/>
    <p:sldId id="257" r:id="rId4"/>
    <p:sldId id="275" r:id="rId5"/>
    <p:sldId id="276" r:id="rId6"/>
    <p:sldId id="277" r:id="rId7"/>
    <p:sldId id="270" r:id="rId8"/>
    <p:sldId id="271" r:id="rId9"/>
    <p:sldId id="278" r:id="rId10"/>
    <p:sldId id="279" r:id="rId11"/>
    <p:sldId id="259" r:id="rId12"/>
    <p:sldId id="260" r:id="rId13"/>
    <p:sldId id="272" r:id="rId14"/>
    <p:sldId id="280" r:id="rId15"/>
    <p:sldId id="281" r:id="rId16"/>
    <p:sldId id="274" r:id="rId17"/>
    <p:sldId id="273" r:id="rId18"/>
    <p:sldId id="262" r:id="rId19"/>
    <p:sldId id="263" r:id="rId20"/>
    <p:sldId id="282" r:id="rId21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826" autoAdjust="0"/>
  </p:normalViewPr>
  <p:slideViewPr>
    <p:cSldViewPr snapToGrid="0">
      <p:cViewPr>
        <p:scale>
          <a:sx n="31" d="100"/>
          <a:sy n="31" d="100"/>
        </p:scale>
        <p:origin x="-91" y="-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0E8B57CC-3BE8-44F6-A810-D72BD69CB74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0B3210F5-592E-4F50-876E-9DBBE8A7E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617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2D3D5-C22B-463B-8142-9CEF34F2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C2ADC-1AA6-41A1-A34D-3E9235F4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3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8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434D-9670-404C-A9E7-970A50ACB9E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9C5E-726B-4588-84BB-F5EE2A189BE8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8EA8-AB78-4494-95B7-64FE39AD4C86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5E21-8A52-4A2F-9E31-7FC2F5A06CF7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DC33-A7D3-4CFB-8F61-0B285D913300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6570-9E8E-40CE-A195-3F58FE2B02D4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6DC2-5689-446C-8E0A-D3E89A89D97A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E160-1616-42B2-848F-4F764FE6DE59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C5B7CA06-07C6-498A-A000-E49719D29B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EFC3-0244-4B5D-8676-D70036BE537E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1174-4E08-4F85-A184-E0DD808F8CCA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CA29-174D-413D-8C6D-E25EFB723986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7AED-8B0E-457C-A357-FDC996B4A9DF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CMOS Logic Gates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22670" y="4161630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22671" y="346630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16275" y="371514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771650"/>
            <a:ext cx="341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Functional Representation</a:t>
            </a:r>
          </a:p>
          <a:p>
            <a:pPr algn="ctr"/>
            <a:r>
              <a:rPr lang="en-US" sz="2000" dirty="0" smtClean="0"/>
              <a:t>(Symbol)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25369"/>
              </p:ext>
            </p:extLst>
          </p:nvPr>
        </p:nvGraphicFramePr>
        <p:xfrm>
          <a:off x="4800600" y="2970609"/>
          <a:ext cx="3429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NAND B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A·B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0600" y="1822311"/>
            <a:ext cx="3419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Truth Table</a:t>
            </a:r>
            <a:endParaRPr lang="en-US" sz="2000" dirty="0"/>
          </a:p>
        </p:txBody>
      </p:sp>
      <p:sp>
        <p:nvSpPr>
          <p:cNvPr id="3" name="Flowchart: Delay 2"/>
          <p:cNvSpPr/>
          <p:nvPr/>
        </p:nvSpPr>
        <p:spPr>
          <a:xfrm>
            <a:off x="987424" y="2914650"/>
            <a:ext cx="2057401" cy="1619250"/>
          </a:xfrm>
          <a:prstGeom prst="flowChartDela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0164" y="3096973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492" y="3792298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33942" y="3345018"/>
            <a:ext cx="131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NAND 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59112" y="3595287"/>
            <a:ext cx="238125" cy="23812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191375" y="3383118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134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CMOS NAND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248400" y="381000"/>
            <a:ext cx="108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86021" name="Text Box 5"/>
          <p:cNvSpPr txBox="1">
            <a:spLocks noChangeAspect="1" noChangeArrowheads="1"/>
          </p:cNvSpPr>
          <p:nvPr/>
        </p:nvSpPr>
        <p:spPr bwMode="auto">
          <a:xfrm>
            <a:off x="1985963" y="2419364"/>
            <a:ext cx="622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A</a:t>
            </a:r>
          </a:p>
        </p:txBody>
      </p:sp>
      <p:sp>
        <p:nvSpPr>
          <p:cNvPr id="86022" name="Text Box 6"/>
          <p:cNvSpPr txBox="1">
            <a:spLocks noChangeAspect="1" noChangeArrowheads="1"/>
          </p:cNvSpPr>
          <p:nvPr/>
        </p:nvSpPr>
        <p:spPr bwMode="auto">
          <a:xfrm>
            <a:off x="2010860" y="3903375"/>
            <a:ext cx="7540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B</a:t>
            </a:r>
          </a:p>
        </p:txBody>
      </p:sp>
      <p:sp>
        <p:nvSpPr>
          <p:cNvPr id="86023" name="Arc 7"/>
          <p:cNvSpPr>
            <a:spLocks noChangeAspect="1"/>
          </p:cNvSpPr>
          <p:nvPr/>
        </p:nvSpPr>
        <p:spPr bwMode="auto">
          <a:xfrm rot="16200000" flipH="1">
            <a:off x="3149600" y="4094163"/>
            <a:ext cx="261938" cy="125412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024" name="Arc 8"/>
          <p:cNvSpPr>
            <a:spLocks noChangeAspect="1"/>
          </p:cNvSpPr>
          <p:nvPr/>
        </p:nvSpPr>
        <p:spPr bwMode="auto">
          <a:xfrm rot="16200000" flipH="1">
            <a:off x="5220494" y="3337719"/>
            <a:ext cx="260350" cy="125412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025" name="Oval 9"/>
          <p:cNvSpPr>
            <a:spLocks noChangeAspect="1" noChangeArrowheads="1"/>
          </p:cNvSpPr>
          <p:nvPr/>
        </p:nvSpPr>
        <p:spPr bwMode="auto">
          <a:xfrm>
            <a:off x="2586038" y="2593181"/>
            <a:ext cx="139700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26" name="Oval 10"/>
          <p:cNvSpPr>
            <a:spLocks noChangeAspect="1" noChangeArrowheads="1"/>
          </p:cNvSpPr>
          <p:nvPr/>
        </p:nvSpPr>
        <p:spPr bwMode="auto">
          <a:xfrm>
            <a:off x="3268663" y="2595562"/>
            <a:ext cx="139700" cy="138113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27" name="Oval 11"/>
          <p:cNvSpPr>
            <a:spLocks noChangeAspect="1" noChangeArrowheads="1"/>
          </p:cNvSpPr>
          <p:nvPr/>
        </p:nvSpPr>
        <p:spPr bwMode="auto">
          <a:xfrm>
            <a:off x="6565741" y="4359275"/>
            <a:ext cx="141287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28" name="Oval 12"/>
          <p:cNvSpPr>
            <a:spLocks noChangeAspect="1" noChangeArrowheads="1"/>
          </p:cNvSpPr>
          <p:nvPr/>
        </p:nvSpPr>
        <p:spPr bwMode="auto">
          <a:xfrm>
            <a:off x="4575969" y="2344737"/>
            <a:ext cx="139700" cy="138113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29" name="Oval 13"/>
          <p:cNvSpPr>
            <a:spLocks noChangeAspect="1" noChangeArrowheads="1"/>
          </p:cNvSpPr>
          <p:nvPr/>
        </p:nvSpPr>
        <p:spPr bwMode="auto">
          <a:xfrm>
            <a:off x="5326063" y="4102100"/>
            <a:ext cx="141287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30" name="Oval 14"/>
          <p:cNvSpPr>
            <a:spLocks noChangeAspect="1" noChangeArrowheads="1"/>
          </p:cNvSpPr>
          <p:nvPr/>
        </p:nvSpPr>
        <p:spPr bwMode="auto">
          <a:xfrm>
            <a:off x="6592888" y="866775"/>
            <a:ext cx="139700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31" name="Oval 15"/>
          <p:cNvSpPr>
            <a:spLocks noChangeAspect="1" noChangeArrowheads="1"/>
          </p:cNvSpPr>
          <p:nvPr/>
        </p:nvSpPr>
        <p:spPr bwMode="auto">
          <a:xfrm>
            <a:off x="6588126" y="2325370"/>
            <a:ext cx="141288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32" name="Oval 16"/>
          <p:cNvSpPr>
            <a:spLocks noChangeAspect="1" noChangeArrowheads="1"/>
          </p:cNvSpPr>
          <p:nvPr/>
        </p:nvSpPr>
        <p:spPr bwMode="auto">
          <a:xfrm>
            <a:off x="6584950" y="3341688"/>
            <a:ext cx="141288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33" name="Oval 17"/>
          <p:cNvSpPr>
            <a:spLocks noChangeAspect="1" noChangeArrowheads="1"/>
          </p:cNvSpPr>
          <p:nvPr/>
        </p:nvSpPr>
        <p:spPr bwMode="auto">
          <a:xfrm>
            <a:off x="8080375" y="3354388"/>
            <a:ext cx="139700" cy="136525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603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6380163"/>
            <a:ext cx="541337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35" name="Oval 19"/>
          <p:cNvSpPr>
            <a:spLocks noChangeAspect="1" noChangeArrowheads="1"/>
          </p:cNvSpPr>
          <p:nvPr/>
        </p:nvSpPr>
        <p:spPr bwMode="auto">
          <a:xfrm>
            <a:off x="6592888" y="5347494"/>
            <a:ext cx="141287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36" name="Text Box 20"/>
          <p:cNvSpPr txBox="1">
            <a:spLocks noChangeAspect="1" noChangeArrowheads="1"/>
          </p:cNvSpPr>
          <p:nvPr/>
        </p:nvSpPr>
        <p:spPr bwMode="auto">
          <a:xfrm>
            <a:off x="6684645" y="5347494"/>
            <a:ext cx="790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86037" name="Text Box 21"/>
          <p:cNvSpPr txBox="1">
            <a:spLocks noChangeAspect="1" noChangeArrowheads="1"/>
          </p:cNvSpPr>
          <p:nvPr/>
        </p:nvSpPr>
        <p:spPr bwMode="auto">
          <a:xfrm>
            <a:off x="4627881" y="2109372"/>
            <a:ext cx="788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86038" name="Text Box 22"/>
          <p:cNvSpPr txBox="1">
            <a:spLocks noChangeAspect="1" noChangeArrowheads="1"/>
          </p:cNvSpPr>
          <p:nvPr/>
        </p:nvSpPr>
        <p:spPr bwMode="auto">
          <a:xfrm>
            <a:off x="6636385" y="2109372"/>
            <a:ext cx="7889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86039" name="Text Box 23"/>
          <p:cNvSpPr txBox="1">
            <a:spLocks noChangeAspect="1" noChangeArrowheads="1"/>
          </p:cNvSpPr>
          <p:nvPr/>
        </p:nvSpPr>
        <p:spPr bwMode="auto">
          <a:xfrm>
            <a:off x="6642576" y="4291966"/>
            <a:ext cx="7889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86040" name="Oval 24"/>
          <p:cNvSpPr>
            <a:spLocks noChangeAspect="1" noChangeArrowheads="1"/>
          </p:cNvSpPr>
          <p:nvPr/>
        </p:nvSpPr>
        <p:spPr bwMode="auto">
          <a:xfrm>
            <a:off x="2586038" y="4125913"/>
            <a:ext cx="139700" cy="1397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auto">
          <a:xfrm>
            <a:off x="6642100" y="925513"/>
            <a:ext cx="30163" cy="1501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6" name="Rectangle 30"/>
          <p:cNvSpPr>
            <a:spLocks noChangeArrowheads="1"/>
          </p:cNvSpPr>
          <p:nvPr/>
        </p:nvSpPr>
        <p:spPr bwMode="auto">
          <a:xfrm>
            <a:off x="6140450" y="2400300"/>
            <a:ext cx="501650" cy="269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6140450" y="2400300"/>
            <a:ext cx="26988" cy="5286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6140450" y="2898775"/>
            <a:ext cx="531813" cy="301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6642100" y="2925763"/>
            <a:ext cx="30163" cy="1003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0" name="Rectangle 34"/>
          <p:cNvSpPr>
            <a:spLocks noChangeArrowheads="1"/>
          </p:cNvSpPr>
          <p:nvPr/>
        </p:nvSpPr>
        <p:spPr bwMode="auto">
          <a:xfrm>
            <a:off x="4630738" y="1871663"/>
            <a:ext cx="2011362" cy="269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5973763" y="2400300"/>
            <a:ext cx="26987" cy="4984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>
            <a:off x="5973763" y="3902075"/>
            <a:ext cx="26987" cy="5000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3" name="Rectangle 37"/>
          <p:cNvSpPr>
            <a:spLocks noChangeArrowheads="1"/>
          </p:cNvSpPr>
          <p:nvPr/>
        </p:nvSpPr>
        <p:spPr bwMode="auto">
          <a:xfrm>
            <a:off x="5973763" y="4903788"/>
            <a:ext cx="26987" cy="4984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4" name="Rectangle 38"/>
          <p:cNvSpPr>
            <a:spLocks noChangeArrowheads="1"/>
          </p:cNvSpPr>
          <p:nvPr/>
        </p:nvSpPr>
        <p:spPr bwMode="auto">
          <a:xfrm>
            <a:off x="5386388" y="2649538"/>
            <a:ext cx="587375" cy="269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5386388" y="2649538"/>
            <a:ext cx="26987" cy="6413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6" name="Rectangle 40"/>
          <p:cNvSpPr>
            <a:spLocks noChangeArrowheads="1"/>
          </p:cNvSpPr>
          <p:nvPr/>
        </p:nvSpPr>
        <p:spPr bwMode="auto">
          <a:xfrm>
            <a:off x="2649538" y="4179888"/>
            <a:ext cx="3324225" cy="269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7" name="Rectangle 41"/>
          <p:cNvSpPr>
            <a:spLocks noChangeArrowheads="1"/>
          </p:cNvSpPr>
          <p:nvPr/>
        </p:nvSpPr>
        <p:spPr bwMode="auto">
          <a:xfrm>
            <a:off x="5386388" y="3525520"/>
            <a:ext cx="26987" cy="6397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8" name="Rectangle 42"/>
          <p:cNvSpPr>
            <a:spLocks noChangeArrowheads="1"/>
          </p:cNvSpPr>
          <p:nvPr/>
        </p:nvSpPr>
        <p:spPr bwMode="auto">
          <a:xfrm>
            <a:off x="4630738" y="3400425"/>
            <a:ext cx="3521075" cy="285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9" name="Rectangle 43"/>
          <p:cNvSpPr>
            <a:spLocks noChangeArrowheads="1"/>
          </p:cNvSpPr>
          <p:nvPr/>
        </p:nvSpPr>
        <p:spPr bwMode="auto">
          <a:xfrm>
            <a:off x="4630738" y="1898650"/>
            <a:ext cx="30162" cy="555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0" name="Rectangle 44"/>
          <p:cNvSpPr>
            <a:spLocks noChangeArrowheads="1"/>
          </p:cNvSpPr>
          <p:nvPr/>
        </p:nvSpPr>
        <p:spPr bwMode="auto">
          <a:xfrm>
            <a:off x="4129088" y="2427288"/>
            <a:ext cx="501650" cy="269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1" name="Rectangle 45"/>
          <p:cNvSpPr>
            <a:spLocks noChangeArrowheads="1"/>
          </p:cNvSpPr>
          <p:nvPr/>
        </p:nvSpPr>
        <p:spPr bwMode="auto">
          <a:xfrm>
            <a:off x="4129088" y="2427288"/>
            <a:ext cx="26987" cy="5016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2" name="Rectangle 46"/>
          <p:cNvSpPr>
            <a:spLocks noChangeArrowheads="1"/>
          </p:cNvSpPr>
          <p:nvPr/>
        </p:nvSpPr>
        <p:spPr bwMode="auto">
          <a:xfrm>
            <a:off x="4129088" y="2898775"/>
            <a:ext cx="531812" cy="301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3" name="Rectangle 47"/>
          <p:cNvSpPr>
            <a:spLocks noChangeArrowheads="1"/>
          </p:cNvSpPr>
          <p:nvPr/>
        </p:nvSpPr>
        <p:spPr bwMode="auto">
          <a:xfrm>
            <a:off x="4630738" y="2898775"/>
            <a:ext cx="30162" cy="5016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4" name="Rectangle 48"/>
          <p:cNvSpPr>
            <a:spLocks noChangeArrowheads="1"/>
          </p:cNvSpPr>
          <p:nvPr/>
        </p:nvSpPr>
        <p:spPr bwMode="auto">
          <a:xfrm>
            <a:off x="3962400" y="2400300"/>
            <a:ext cx="26988" cy="4984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5" name="Rectangle 49"/>
          <p:cNvSpPr>
            <a:spLocks noChangeArrowheads="1"/>
          </p:cNvSpPr>
          <p:nvPr/>
        </p:nvSpPr>
        <p:spPr bwMode="auto">
          <a:xfrm>
            <a:off x="2619375" y="2649538"/>
            <a:ext cx="1343025" cy="269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6" name="Rectangle 50"/>
          <p:cNvSpPr>
            <a:spLocks noChangeArrowheads="1"/>
          </p:cNvSpPr>
          <p:nvPr/>
        </p:nvSpPr>
        <p:spPr bwMode="auto">
          <a:xfrm>
            <a:off x="6140450" y="3902075"/>
            <a:ext cx="501650" cy="269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7" name="Rectangle 51"/>
          <p:cNvSpPr>
            <a:spLocks noChangeArrowheads="1"/>
          </p:cNvSpPr>
          <p:nvPr/>
        </p:nvSpPr>
        <p:spPr bwMode="auto">
          <a:xfrm>
            <a:off x="6140450" y="3902075"/>
            <a:ext cx="26988" cy="5270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8" name="Rectangle 52"/>
          <p:cNvSpPr>
            <a:spLocks noChangeArrowheads="1"/>
          </p:cNvSpPr>
          <p:nvPr/>
        </p:nvSpPr>
        <p:spPr bwMode="auto">
          <a:xfrm>
            <a:off x="6140450" y="4402138"/>
            <a:ext cx="501650" cy="269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69" name="Rectangle 53"/>
          <p:cNvSpPr>
            <a:spLocks noChangeArrowheads="1"/>
          </p:cNvSpPr>
          <p:nvPr/>
        </p:nvSpPr>
        <p:spPr bwMode="auto">
          <a:xfrm>
            <a:off x="6615113" y="4418013"/>
            <a:ext cx="26987" cy="5016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70" name="Rectangle 54"/>
          <p:cNvSpPr>
            <a:spLocks noChangeArrowheads="1"/>
          </p:cNvSpPr>
          <p:nvPr/>
        </p:nvSpPr>
        <p:spPr bwMode="auto">
          <a:xfrm>
            <a:off x="6140450" y="4903788"/>
            <a:ext cx="474663" cy="269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71" name="Rectangle 55"/>
          <p:cNvSpPr>
            <a:spLocks noChangeArrowheads="1"/>
          </p:cNvSpPr>
          <p:nvPr/>
        </p:nvSpPr>
        <p:spPr bwMode="auto">
          <a:xfrm>
            <a:off x="6140450" y="4903788"/>
            <a:ext cx="26988" cy="5286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72" name="Rectangle 56"/>
          <p:cNvSpPr>
            <a:spLocks noChangeArrowheads="1"/>
          </p:cNvSpPr>
          <p:nvPr/>
        </p:nvSpPr>
        <p:spPr bwMode="auto">
          <a:xfrm>
            <a:off x="6140450" y="5402263"/>
            <a:ext cx="531813" cy="301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73" name="Rectangle 57"/>
          <p:cNvSpPr>
            <a:spLocks noChangeArrowheads="1"/>
          </p:cNvSpPr>
          <p:nvPr/>
        </p:nvSpPr>
        <p:spPr bwMode="auto">
          <a:xfrm>
            <a:off x="6642100" y="5402263"/>
            <a:ext cx="30163" cy="1003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74" name="Rectangle 58"/>
          <p:cNvSpPr>
            <a:spLocks noChangeArrowheads="1"/>
          </p:cNvSpPr>
          <p:nvPr/>
        </p:nvSpPr>
        <p:spPr bwMode="auto">
          <a:xfrm>
            <a:off x="3317875" y="2649538"/>
            <a:ext cx="30163" cy="13906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75" name="Rectangle 59"/>
          <p:cNvSpPr>
            <a:spLocks noChangeArrowheads="1"/>
          </p:cNvSpPr>
          <p:nvPr/>
        </p:nvSpPr>
        <p:spPr bwMode="auto">
          <a:xfrm>
            <a:off x="3317875" y="4291013"/>
            <a:ext cx="30163" cy="8620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76" name="Line 60"/>
          <p:cNvSpPr>
            <a:spLocks noChangeShapeType="1"/>
          </p:cNvSpPr>
          <p:nvPr/>
        </p:nvSpPr>
        <p:spPr bwMode="auto">
          <a:xfrm flipH="1" flipV="1">
            <a:off x="3316287" y="5153025"/>
            <a:ext cx="2657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6077" name="Oval 61"/>
          <p:cNvSpPr>
            <a:spLocks noChangeAspect="1" noChangeArrowheads="1"/>
          </p:cNvSpPr>
          <p:nvPr/>
        </p:nvSpPr>
        <p:spPr bwMode="auto">
          <a:xfrm>
            <a:off x="3751263" y="2552700"/>
            <a:ext cx="203200" cy="2000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78" name="Oval 62"/>
          <p:cNvSpPr>
            <a:spLocks noChangeAspect="1" noChangeArrowheads="1"/>
          </p:cNvSpPr>
          <p:nvPr/>
        </p:nvSpPr>
        <p:spPr bwMode="auto">
          <a:xfrm>
            <a:off x="5767388" y="2552700"/>
            <a:ext cx="201612" cy="2000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80" name="Text Box 64"/>
          <p:cNvSpPr txBox="1">
            <a:spLocks noChangeArrowheads="1"/>
          </p:cNvSpPr>
          <p:nvPr/>
        </p:nvSpPr>
        <p:spPr bwMode="auto">
          <a:xfrm>
            <a:off x="7924800" y="2895600"/>
            <a:ext cx="106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AB</a:t>
            </a:r>
          </a:p>
        </p:txBody>
      </p:sp>
      <p:sp>
        <p:nvSpPr>
          <p:cNvPr id="86081" name="Line 65"/>
          <p:cNvSpPr>
            <a:spLocks noChangeShapeType="1"/>
          </p:cNvSpPr>
          <p:nvPr/>
        </p:nvSpPr>
        <p:spPr bwMode="auto">
          <a:xfrm>
            <a:off x="80010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6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0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000"/>
                                        <p:tgtEl>
                                          <p:spTgt spid="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10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8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0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000"/>
                                        <p:tgtEl>
                                          <p:spTgt spid="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1000"/>
                                        <p:tgtEl>
                                          <p:spTgt spid="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1000"/>
                                        <p:tgtEl>
                                          <p:spTgt spid="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000"/>
                                        <p:tgtEl>
                                          <p:spTgt spid="8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1000"/>
                                        <p:tgtEl>
                                          <p:spTgt spid="8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1000"/>
                                        <p:tgtEl>
                                          <p:spTgt spid="8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1000"/>
                                        <p:tgtEl>
                                          <p:spTgt spid="8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1000"/>
                                        <p:tgtEl>
                                          <p:spTgt spid="8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1000"/>
                                        <p:tgtEl>
                                          <p:spTgt spid="8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1000"/>
                                        <p:tgtEl>
                                          <p:spTgt spid="8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1000"/>
                                        <p:tgtEl>
                                          <p:spTgt spid="8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1000"/>
                                        <p:tgtEl>
                                          <p:spTgt spid="8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1000"/>
                                        <p:tgtEl>
                                          <p:spTgt spid="8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0"/>
                                        <p:tgtEl>
                                          <p:spTgt spid="8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1000"/>
                                        <p:tgtEl>
                                          <p:spTgt spid="8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1000"/>
                                        <p:tgtEl>
                                          <p:spTgt spid="8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10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20" grpId="0"/>
      <p:bldP spid="86021" grpId="0"/>
      <p:bldP spid="86022" grpId="0"/>
      <p:bldP spid="86023" grpId="0" animBg="1"/>
      <p:bldP spid="86024" grpId="0" animBg="1"/>
      <p:bldP spid="86025" grpId="0" animBg="1"/>
      <p:bldP spid="86026" grpId="0" animBg="1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 animBg="1"/>
      <p:bldP spid="86033" grpId="0" animBg="1"/>
      <p:bldP spid="86035" grpId="0" animBg="1"/>
      <p:bldP spid="86036" grpId="0"/>
      <p:bldP spid="86037" grpId="0"/>
      <p:bldP spid="86038" grpId="0"/>
      <p:bldP spid="86039" grpId="0"/>
      <p:bldP spid="86040" grpId="0" animBg="1"/>
      <p:bldP spid="86045" grpId="0" animBg="1"/>
      <p:bldP spid="86046" grpId="0" animBg="1"/>
      <p:bldP spid="86047" grpId="0" animBg="1"/>
      <p:bldP spid="86048" grpId="0" animBg="1"/>
      <p:bldP spid="86049" grpId="0" animBg="1"/>
      <p:bldP spid="86050" grpId="0" animBg="1"/>
      <p:bldP spid="86051" grpId="0" animBg="1"/>
      <p:bldP spid="86052" grpId="0" animBg="1"/>
      <p:bldP spid="86053" grpId="0" animBg="1"/>
      <p:bldP spid="86054" grpId="0" animBg="1"/>
      <p:bldP spid="86055" grpId="0" animBg="1"/>
      <p:bldP spid="86056" grpId="0" animBg="1"/>
      <p:bldP spid="86057" grpId="0" animBg="1"/>
      <p:bldP spid="86058" grpId="0" animBg="1"/>
      <p:bldP spid="86059" grpId="0" animBg="1"/>
      <p:bldP spid="86060" grpId="0" animBg="1"/>
      <p:bldP spid="86061" grpId="0" animBg="1"/>
      <p:bldP spid="86062" grpId="0" animBg="1"/>
      <p:bldP spid="86063" grpId="0" animBg="1"/>
      <p:bldP spid="86064" grpId="0" animBg="1"/>
      <p:bldP spid="86065" grpId="0" animBg="1"/>
      <p:bldP spid="86066" grpId="0" animBg="1"/>
      <p:bldP spid="86067" grpId="0" animBg="1"/>
      <p:bldP spid="86068" grpId="0" animBg="1"/>
      <p:bldP spid="86069" grpId="0" animBg="1"/>
      <p:bldP spid="86070" grpId="0" animBg="1"/>
      <p:bldP spid="86071" grpId="0" animBg="1"/>
      <p:bldP spid="86072" grpId="0" animBg="1"/>
      <p:bldP spid="86073" grpId="0" animBg="1"/>
      <p:bldP spid="86074" grpId="0" animBg="1"/>
      <p:bldP spid="86075" grpId="0" animBg="1"/>
      <p:bldP spid="86076" grpId="0" animBg="1"/>
      <p:bldP spid="86077" grpId="0" animBg="1"/>
      <p:bldP spid="86078" grpId="0" animBg="1"/>
      <p:bldP spid="86080" grpId="0"/>
      <p:bldP spid="860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Practice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Verify the logical operation of the CMOS </a:t>
            </a:r>
            <a:r>
              <a:rPr lang="en-US" altLang="en-US" dirty="0" smtClean="0"/>
              <a:t>NAND:</a:t>
            </a:r>
            <a:endParaRPr lang="en-US" altLang="en-US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87046" name="Text Box 6"/>
          <p:cNvSpPr txBox="1">
            <a:spLocks noChangeAspect="1" noChangeArrowheads="1"/>
          </p:cNvSpPr>
          <p:nvPr/>
        </p:nvSpPr>
        <p:spPr bwMode="auto">
          <a:xfrm>
            <a:off x="0" y="3689350"/>
            <a:ext cx="966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A</a:t>
            </a:r>
          </a:p>
          <a:p>
            <a:pPr algn="ctr"/>
            <a:r>
              <a:rPr lang="en-US" altLang="en-US" sz="2400"/>
              <a:t>= 0V</a:t>
            </a:r>
          </a:p>
        </p:txBody>
      </p:sp>
      <p:sp>
        <p:nvSpPr>
          <p:cNvPr id="87081" name="Text Box 41"/>
          <p:cNvSpPr txBox="1">
            <a:spLocks noChangeAspect="1" noChangeArrowheads="1"/>
          </p:cNvSpPr>
          <p:nvPr/>
        </p:nvSpPr>
        <p:spPr bwMode="auto">
          <a:xfrm>
            <a:off x="0" y="4649788"/>
            <a:ext cx="966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B</a:t>
            </a:r>
          </a:p>
          <a:p>
            <a:pPr algn="ctr"/>
            <a:r>
              <a:rPr lang="en-US" altLang="en-US" sz="2400"/>
              <a:t>= 0V</a:t>
            </a:r>
          </a:p>
        </p:txBody>
      </p:sp>
      <p:sp>
        <p:nvSpPr>
          <p:cNvPr id="87083" name="Text Box 43"/>
          <p:cNvSpPr txBox="1">
            <a:spLocks noChangeAspect="1" noChangeArrowheads="1"/>
          </p:cNvSpPr>
          <p:nvPr/>
        </p:nvSpPr>
        <p:spPr bwMode="auto">
          <a:xfrm>
            <a:off x="4497388" y="3733800"/>
            <a:ext cx="966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A</a:t>
            </a:r>
          </a:p>
          <a:p>
            <a:pPr algn="ctr"/>
            <a:r>
              <a:rPr lang="en-US" altLang="en-US" sz="2400"/>
              <a:t>= 0V</a:t>
            </a:r>
          </a:p>
        </p:txBody>
      </p:sp>
      <p:sp>
        <p:nvSpPr>
          <p:cNvPr id="87118" name="Text Box 78"/>
          <p:cNvSpPr txBox="1">
            <a:spLocks noChangeAspect="1" noChangeArrowheads="1"/>
          </p:cNvSpPr>
          <p:nvPr/>
        </p:nvSpPr>
        <p:spPr bwMode="auto">
          <a:xfrm>
            <a:off x="4497388" y="4694238"/>
            <a:ext cx="966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B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 flipV="1">
            <a:off x="4419600" y="2133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80406" y="2536734"/>
            <a:ext cx="3181350" cy="3884613"/>
            <a:chOff x="2586038" y="381000"/>
            <a:chExt cx="5634037" cy="6165850"/>
          </a:xfrm>
        </p:grpSpPr>
        <p:sp>
          <p:nvSpPr>
            <p:cNvPr id="91" name="Text Box 4"/>
            <p:cNvSpPr txBox="1">
              <a:spLocks noChangeArrowheads="1"/>
            </p:cNvSpPr>
            <p:nvPr/>
          </p:nvSpPr>
          <p:spPr bwMode="auto">
            <a:xfrm>
              <a:off x="6248400" y="381000"/>
              <a:ext cx="10874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 smtClean="0"/>
                <a:t>5V</a:t>
              </a:r>
              <a:endParaRPr lang="en-US" altLang="en-US" sz="2400" baseline="-25000" dirty="0"/>
            </a:p>
          </p:txBody>
        </p:sp>
        <p:sp>
          <p:nvSpPr>
            <p:cNvPr id="94" name="Arc 7"/>
            <p:cNvSpPr>
              <a:spLocks noChangeAspect="1"/>
            </p:cNvSpPr>
            <p:nvPr/>
          </p:nvSpPr>
          <p:spPr bwMode="auto">
            <a:xfrm rot="16200000" flipH="1">
              <a:off x="3149600" y="4094163"/>
              <a:ext cx="261938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Arc 8"/>
            <p:cNvSpPr>
              <a:spLocks noChangeAspect="1"/>
            </p:cNvSpPr>
            <p:nvPr/>
          </p:nvSpPr>
          <p:spPr bwMode="auto">
            <a:xfrm rot="16200000" flipH="1">
              <a:off x="5220494" y="3337719"/>
              <a:ext cx="260350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6" name="Oval 9"/>
            <p:cNvSpPr>
              <a:spLocks noChangeAspect="1" noChangeArrowheads="1"/>
            </p:cNvSpPr>
            <p:nvPr/>
          </p:nvSpPr>
          <p:spPr bwMode="auto">
            <a:xfrm>
              <a:off x="2586038" y="2593181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" name="Oval 10"/>
            <p:cNvSpPr>
              <a:spLocks noChangeAspect="1" noChangeArrowheads="1"/>
            </p:cNvSpPr>
            <p:nvPr/>
          </p:nvSpPr>
          <p:spPr bwMode="auto">
            <a:xfrm>
              <a:off x="3268663" y="2595562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" name="Oval 11"/>
            <p:cNvSpPr>
              <a:spLocks noChangeAspect="1" noChangeArrowheads="1"/>
            </p:cNvSpPr>
            <p:nvPr/>
          </p:nvSpPr>
          <p:spPr bwMode="auto">
            <a:xfrm>
              <a:off x="6565741" y="4359275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" name="Oval 12"/>
            <p:cNvSpPr>
              <a:spLocks noChangeAspect="1" noChangeArrowheads="1"/>
            </p:cNvSpPr>
            <p:nvPr/>
          </p:nvSpPr>
          <p:spPr bwMode="auto">
            <a:xfrm>
              <a:off x="4575969" y="2344737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" name="Oval 13"/>
            <p:cNvSpPr>
              <a:spLocks noChangeAspect="1" noChangeArrowheads="1"/>
            </p:cNvSpPr>
            <p:nvPr/>
          </p:nvSpPr>
          <p:spPr bwMode="auto">
            <a:xfrm>
              <a:off x="5326063" y="4102100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" name="Oval 14"/>
            <p:cNvSpPr>
              <a:spLocks noChangeAspect="1" noChangeArrowheads="1"/>
            </p:cNvSpPr>
            <p:nvPr/>
          </p:nvSpPr>
          <p:spPr bwMode="auto">
            <a:xfrm>
              <a:off x="6592888" y="866775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" name="Oval 15"/>
            <p:cNvSpPr>
              <a:spLocks noChangeAspect="1" noChangeArrowheads="1"/>
            </p:cNvSpPr>
            <p:nvPr/>
          </p:nvSpPr>
          <p:spPr bwMode="auto">
            <a:xfrm>
              <a:off x="6588126" y="2325370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" name="Oval 16"/>
            <p:cNvSpPr>
              <a:spLocks noChangeAspect="1" noChangeArrowheads="1"/>
            </p:cNvSpPr>
            <p:nvPr/>
          </p:nvSpPr>
          <p:spPr bwMode="auto">
            <a:xfrm>
              <a:off x="6584950" y="3341688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" name="Oval 17"/>
            <p:cNvSpPr>
              <a:spLocks noChangeAspect="1" noChangeArrowheads="1"/>
            </p:cNvSpPr>
            <p:nvPr/>
          </p:nvSpPr>
          <p:spPr bwMode="auto">
            <a:xfrm>
              <a:off x="8080375" y="3354388"/>
              <a:ext cx="139700" cy="136525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10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3338" y="6380163"/>
              <a:ext cx="541337" cy="166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6" name="Oval 19"/>
            <p:cNvSpPr>
              <a:spLocks noChangeAspect="1" noChangeArrowheads="1"/>
            </p:cNvSpPr>
            <p:nvPr/>
          </p:nvSpPr>
          <p:spPr bwMode="auto">
            <a:xfrm>
              <a:off x="6592888" y="5347494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" name="Text Box 20"/>
            <p:cNvSpPr txBox="1">
              <a:spLocks noChangeAspect="1" noChangeArrowheads="1"/>
            </p:cNvSpPr>
            <p:nvPr/>
          </p:nvSpPr>
          <p:spPr bwMode="auto">
            <a:xfrm>
              <a:off x="6684645" y="5347494"/>
              <a:ext cx="79057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08" name="Text Box 21"/>
            <p:cNvSpPr txBox="1">
              <a:spLocks noChangeAspect="1" noChangeArrowheads="1"/>
            </p:cNvSpPr>
            <p:nvPr/>
          </p:nvSpPr>
          <p:spPr bwMode="auto">
            <a:xfrm>
              <a:off x="4627881" y="2109372"/>
              <a:ext cx="78898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09" name="Text Box 22"/>
            <p:cNvSpPr txBox="1">
              <a:spLocks noChangeAspect="1" noChangeArrowheads="1"/>
            </p:cNvSpPr>
            <p:nvPr/>
          </p:nvSpPr>
          <p:spPr bwMode="auto">
            <a:xfrm>
              <a:off x="6636385" y="2109372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10" name="Text Box 23"/>
            <p:cNvSpPr txBox="1">
              <a:spLocks noChangeAspect="1" noChangeArrowheads="1"/>
            </p:cNvSpPr>
            <p:nvPr/>
          </p:nvSpPr>
          <p:spPr bwMode="auto">
            <a:xfrm>
              <a:off x="6642576" y="4291966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11" name="Oval 24"/>
            <p:cNvSpPr>
              <a:spLocks noChangeAspect="1" noChangeArrowheads="1"/>
            </p:cNvSpPr>
            <p:nvPr/>
          </p:nvSpPr>
          <p:spPr bwMode="auto">
            <a:xfrm>
              <a:off x="2586038" y="4125913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2" name="Rectangle 29"/>
            <p:cNvSpPr>
              <a:spLocks noChangeArrowheads="1"/>
            </p:cNvSpPr>
            <p:nvPr/>
          </p:nvSpPr>
          <p:spPr bwMode="auto">
            <a:xfrm>
              <a:off x="6642100" y="925513"/>
              <a:ext cx="30163" cy="15017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30"/>
            <p:cNvSpPr>
              <a:spLocks noChangeArrowheads="1"/>
            </p:cNvSpPr>
            <p:nvPr/>
          </p:nvSpPr>
          <p:spPr bwMode="auto">
            <a:xfrm>
              <a:off x="6140450" y="2400300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31"/>
            <p:cNvSpPr>
              <a:spLocks noChangeArrowheads="1"/>
            </p:cNvSpPr>
            <p:nvPr/>
          </p:nvSpPr>
          <p:spPr bwMode="auto">
            <a:xfrm>
              <a:off x="6140450" y="2400300"/>
              <a:ext cx="26988" cy="52863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Rectangle 32"/>
            <p:cNvSpPr>
              <a:spLocks noChangeArrowheads="1"/>
            </p:cNvSpPr>
            <p:nvPr/>
          </p:nvSpPr>
          <p:spPr bwMode="auto">
            <a:xfrm>
              <a:off x="6140450" y="2898775"/>
              <a:ext cx="531813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33"/>
            <p:cNvSpPr>
              <a:spLocks noChangeArrowheads="1"/>
            </p:cNvSpPr>
            <p:nvPr/>
          </p:nvSpPr>
          <p:spPr bwMode="auto">
            <a:xfrm>
              <a:off x="6642100" y="29257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34"/>
            <p:cNvSpPr>
              <a:spLocks noChangeArrowheads="1"/>
            </p:cNvSpPr>
            <p:nvPr/>
          </p:nvSpPr>
          <p:spPr bwMode="auto">
            <a:xfrm>
              <a:off x="4630738" y="1871663"/>
              <a:ext cx="2011362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35"/>
            <p:cNvSpPr>
              <a:spLocks noChangeArrowheads="1"/>
            </p:cNvSpPr>
            <p:nvPr/>
          </p:nvSpPr>
          <p:spPr bwMode="auto">
            <a:xfrm>
              <a:off x="5973763" y="2400300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36"/>
            <p:cNvSpPr>
              <a:spLocks noChangeArrowheads="1"/>
            </p:cNvSpPr>
            <p:nvPr/>
          </p:nvSpPr>
          <p:spPr bwMode="auto">
            <a:xfrm>
              <a:off x="5973763" y="3902075"/>
              <a:ext cx="26987" cy="5000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37"/>
            <p:cNvSpPr>
              <a:spLocks noChangeArrowheads="1"/>
            </p:cNvSpPr>
            <p:nvPr/>
          </p:nvSpPr>
          <p:spPr bwMode="auto">
            <a:xfrm>
              <a:off x="5973763" y="4903788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38"/>
            <p:cNvSpPr>
              <a:spLocks noChangeArrowheads="1"/>
            </p:cNvSpPr>
            <p:nvPr/>
          </p:nvSpPr>
          <p:spPr bwMode="auto">
            <a:xfrm>
              <a:off x="5386388" y="2649538"/>
              <a:ext cx="58737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39"/>
            <p:cNvSpPr>
              <a:spLocks noChangeArrowheads="1"/>
            </p:cNvSpPr>
            <p:nvPr/>
          </p:nvSpPr>
          <p:spPr bwMode="auto">
            <a:xfrm>
              <a:off x="5386388" y="2649538"/>
              <a:ext cx="26987" cy="6413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2649538" y="4179888"/>
              <a:ext cx="33242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41"/>
            <p:cNvSpPr>
              <a:spLocks noChangeArrowheads="1"/>
            </p:cNvSpPr>
            <p:nvPr/>
          </p:nvSpPr>
          <p:spPr bwMode="auto">
            <a:xfrm>
              <a:off x="5386388" y="3525520"/>
              <a:ext cx="26987" cy="6397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42"/>
            <p:cNvSpPr>
              <a:spLocks noChangeArrowheads="1"/>
            </p:cNvSpPr>
            <p:nvPr/>
          </p:nvSpPr>
          <p:spPr bwMode="auto">
            <a:xfrm>
              <a:off x="4630738" y="3400425"/>
              <a:ext cx="3521075" cy="285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3"/>
            <p:cNvSpPr>
              <a:spLocks noChangeArrowheads="1"/>
            </p:cNvSpPr>
            <p:nvPr/>
          </p:nvSpPr>
          <p:spPr bwMode="auto">
            <a:xfrm>
              <a:off x="4630738" y="1898650"/>
              <a:ext cx="30162" cy="55562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44"/>
            <p:cNvSpPr>
              <a:spLocks noChangeArrowheads="1"/>
            </p:cNvSpPr>
            <p:nvPr/>
          </p:nvSpPr>
          <p:spPr bwMode="auto">
            <a:xfrm>
              <a:off x="4129088" y="242728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45"/>
            <p:cNvSpPr>
              <a:spLocks noChangeArrowheads="1"/>
            </p:cNvSpPr>
            <p:nvPr/>
          </p:nvSpPr>
          <p:spPr bwMode="auto">
            <a:xfrm>
              <a:off x="4129088" y="2427288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46"/>
            <p:cNvSpPr>
              <a:spLocks noChangeArrowheads="1"/>
            </p:cNvSpPr>
            <p:nvPr/>
          </p:nvSpPr>
          <p:spPr bwMode="auto">
            <a:xfrm>
              <a:off x="4129088" y="2898775"/>
              <a:ext cx="531812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47"/>
            <p:cNvSpPr>
              <a:spLocks noChangeArrowheads="1"/>
            </p:cNvSpPr>
            <p:nvPr/>
          </p:nvSpPr>
          <p:spPr bwMode="auto">
            <a:xfrm>
              <a:off x="4630738" y="2898775"/>
              <a:ext cx="30162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48"/>
            <p:cNvSpPr>
              <a:spLocks noChangeArrowheads="1"/>
            </p:cNvSpPr>
            <p:nvPr/>
          </p:nvSpPr>
          <p:spPr bwMode="auto">
            <a:xfrm>
              <a:off x="3962400" y="2400300"/>
              <a:ext cx="26988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49"/>
            <p:cNvSpPr>
              <a:spLocks noChangeArrowheads="1"/>
            </p:cNvSpPr>
            <p:nvPr/>
          </p:nvSpPr>
          <p:spPr bwMode="auto">
            <a:xfrm>
              <a:off x="2619375" y="2649538"/>
              <a:ext cx="13430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50"/>
            <p:cNvSpPr>
              <a:spLocks noChangeArrowheads="1"/>
            </p:cNvSpPr>
            <p:nvPr/>
          </p:nvSpPr>
          <p:spPr bwMode="auto">
            <a:xfrm>
              <a:off x="6140450" y="3902075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51"/>
            <p:cNvSpPr>
              <a:spLocks noChangeArrowheads="1"/>
            </p:cNvSpPr>
            <p:nvPr/>
          </p:nvSpPr>
          <p:spPr bwMode="auto">
            <a:xfrm>
              <a:off x="6140450" y="3902075"/>
              <a:ext cx="26988" cy="5270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52"/>
            <p:cNvSpPr>
              <a:spLocks noChangeArrowheads="1"/>
            </p:cNvSpPr>
            <p:nvPr/>
          </p:nvSpPr>
          <p:spPr bwMode="auto">
            <a:xfrm>
              <a:off x="6140450" y="440213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53"/>
            <p:cNvSpPr>
              <a:spLocks noChangeArrowheads="1"/>
            </p:cNvSpPr>
            <p:nvPr/>
          </p:nvSpPr>
          <p:spPr bwMode="auto">
            <a:xfrm>
              <a:off x="6615113" y="4418013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54"/>
            <p:cNvSpPr>
              <a:spLocks noChangeArrowheads="1"/>
            </p:cNvSpPr>
            <p:nvPr/>
          </p:nvSpPr>
          <p:spPr bwMode="auto">
            <a:xfrm>
              <a:off x="6140450" y="4903788"/>
              <a:ext cx="474663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55"/>
            <p:cNvSpPr>
              <a:spLocks noChangeArrowheads="1"/>
            </p:cNvSpPr>
            <p:nvPr/>
          </p:nvSpPr>
          <p:spPr bwMode="auto">
            <a:xfrm>
              <a:off x="6140450" y="4903788"/>
              <a:ext cx="26988" cy="52863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56"/>
            <p:cNvSpPr>
              <a:spLocks noChangeArrowheads="1"/>
            </p:cNvSpPr>
            <p:nvPr/>
          </p:nvSpPr>
          <p:spPr bwMode="auto">
            <a:xfrm>
              <a:off x="6140450" y="5402263"/>
              <a:ext cx="531813" cy="3016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57"/>
            <p:cNvSpPr>
              <a:spLocks noChangeArrowheads="1"/>
            </p:cNvSpPr>
            <p:nvPr/>
          </p:nvSpPr>
          <p:spPr bwMode="auto">
            <a:xfrm>
              <a:off x="6642100" y="54022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58"/>
            <p:cNvSpPr>
              <a:spLocks noChangeArrowheads="1"/>
            </p:cNvSpPr>
            <p:nvPr/>
          </p:nvSpPr>
          <p:spPr bwMode="auto">
            <a:xfrm>
              <a:off x="3317875" y="2649538"/>
              <a:ext cx="30163" cy="1390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59"/>
            <p:cNvSpPr>
              <a:spLocks noChangeArrowheads="1"/>
            </p:cNvSpPr>
            <p:nvPr/>
          </p:nvSpPr>
          <p:spPr bwMode="auto">
            <a:xfrm>
              <a:off x="3317875" y="4291013"/>
              <a:ext cx="30163" cy="86201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60"/>
            <p:cNvSpPr>
              <a:spLocks noChangeShapeType="1"/>
            </p:cNvSpPr>
            <p:nvPr/>
          </p:nvSpPr>
          <p:spPr bwMode="auto">
            <a:xfrm flipH="1" flipV="1">
              <a:off x="3316287" y="5153025"/>
              <a:ext cx="2657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44" name="Oval 61"/>
            <p:cNvSpPr>
              <a:spLocks noChangeAspect="1" noChangeArrowheads="1"/>
            </p:cNvSpPr>
            <p:nvPr/>
          </p:nvSpPr>
          <p:spPr bwMode="auto">
            <a:xfrm>
              <a:off x="3751263" y="2552700"/>
              <a:ext cx="203200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5" name="Oval 62"/>
            <p:cNvSpPr>
              <a:spLocks noChangeAspect="1" noChangeArrowheads="1"/>
            </p:cNvSpPr>
            <p:nvPr/>
          </p:nvSpPr>
          <p:spPr bwMode="auto">
            <a:xfrm>
              <a:off x="5767388" y="2552700"/>
              <a:ext cx="201612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334000" y="2491102"/>
            <a:ext cx="3181350" cy="3884613"/>
            <a:chOff x="2586038" y="381000"/>
            <a:chExt cx="5634037" cy="6165850"/>
          </a:xfrm>
        </p:grpSpPr>
        <p:sp>
          <p:nvSpPr>
            <p:cNvPr id="150" name="Text Box 4"/>
            <p:cNvSpPr txBox="1">
              <a:spLocks noChangeArrowheads="1"/>
            </p:cNvSpPr>
            <p:nvPr/>
          </p:nvSpPr>
          <p:spPr bwMode="auto">
            <a:xfrm>
              <a:off x="6248400" y="381000"/>
              <a:ext cx="10874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 smtClean="0"/>
                <a:t>5V</a:t>
              </a:r>
              <a:endParaRPr lang="en-US" altLang="en-US" sz="2400" baseline="-25000" dirty="0"/>
            </a:p>
          </p:txBody>
        </p:sp>
        <p:sp>
          <p:nvSpPr>
            <p:cNvPr id="151" name="Arc 7"/>
            <p:cNvSpPr>
              <a:spLocks noChangeAspect="1"/>
            </p:cNvSpPr>
            <p:nvPr/>
          </p:nvSpPr>
          <p:spPr bwMode="auto">
            <a:xfrm rot="16200000" flipH="1">
              <a:off x="3149600" y="4094163"/>
              <a:ext cx="261938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2" name="Arc 8"/>
            <p:cNvSpPr>
              <a:spLocks noChangeAspect="1"/>
            </p:cNvSpPr>
            <p:nvPr/>
          </p:nvSpPr>
          <p:spPr bwMode="auto">
            <a:xfrm rot="16200000" flipH="1">
              <a:off x="5220494" y="3337719"/>
              <a:ext cx="260350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" name="Oval 9"/>
            <p:cNvSpPr>
              <a:spLocks noChangeAspect="1" noChangeArrowheads="1"/>
            </p:cNvSpPr>
            <p:nvPr/>
          </p:nvSpPr>
          <p:spPr bwMode="auto">
            <a:xfrm>
              <a:off x="2586038" y="2593181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4" name="Oval 10"/>
            <p:cNvSpPr>
              <a:spLocks noChangeAspect="1" noChangeArrowheads="1"/>
            </p:cNvSpPr>
            <p:nvPr/>
          </p:nvSpPr>
          <p:spPr bwMode="auto">
            <a:xfrm>
              <a:off x="3268663" y="2595562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5" name="Oval 11"/>
            <p:cNvSpPr>
              <a:spLocks noChangeAspect="1" noChangeArrowheads="1"/>
            </p:cNvSpPr>
            <p:nvPr/>
          </p:nvSpPr>
          <p:spPr bwMode="auto">
            <a:xfrm>
              <a:off x="6565741" y="4359275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6" name="Oval 12"/>
            <p:cNvSpPr>
              <a:spLocks noChangeAspect="1" noChangeArrowheads="1"/>
            </p:cNvSpPr>
            <p:nvPr/>
          </p:nvSpPr>
          <p:spPr bwMode="auto">
            <a:xfrm>
              <a:off x="4575969" y="2344737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7" name="Oval 13"/>
            <p:cNvSpPr>
              <a:spLocks noChangeAspect="1" noChangeArrowheads="1"/>
            </p:cNvSpPr>
            <p:nvPr/>
          </p:nvSpPr>
          <p:spPr bwMode="auto">
            <a:xfrm>
              <a:off x="5326063" y="4102100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8" name="Oval 14"/>
            <p:cNvSpPr>
              <a:spLocks noChangeAspect="1" noChangeArrowheads="1"/>
            </p:cNvSpPr>
            <p:nvPr/>
          </p:nvSpPr>
          <p:spPr bwMode="auto">
            <a:xfrm>
              <a:off x="6592888" y="866775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" name="Oval 15"/>
            <p:cNvSpPr>
              <a:spLocks noChangeAspect="1" noChangeArrowheads="1"/>
            </p:cNvSpPr>
            <p:nvPr/>
          </p:nvSpPr>
          <p:spPr bwMode="auto">
            <a:xfrm>
              <a:off x="6588126" y="2325370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0" name="Oval 16"/>
            <p:cNvSpPr>
              <a:spLocks noChangeAspect="1" noChangeArrowheads="1"/>
            </p:cNvSpPr>
            <p:nvPr/>
          </p:nvSpPr>
          <p:spPr bwMode="auto">
            <a:xfrm>
              <a:off x="6584950" y="3341688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1" name="Oval 17"/>
            <p:cNvSpPr>
              <a:spLocks noChangeAspect="1" noChangeArrowheads="1"/>
            </p:cNvSpPr>
            <p:nvPr/>
          </p:nvSpPr>
          <p:spPr bwMode="auto">
            <a:xfrm>
              <a:off x="8080375" y="3354388"/>
              <a:ext cx="139700" cy="136525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162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3338" y="6380163"/>
              <a:ext cx="541337" cy="166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3" name="Oval 19"/>
            <p:cNvSpPr>
              <a:spLocks noChangeAspect="1" noChangeArrowheads="1"/>
            </p:cNvSpPr>
            <p:nvPr/>
          </p:nvSpPr>
          <p:spPr bwMode="auto">
            <a:xfrm>
              <a:off x="6592888" y="5347494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" name="Text Box 20"/>
            <p:cNvSpPr txBox="1">
              <a:spLocks noChangeAspect="1" noChangeArrowheads="1"/>
            </p:cNvSpPr>
            <p:nvPr/>
          </p:nvSpPr>
          <p:spPr bwMode="auto">
            <a:xfrm>
              <a:off x="6684645" y="5347494"/>
              <a:ext cx="79057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5" name="Text Box 21"/>
            <p:cNvSpPr txBox="1">
              <a:spLocks noChangeAspect="1" noChangeArrowheads="1"/>
            </p:cNvSpPr>
            <p:nvPr/>
          </p:nvSpPr>
          <p:spPr bwMode="auto">
            <a:xfrm>
              <a:off x="4627881" y="2109372"/>
              <a:ext cx="78898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6" name="Text Box 22"/>
            <p:cNvSpPr txBox="1">
              <a:spLocks noChangeAspect="1" noChangeArrowheads="1"/>
            </p:cNvSpPr>
            <p:nvPr/>
          </p:nvSpPr>
          <p:spPr bwMode="auto">
            <a:xfrm>
              <a:off x="6636385" y="2109372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7" name="Text Box 23"/>
            <p:cNvSpPr txBox="1">
              <a:spLocks noChangeAspect="1" noChangeArrowheads="1"/>
            </p:cNvSpPr>
            <p:nvPr/>
          </p:nvSpPr>
          <p:spPr bwMode="auto">
            <a:xfrm>
              <a:off x="6642576" y="4291966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8" name="Oval 24"/>
            <p:cNvSpPr>
              <a:spLocks noChangeAspect="1" noChangeArrowheads="1"/>
            </p:cNvSpPr>
            <p:nvPr/>
          </p:nvSpPr>
          <p:spPr bwMode="auto">
            <a:xfrm>
              <a:off x="2586038" y="4125913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6642100" y="925513"/>
              <a:ext cx="30163" cy="15017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6140450" y="2400300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31"/>
            <p:cNvSpPr>
              <a:spLocks noChangeArrowheads="1"/>
            </p:cNvSpPr>
            <p:nvPr/>
          </p:nvSpPr>
          <p:spPr bwMode="auto">
            <a:xfrm>
              <a:off x="6140450" y="2400300"/>
              <a:ext cx="26988" cy="52863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32"/>
            <p:cNvSpPr>
              <a:spLocks noChangeArrowheads="1"/>
            </p:cNvSpPr>
            <p:nvPr/>
          </p:nvSpPr>
          <p:spPr bwMode="auto">
            <a:xfrm>
              <a:off x="6140450" y="2898775"/>
              <a:ext cx="531813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Rectangle 33"/>
            <p:cNvSpPr>
              <a:spLocks noChangeArrowheads="1"/>
            </p:cNvSpPr>
            <p:nvPr/>
          </p:nvSpPr>
          <p:spPr bwMode="auto">
            <a:xfrm>
              <a:off x="6642100" y="29257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34"/>
            <p:cNvSpPr>
              <a:spLocks noChangeArrowheads="1"/>
            </p:cNvSpPr>
            <p:nvPr/>
          </p:nvSpPr>
          <p:spPr bwMode="auto">
            <a:xfrm>
              <a:off x="4630738" y="1871663"/>
              <a:ext cx="2011362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Rectangle 35"/>
            <p:cNvSpPr>
              <a:spLocks noChangeArrowheads="1"/>
            </p:cNvSpPr>
            <p:nvPr/>
          </p:nvSpPr>
          <p:spPr bwMode="auto">
            <a:xfrm>
              <a:off x="5973763" y="2400300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36"/>
            <p:cNvSpPr>
              <a:spLocks noChangeArrowheads="1"/>
            </p:cNvSpPr>
            <p:nvPr/>
          </p:nvSpPr>
          <p:spPr bwMode="auto">
            <a:xfrm>
              <a:off x="5973763" y="3902075"/>
              <a:ext cx="26987" cy="5000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37"/>
            <p:cNvSpPr>
              <a:spLocks noChangeArrowheads="1"/>
            </p:cNvSpPr>
            <p:nvPr/>
          </p:nvSpPr>
          <p:spPr bwMode="auto">
            <a:xfrm>
              <a:off x="5973763" y="4903788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38"/>
            <p:cNvSpPr>
              <a:spLocks noChangeArrowheads="1"/>
            </p:cNvSpPr>
            <p:nvPr/>
          </p:nvSpPr>
          <p:spPr bwMode="auto">
            <a:xfrm>
              <a:off x="5386388" y="2649538"/>
              <a:ext cx="58737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39"/>
            <p:cNvSpPr>
              <a:spLocks noChangeArrowheads="1"/>
            </p:cNvSpPr>
            <p:nvPr/>
          </p:nvSpPr>
          <p:spPr bwMode="auto">
            <a:xfrm>
              <a:off x="5386388" y="2649538"/>
              <a:ext cx="26987" cy="6413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40"/>
            <p:cNvSpPr>
              <a:spLocks noChangeArrowheads="1"/>
            </p:cNvSpPr>
            <p:nvPr/>
          </p:nvSpPr>
          <p:spPr bwMode="auto">
            <a:xfrm>
              <a:off x="2649538" y="4179888"/>
              <a:ext cx="33242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41"/>
            <p:cNvSpPr>
              <a:spLocks noChangeArrowheads="1"/>
            </p:cNvSpPr>
            <p:nvPr/>
          </p:nvSpPr>
          <p:spPr bwMode="auto">
            <a:xfrm>
              <a:off x="5386388" y="3525520"/>
              <a:ext cx="26987" cy="6397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42"/>
            <p:cNvSpPr>
              <a:spLocks noChangeArrowheads="1"/>
            </p:cNvSpPr>
            <p:nvPr/>
          </p:nvSpPr>
          <p:spPr bwMode="auto">
            <a:xfrm>
              <a:off x="4630738" y="3400425"/>
              <a:ext cx="3521075" cy="285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Rectangle 43"/>
            <p:cNvSpPr>
              <a:spLocks noChangeArrowheads="1"/>
            </p:cNvSpPr>
            <p:nvPr/>
          </p:nvSpPr>
          <p:spPr bwMode="auto">
            <a:xfrm>
              <a:off x="4630738" y="1898650"/>
              <a:ext cx="30162" cy="55562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Rectangle 44"/>
            <p:cNvSpPr>
              <a:spLocks noChangeArrowheads="1"/>
            </p:cNvSpPr>
            <p:nvPr/>
          </p:nvSpPr>
          <p:spPr bwMode="auto">
            <a:xfrm>
              <a:off x="4129088" y="242728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45"/>
            <p:cNvSpPr>
              <a:spLocks noChangeArrowheads="1"/>
            </p:cNvSpPr>
            <p:nvPr/>
          </p:nvSpPr>
          <p:spPr bwMode="auto">
            <a:xfrm>
              <a:off x="4129088" y="2427288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46"/>
            <p:cNvSpPr>
              <a:spLocks noChangeArrowheads="1"/>
            </p:cNvSpPr>
            <p:nvPr/>
          </p:nvSpPr>
          <p:spPr bwMode="auto">
            <a:xfrm>
              <a:off x="4129088" y="2898775"/>
              <a:ext cx="531812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Rectangle 47"/>
            <p:cNvSpPr>
              <a:spLocks noChangeArrowheads="1"/>
            </p:cNvSpPr>
            <p:nvPr/>
          </p:nvSpPr>
          <p:spPr bwMode="auto">
            <a:xfrm>
              <a:off x="4630738" y="2898775"/>
              <a:ext cx="30162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48"/>
            <p:cNvSpPr>
              <a:spLocks noChangeArrowheads="1"/>
            </p:cNvSpPr>
            <p:nvPr/>
          </p:nvSpPr>
          <p:spPr bwMode="auto">
            <a:xfrm>
              <a:off x="3962400" y="2400300"/>
              <a:ext cx="26988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49"/>
            <p:cNvSpPr>
              <a:spLocks noChangeArrowheads="1"/>
            </p:cNvSpPr>
            <p:nvPr/>
          </p:nvSpPr>
          <p:spPr bwMode="auto">
            <a:xfrm>
              <a:off x="2619375" y="2649538"/>
              <a:ext cx="13430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Rectangle 50"/>
            <p:cNvSpPr>
              <a:spLocks noChangeArrowheads="1"/>
            </p:cNvSpPr>
            <p:nvPr/>
          </p:nvSpPr>
          <p:spPr bwMode="auto">
            <a:xfrm>
              <a:off x="6140450" y="3902075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Rectangle 51"/>
            <p:cNvSpPr>
              <a:spLocks noChangeArrowheads="1"/>
            </p:cNvSpPr>
            <p:nvPr/>
          </p:nvSpPr>
          <p:spPr bwMode="auto">
            <a:xfrm>
              <a:off x="6140450" y="3902075"/>
              <a:ext cx="26988" cy="5270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Rectangle 52"/>
            <p:cNvSpPr>
              <a:spLocks noChangeArrowheads="1"/>
            </p:cNvSpPr>
            <p:nvPr/>
          </p:nvSpPr>
          <p:spPr bwMode="auto">
            <a:xfrm>
              <a:off x="6140450" y="440213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53"/>
            <p:cNvSpPr>
              <a:spLocks noChangeArrowheads="1"/>
            </p:cNvSpPr>
            <p:nvPr/>
          </p:nvSpPr>
          <p:spPr bwMode="auto">
            <a:xfrm>
              <a:off x="6615113" y="4418013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Rectangle 54"/>
            <p:cNvSpPr>
              <a:spLocks noChangeArrowheads="1"/>
            </p:cNvSpPr>
            <p:nvPr/>
          </p:nvSpPr>
          <p:spPr bwMode="auto">
            <a:xfrm>
              <a:off x="6140450" y="4903788"/>
              <a:ext cx="474663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55"/>
            <p:cNvSpPr>
              <a:spLocks noChangeArrowheads="1"/>
            </p:cNvSpPr>
            <p:nvPr/>
          </p:nvSpPr>
          <p:spPr bwMode="auto">
            <a:xfrm>
              <a:off x="6140450" y="4903788"/>
              <a:ext cx="26988" cy="52863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Rectangle 56"/>
            <p:cNvSpPr>
              <a:spLocks noChangeArrowheads="1"/>
            </p:cNvSpPr>
            <p:nvPr/>
          </p:nvSpPr>
          <p:spPr bwMode="auto">
            <a:xfrm>
              <a:off x="6140450" y="5402263"/>
              <a:ext cx="531813" cy="3016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57"/>
            <p:cNvSpPr>
              <a:spLocks noChangeArrowheads="1"/>
            </p:cNvSpPr>
            <p:nvPr/>
          </p:nvSpPr>
          <p:spPr bwMode="auto">
            <a:xfrm>
              <a:off x="6642100" y="54022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Rectangle 58"/>
            <p:cNvSpPr>
              <a:spLocks noChangeArrowheads="1"/>
            </p:cNvSpPr>
            <p:nvPr/>
          </p:nvSpPr>
          <p:spPr bwMode="auto">
            <a:xfrm>
              <a:off x="3317875" y="2649538"/>
              <a:ext cx="30163" cy="1390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59"/>
            <p:cNvSpPr>
              <a:spLocks noChangeArrowheads="1"/>
            </p:cNvSpPr>
            <p:nvPr/>
          </p:nvSpPr>
          <p:spPr bwMode="auto">
            <a:xfrm>
              <a:off x="3317875" y="4291013"/>
              <a:ext cx="30163" cy="86201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60"/>
            <p:cNvSpPr>
              <a:spLocks noChangeShapeType="1"/>
            </p:cNvSpPr>
            <p:nvPr/>
          </p:nvSpPr>
          <p:spPr bwMode="auto">
            <a:xfrm flipH="1" flipV="1">
              <a:off x="3316287" y="5153025"/>
              <a:ext cx="2657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01" name="Oval 61"/>
            <p:cNvSpPr>
              <a:spLocks noChangeAspect="1" noChangeArrowheads="1"/>
            </p:cNvSpPr>
            <p:nvPr/>
          </p:nvSpPr>
          <p:spPr bwMode="auto">
            <a:xfrm>
              <a:off x="3751263" y="2552700"/>
              <a:ext cx="203200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" name="Oval 62"/>
            <p:cNvSpPr>
              <a:spLocks noChangeAspect="1" noChangeArrowheads="1"/>
            </p:cNvSpPr>
            <p:nvPr/>
          </p:nvSpPr>
          <p:spPr bwMode="auto">
            <a:xfrm>
              <a:off x="5767388" y="2552700"/>
              <a:ext cx="201612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061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Practice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Verify the logical operation of the CMOS </a:t>
            </a:r>
            <a:r>
              <a:rPr lang="en-US" altLang="en-US" dirty="0" smtClean="0"/>
              <a:t>NAND:</a:t>
            </a:r>
            <a:endParaRPr lang="en-US" altLang="en-US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87046" name="Text Box 6"/>
          <p:cNvSpPr txBox="1">
            <a:spLocks noChangeAspect="1" noChangeArrowheads="1"/>
          </p:cNvSpPr>
          <p:nvPr/>
        </p:nvSpPr>
        <p:spPr bwMode="auto">
          <a:xfrm>
            <a:off x="0" y="3689350"/>
            <a:ext cx="966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A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dirty="0"/>
          </a:p>
        </p:txBody>
      </p:sp>
      <p:sp>
        <p:nvSpPr>
          <p:cNvPr id="87081" name="Text Box 41"/>
          <p:cNvSpPr txBox="1">
            <a:spLocks noChangeAspect="1" noChangeArrowheads="1"/>
          </p:cNvSpPr>
          <p:nvPr/>
        </p:nvSpPr>
        <p:spPr bwMode="auto">
          <a:xfrm>
            <a:off x="0" y="4649788"/>
            <a:ext cx="966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B</a:t>
            </a:r>
          </a:p>
          <a:p>
            <a:pPr algn="ctr"/>
            <a:r>
              <a:rPr lang="en-US" altLang="en-US" sz="2400"/>
              <a:t>= 0V</a:t>
            </a:r>
          </a:p>
        </p:txBody>
      </p:sp>
      <p:sp>
        <p:nvSpPr>
          <p:cNvPr id="87083" name="Text Box 43"/>
          <p:cNvSpPr txBox="1">
            <a:spLocks noChangeAspect="1" noChangeArrowheads="1"/>
          </p:cNvSpPr>
          <p:nvPr/>
        </p:nvSpPr>
        <p:spPr bwMode="auto">
          <a:xfrm>
            <a:off x="4497388" y="3733800"/>
            <a:ext cx="966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A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dirty="0"/>
          </a:p>
        </p:txBody>
      </p:sp>
      <p:sp>
        <p:nvSpPr>
          <p:cNvPr id="87118" name="Text Box 78"/>
          <p:cNvSpPr txBox="1">
            <a:spLocks noChangeAspect="1" noChangeArrowheads="1"/>
          </p:cNvSpPr>
          <p:nvPr/>
        </p:nvSpPr>
        <p:spPr bwMode="auto">
          <a:xfrm>
            <a:off x="4497388" y="4694238"/>
            <a:ext cx="966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B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 flipV="1">
            <a:off x="4419600" y="2133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80406" y="2536734"/>
            <a:ext cx="3181350" cy="3884613"/>
            <a:chOff x="2586038" y="381000"/>
            <a:chExt cx="5634037" cy="6165850"/>
          </a:xfrm>
        </p:grpSpPr>
        <p:sp>
          <p:nvSpPr>
            <p:cNvPr id="91" name="Text Box 4"/>
            <p:cNvSpPr txBox="1">
              <a:spLocks noChangeArrowheads="1"/>
            </p:cNvSpPr>
            <p:nvPr/>
          </p:nvSpPr>
          <p:spPr bwMode="auto">
            <a:xfrm>
              <a:off x="6248400" y="381000"/>
              <a:ext cx="10874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 smtClean="0"/>
                <a:t>5V</a:t>
              </a:r>
              <a:endParaRPr lang="en-US" altLang="en-US" sz="2400" baseline="-25000" dirty="0"/>
            </a:p>
          </p:txBody>
        </p:sp>
        <p:sp>
          <p:nvSpPr>
            <p:cNvPr id="94" name="Arc 7"/>
            <p:cNvSpPr>
              <a:spLocks noChangeAspect="1"/>
            </p:cNvSpPr>
            <p:nvPr/>
          </p:nvSpPr>
          <p:spPr bwMode="auto">
            <a:xfrm rot="16200000" flipH="1">
              <a:off x="3149600" y="4094163"/>
              <a:ext cx="261938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Arc 8"/>
            <p:cNvSpPr>
              <a:spLocks noChangeAspect="1"/>
            </p:cNvSpPr>
            <p:nvPr/>
          </p:nvSpPr>
          <p:spPr bwMode="auto">
            <a:xfrm rot="16200000" flipH="1">
              <a:off x="5220494" y="3337719"/>
              <a:ext cx="260350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6" name="Oval 9"/>
            <p:cNvSpPr>
              <a:spLocks noChangeAspect="1" noChangeArrowheads="1"/>
            </p:cNvSpPr>
            <p:nvPr/>
          </p:nvSpPr>
          <p:spPr bwMode="auto">
            <a:xfrm>
              <a:off x="2586038" y="2593181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" name="Oval 10"/>
            <p:cNvSpPr>
              <a:spLocks noChangeAspect="1" noChangeArrowheads="1"/>
            </p:cNvSpPr>
            <p:nvPr/>
          </p:nvSpPr>
          <p:spPr bwMode="auto">
            <a:xfrm>
              <a:off x="3268663" y="2595562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" name="Oval 11"/>
            <p:cNvSpPr>
              <a:spLocks noChangeAspect="1" noChangeArrowheads="1"/>
            </p:cNvSpPr>
            <p:nvPr/>
          </p:nvSpPr>
          <p:spPr bwMode="auto">
            <a:xfrm>
              <a:off x="6565741" y="4359275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" name="Oval 12"/>
            <p:cNvSpPr>
              <a:spLocks noChangeAspect="1" noChangeArrowheads="1"/>
            </p:cNvSpPr>
            <p:nvPr/>
          </p:nvSpPr>
          <p:spPr bwMode="auto">
            <a:xfrm>
              <a:off x="4575969" y="2344737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" name="Oval 13"/>
            <p:cNvSpPr>
              <a:spLocks noChangeAspect="1" noChangeArrowheads="1"/>
            </p:cNvSpPr>
            <p:nvPr/>
          </p:nvSpPr>
          <p:spPr bwMode="auto">
            <a:xfrm>
              <a:off x="5326063" y="4102100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" name="Oval 14"/>
            <p:cNvSpPr>
              <a:spLocks noChangeAspect="1" noChangeArrowheads="1"/>
            </p:cNvSpPr>
            <p:nvPr/>
          </p:nvSpPr>
          <p:spPr bwMode="auto">
            <a:xfrm>
              <a:off x="6592888" y="866775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" name="Oval 15"/>
            <p:cNvSpPr>
              <a:spLocks noChangeAspect="1" noChangeArrowheads="1"/>
            </p:cNvSpPr>
            <p:nvPr/>
          </p:nvSpPr>
          <p:spPr bwMode="auto">
            <a:xfrm>
              <a:off x="6588126" y="2325370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" name="Oval 16"/>
            <p:cNvSpPr>
              <a:spLocks noChangeAspect="1" noChangeArrowheads="1"/>
            </p:cNvSpPr>
            <p:nvPr/>
          </p:nvSpPr>
          <p:spPr bwMode="auto">
            <a:xfrm>
              <a:off x="6584950" y="3341688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" name="Oval 17"/>
            <p:cNvSpPr>
              <a:spLocks noChangeAspect="1" noChangeArrowheads="1"/>
            </p:cNvSpPr>
            <p:nvPr/>
          </p:nvSpPr>
          <p:spPr bwMode="auto">
            <a:xfrm>
              <a:off x="8080375" y="3354388"/>
              <a:ext cx="139700" cy="136525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105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3338" y="6380163"/>
              <a:ext cx="541337" cy="166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6" name="Oval 19"/>
            <p:cNvSpPr>
              <a:spLocks noChangeAspect="1" noChangeArrowheads="1"/>
            </p:cNvSpPr>
            <p:nvPr/>
          </p:nvSpPr>
          <p:spPr bwMode="auto">
            <a:xfrm>
              <a:off x="6592888" y="5347494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" name="Text Box 20"/>
            <p:cNvSpPr txBox="1">
              <a:spLocks noChangeAspect="1" noChangeArrowheads="1"/>
            </p:cNvSpPr>
            <p:nvPr/>
          </p:nvSpPr>
          <p:spPr bwMode="auto">
            <a:xfrm>
              <a:off x="6684645" y="5347494"/>
              <a:ext cx="79057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08" name="Text Box 21"/>
            <p:cNvSpPr txBox="1">
              <a:spLocks noChangeAspect="1" noChangeArrowheads="1"/>
            </p:cNvSpPr>
            <p:nvPr/>
          </p:nvSpPr>
          <p:spPr bwMode="auto">
            <a:xfrm>
              <a:off x="4627881" y="2109372"/>
              <a:ext cx="78898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09" name="Text Box 22"/>
            <p:cNvSpPr txBox="1">
              <a:spLocks noChangeAspect="1" noChangeArrowheads="1"/>
            </p:cNvSpPr>
            <p:nvPr/>
          </p:nvSpPr>
          <p:spPr bwMode="auto">
            <a:xfrm>
              <a:off x="6636385" y="2109372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10" name="Text Box 23"/>
            <p:cNvSpPr txBox="1">
              <a:spLocks noChangeAspect="1" noChangeArrowheads="1"/>
            </p:cNvSpPr>
            <p:nvPr/>
          </p:nvSpPr>
          <p:spPr bwMode="auto">
            <a:xfrm>
              <a:off x="6642576" y="4291966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11" name="Oval 24"/>
            <p:cNvSpPr>
              <a:spLocks noChangeAspect="1" noChangeArrowheads="1"/>
            </p:cNvSpPr>
            <p:nvPr/>
          </p:nvSpPr>
          <p:spPr bwMode="auto">
            <a:xfrm>
              <a:off x="2586038" y="4125913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2" name="Rectangle 29"/>
            <p:cNvSpPr>
              <a:spLocks noChangeArrowheads="1"/>
            </p:cNvSpPr>
            <p:nvPr/>
          </p:nvSpPr>
          <p:spPr bwMode="auto">
            <a:xfrm>
              <a:off x="6642100" y="925513"/>
              <a:ext cx="30163" cy="15017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30"/>
            <p:cNvSpPr>
              <a:spLocks noChangeArrowheads="1"/>
            </p:cNvSpPr>
            <p:nvPr/>
          </p:nvSpPr>
          <p:spPr bwMode="auto">
            <a:xfrm>
              <a:off x="6140450" y="2400300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31"/>
            <p:cNvSpPr>
              <a:spLocks noChangeArrowheads="1"/>
            </p:cNvSpPr>
            <p:nvPr/>
          </p:nvSpPr>
          <p:spPr bwMode="auto">
            <a:xfrm>
              <a:off x="6140450" y="2400300"/>
              <a:ext cx="26988" cy="52863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Rectangle 32"/>
            <p:cNvSpPr>
              <a:spLocks noChangeArrowheads="1"/>
            </p:cNvSpPr>
            <p:nvPr/>
          </p:nvSpPr>
          <p:spPr bwMode="auto">
            <a:xfrm>
              <a:off x="6140450" y="2898775"/>
              <a:ext cx="531813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33"/>
            <p:cNvSpPr>
              <a:spLocks noChangeArrowheads="1"/>
            </p:cNvSpPr>
            <p:nvPr/>
          </p:nvSpPr>
          <p:spPr bwMode="auto">
            <a:xfrm>
              <a:off x="6642100" y="29257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34"/>
            <p:cNvSpPr>
              <a:spLocks noChangeArrowheads="1"/>
            </p:cNvSpPr>
            <p:nvPr/>
          </p:nvSpPr>
          <p:spPr bwMode="auto">
            <a:xfrm>
              <a:off x="4630738" y="1871663"/>
              <a:ext cx="2011362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35"/>
            <p:cNvSpPr>
              <a:spLocks noChangeArrowheads="1"/>
            </p:cNvSpPr>
            <p:nvPr/>
          </p:nvSpPr>
          <p:spPr bwMode="auto">
            <a:xfrm>
              <a:off x="5973763" y="2400300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36"/>
            <p:cNvSpPr>
              <a:spLocks noChangeArrowheads="1"/>
            </p:cNvSpPr>
            <p:nvPr/>
          </p:nvSpPr>
          <p:spPr bwMode="auto">
            <a:xfrm>
              <a:off x="5973763" y="3902075"/>
              <a:ext cx="26987" cy="5000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37"/>
            <p:cNvSpPr>
              <a:spLocks noChangeArrowheads="1"/>
            </p:cNvSpPr>
            <p:nvPr/>
          </p:nvSpPr>
          <p:spPr bwMode="auto">
            <a:xfrm>
              <a:off x="5973763" y="4903788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38"/>
            <p:cNvSpPr>
              <a:spLocks noChangeArrowheads="1"/>
            </p:cNvSpPr>
            <p:nvPr/>
          </p:nvSpPr>
          <p:spPr bwMode="auto">
            <a:xfrm>
              <a:off x="5386388" y="2649538"/>
              <a:ext cx="58737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39"/>
            <p:cNvSpPr>
              <a:spLocks noChangeArrowheads="1"/>
            </p:cNvSpPr>
            <p:nvPr/>
          </p:nvSpPr>
          <p:spPr bwMode="auto">
            <a:xfrm>
              <a:off x="5386388" y="2649538"/>
              <a:ext cx="26987" cy="6413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2649538" y="4179888"/>
              <a:ext cx="33242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41"/>
            <p:cNvSpPr>
              <a:spLocks noChangeArrowheads="1"/>
            </p:cNvSpPr>
            <p:nvPr/>
          </p:nvSpPr>
          <p:spPr bwMode="auto">
            <a:xfrm>
              <a:off x="5386388" y="3525520"/>
              <a:ext cx="26987" cy="6397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42"/>
            <p:cNvSpPr>
              <a:spLocks noChangeArrowheads="1"/>
            </p:cNvSpPr>
            <p:nvPr/>
          </p:nvSpPr>
          <p:spPr bwMode="auto">
            <a:xfrm>
              <a:off x="4630738" y="3400425"/>
              <a:ext cx="3521075" cy="285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3"/>
            <p:cNvSpPr>
              <a:spLocks noChangeArrowheads="1"/>
            </p:cNvSpPr>
            <p:nvPr/>
          </p:nvSpPr>
          <p:spPr bwMode="auto">
            <a:xfrm>
              <a:off x="4630738" y="1898650"/>
              <a:ext cx="30162" cy="55562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44"/>
            <p:cNvSpPr>
              <a:spLocks noChangeArrowheads="1"/>
            </p:cNvSpPr>
            <p:nvPr/>
          </p:nvSpPr>
          <p:spPr bwMode="auto">
            <a:xfrm>
              <a:off x="4129088" y="242728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45"/>
            <p:cNvSpPr>
              <a:spLocks noChangeArrowheads="1"/>
            </p:cNvSpPr>
            <p:nvPr/>
          </p:nvSpPr>
          <p:spPr bwMode="auto">
            <a:xfrm>
              <a:off x="4129088" y="2427288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46"/>
            <p:cNvSpPr>
              <a:spLocks noChangeArrowheads="1"/>
            </p:cNvSpPr>
            <p:nvPr/>
          </p:nvSpPr>
          <p:spPr bwMode="auto">
            <a:xfrm>
              <a:off x="4129088" y="2898775"/>
              <a:ext cx="531812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47"/>
            <p:cNvSpPr>
              <a:spLocks noChangeArrowheads="1"/>
            </p:cNvSpPr>
            <p:nvPr/>
          </p:nvSpPr>
          <p:spPr bwMode="auto">
            <a:xfrm>
              <a:off x="4630738" y="2898775"/>
              <a:ext cx="30162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48"/>
            <p:cNvSpPr>
              <a:spLocks noChangeArrowheads="1"/>
            </p:cNvSpPr>
            <p:nvPr/>
          </p:nvSpPr>
          <p:spPr bwMode="auto">
            <a:xfrm>
              <a:off x="3962400" y="2400300"/>
              <a:ext cx="26988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49"/>
            <p:cNvSpPr>
              <a:spLocks noChangeArrowheads="1"/>
            </p:cNvSpPr>
            <p:nvPr/>
          </p:nvSpPr>
          <p:spPr bwMode="auto">
            <a:xfrm>
              <a:off x="2619375" y="2649538"/>
              <a:ext cx="13430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50"/>
            <p:cNvSpPr>
              <a:spLocks noChangeArrowheads="1"/>
            </p:cNvSpPr>
            <p:nvPr/>
          </p:nvSpPr>
          <p:spPr bwMode="auto">
            <a:xfrm>
              <a:off x="6140450" y="3902075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51"/>
            <p:cNvSpPr>
              <a:spLocks noChangeArrowheads="1"/>
            </p:cNvSpPr>
            <p:nvPr/>
          </p:nvSpPr>
          <p:spPr bwMode="auto">
            <a:xfrm>
              <a:off x="6140450" y="3902075"/>
              <a:ext cx="26988" cy="5270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52"/>
            <p:cNvSpPr>
              <a:spLocks noChangeArrowheads="1"/>
            </p:cNvSpPr>
            <p:nvPr/>
          </p:nvSpPr>
          <p:spPr bwMode="auto">
            <a:xfrm>
              <a:off x="6140450" y="440213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53"/>
            <p:cNvSpPr>
              <a:spLocks noChangeArrowheads="1"/>
            </p:cNvSpPr>
            <p:nvPr/>
          </p:nvSpPr>
          <p:spPr bwMode="auto">
            <a:xfrm>
              <a:off x="6615113" y="4418013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54"/>
            <p:cNvSpPr>
              <a:spLocks noChangeArrowheads="1"/>
            </p:cNvSpPr>
            <p:nvPr/>
          </p:nvSpPr>
          <p:spPr bwMode="auto">
            <a:xfrm>
              <a:off x="6140450" y="4903788"/>
              <a:ext cx="474663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55"/>
            <p:cNvSpPr>
              <a:spLocks noChangeArrowheads="1"/>
            </p:cNvSpPr>
            <p:nvPr/>
          </p:nvSpPr>
          <p:spPr bwMode="auto">
            <a:xfrm>
              <a:off x="6140450" y="4903788"/>
              <a:ext cx="26988" cy="52863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56"/>
            <p:cNvSpPr>
              <a:spLocks noChangeArrowheads="1"/>
            </p:cNvSpPr>
            <p:nvPr/>
          </p:nvSpPr>
          <p:spPr bwMode="auto">
            <a:xfrm>
              <a:off x="6140450" y="5402263"/>
              <a:ext cx="531813" cy="3016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57"/>
            <p:cNvSpPr>
              <a:spLocks noChangeArrowheads="1"/>
            </p:cNvSpPr>
            <p:nvPr/>
          </p:nvSpPr>
          <p:spPr bwMode="auto">
            <a:xfrm>
              <a:off x="6642100" y="54022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58"/>
            <p:cNvSpPr>
              <a:spLocks noChangeArrowheads="1"/>
            </p:cNvSpPr>
            <p:nvPr/>
          </p:nvSpPr>
          <p:spPr bwMode="auto">
            <a:xfrm>
              <a:off x="3317875" y="2649538"/>
              <a:ext cx="30163" cy="1390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59"/>
            <p:cNvSpPr>
              <a:spLocks noChangeArrowheads="1"/>
            </p:cNvSpPr>
            <p:nvPr/>
          </p:nvSpPr>
          <p:spPr bwMode="auto">
            <a:xfrm>
              <a:off x="3317875" y="4291013"/>
              <a:ext cx="30163" cy="86201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60"/>
            <p:cNvSpPr>
              <a:spLocks noChangeShapeType="1"/>
            </p:cNvSpPr>
            <p:nvPr/>
          </p:nvSpPr>
          <p:spPr bwMode="auto">
            <a:xfrm flipH="1" flipV="1">
              <a:off x="3316287" y="5153025"/>
              <a:ext cx="2657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44" name="Oval 61"/>
            <p:cNvSpPr>
              <a:spLocks noChangeAspect="1" noChangeArrowheads="1"/>
            </p:cNvSpPr>
            <p:nvPr/>
          </p:nvSpPr>
          <p:spPr bwMode="auto">
            <a:xfrm>
              <a:off x="3751263" y="2552700"/>
              <a:ext cx="203200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5" name="Oval 62"/>
            <p:cNvSpPr>
              <a:spLocks noChangeAspect="1" noChangeArrowheads="1"/>
            </p:cNvSpPr>
            <p:nvPr/>
          </p:nvSpPr>
          <p:spPr bwMode="auto">
            <a:xfrm>
              <a:off x="5767388" y="2552700"/>
              <a:ext cx="201612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334000" y="2491102"/>
            <a:ext cx="3181350" cy="3884613"/>
            <a:chOff x="2586038" y="381000"/>
            <a:chExt cx="5634037" cy="6165850"/>
          </a:xfrm>
        </p:grpSpPr>
        <p:sp>
          <p:nvSpPr>
            <p:cNvPr id="150" name="Text Box 4"/>
            <p:cNvSpPr txBox="1">
              <a:spLocks noChangeArrowheads="1"/>
            </p:cNvSpPr>
            <p:nvPr/>
          </p:nvSpPr>
          <p:spPr bwMode="auto">
            <a:xfrm>
              <a:off x="6248400" y="381000"/>
              <a:ext cx="10874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 smtClean="0"/>
                <a:t>5V</a:t>
              </a:r>
              <a:endParaRPr lang="en-US" altLang="en-US" sz="2400" baseline="-25000" dirty="0"/>
            </a:p>
          </p:txBody>
        </p:sp>
        <p:sp>
          <p:nvSpPr>
            <p:cNvPr id="151" name="Arc 7"/>
            <p:cNvSpPr>
              <a:spLocks noChangeAspect="1"/>
            </p:cNvSpPr>
            <p:nvPr/>
          </p:nvSpPr>
          <p:spPr bwMode="auto">
            <a:xfrm rot="16200000" flipH="1">
              <a:off x="3149600" y="4094163"/>
              <a:ext cx="261938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2" name="Arc 8"/>
            <p:cNvSpPr>
              <a:spLocks noChangeAspect="1"/>
            </p:cNvSpPr>
            <p:nvPr/>
          </p:nvSpPr>
          <p:spPr bwMode="auto">
            <a:xfrm rot="16200000" flipH="1">
              <a:off x="5220494" y="3337719"/>
              <a:ext cx="260350" cy="125412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" name="Oval 9"/>
            <p:cNvSpPr>
              <a:spLocks noChangeAspect="1" noChangeArrowheads="1"/>
            </p:cNvSpPr>
            <p:nvPr/>
          </p:nvSpPr>
          <p:spPr bwMode="auto">
            <a:xfrm>
              <a:off x="2586038" y="2593181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4" name="Oval 10"/>
            <p:cNvSpPr>
              <a:spLocks noChangeAspect="1" noChangeArrowheads="1"/>
            </p:cNvSpPr>
            <p:nvPr/>
          </p:nvSpPr>
          <p:spPr bwMode="auto">
            <a:xfrm>
              <a:off x="3268663" y="2595562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5" name="Oval 11"/>
            <p:cNvSpPr>
              <a:spLocks noChangeAspect="1" noChangeArrowheads="1"/>
            </p:cNvSpPr>
            <p:nvPr/>
          </p:nvSpPr>
          <p:spPr bwMode="auto">
            <a:xfrm>
              <a:off x="6565741" y="4359275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6" name="Oval 12"/>
            <p:cNvSpPr>
              <a:spLocks noChangeAspect="1" noChangeArrowheads="1"/>
            </p:cNvSpPr>
            <p:nvPr/>
          </p:nvSpPr>
          <p:spPr bwMode="auto">
            <a:xfrm>
              <a:off x="4575969" y="2344737"/>
              <a:ext cx="139700" cy="13811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7" name="Oval 13"/>
            <p:cNvSpPr>
              <a:spLocks noChangeAspect="1" noChangeArrowheads="1"/>
            </p:cNvSpPr>
            <p:nvPr/>
          </p:nvSpPr>
          <p:spPr bwMode="auto">
            <a:xfrm>
              <a:off x="5326063" y="4102100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8" name="Oval 14"/>
            <p:cNvSpPr>
              <a:spLocks noChangeAspect="1" noChangeArrowheads="1"/>
            </p:cNvSpPr>
            <p:nvPr/>
          </p:nvSpPr>
          <p:spPr bwMode="auto">
            <a:xfrm>
              <a:off x="6592888" y="866775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" name="Oval 15"/>
            <p:cNvSpPr>
              <a:spLocks noChangeAspect="1" noChangeArrowheads="1"/>
            </p:cNvSpPr>
            <p:nvPr/>
          </p:nvSpPr>
          <p:spPr bwMode="auto">
            <a:xfrm>
              <a:off x="6588126" y="2325370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0" name="Oval 16"/>
            <p:cNvSpPr>
              <a:spLocks noChangeAspect="1" noChangeArrowheads="1"/>
            </p:cNvSpPr>
            <p:nvPr/>
          </p:nvSpPr>
          <p:spPr bwMode="auto">
            <a:xfrm>
              <a:off x="6584950" y="3341688"/>
              <a:ext cx="141288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1" name="Oval 17"/>
            <p:cNvSpPr>
              <a:spLocks noChangeAspect="1" noChangeArrowheads="1"/>
            </p:cNvSpPr>
            <p:nvPr/>
          </p:nvSpPr>
          <p:spPr bwMode="auto">
            <a:xfrm>
              <a:off x="8080375" y="3354388"/>
              <a:ext cx="139700" cy="136525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162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3338" y="6380163"/>
              <a:ext cx="541337" cy="166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3" name="Oval 19"/>
            <p:cNvSpPr>
              <a:spLocks noChangeAspect="1" noChangeArrowheads="1"/>
            </p:cNvSpPr>
            <p:nvPr/>
          </p:nvSpPr>
          <p:spPr bwMode="auto">
            <a:xfrm>
              <a:off x="6592888" y="5347494"/>
              <a:ext cx="141287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" name="Text Box 20"/>
            <p:cNvSpPr txBox="1">
              <a:spLocks noChangeAspect="1" noChangeArrowheads="1"/>
            </p:cNvSpPr>
            <p:nvPr/>
          </p:nvSpPr>
          <p:spPr bwMode="auto">
            <a:xfrm>
              <a:off x="6684645" y="5347494"/>
              <a:ext cx="79057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5" name="Text Box 21"/>
            <p:cNvSpPr txBox="1">
              <a:spLocks noChangeAspect="1" noChangeArrowheads="1"/>
            </p:cNvSpPr>
            <p:nvPr/>
          </p:nvSpPr>
          <p:spPr bwMode="auto">
            <a:xfrm>
              <a:off x="4627881" y="2109372"/>
              <a:ext cx="78898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6" name="Text Box 22"/>
            <p:cNvSpPr txBox="1">
              <a:spLocks noChangeAspect="1" noChangeArrowheads="1"/>
            </p:cNvSpPr>
            <p:nvPr/>
          </p:nvSpPr>
          <p:spPr bwMode="auto">
            <a:xfrm>
              <a:off x="6636385" y="2109372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7" name="Text Box 23"/>
            <p:cNvSpPr txBox="1">
              <a:spLocks noChangeAspect="1" noChangeArrowheads="1"/>
            </p:cNvSpPr>
            <p:nvPr/>
          </p:nvSpPr>
          <p:spPr bwMode="auto">
            <a:xfrm>
              <a:off x="6642576" y="4291966"/>
              <a:ext cx="7889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168" name="Oval 24"/>
            <p:cNvSpPr>
              <a:spLocks noChangeAspect="1" noChangeArrowheads="1"/>
            </p:cNvSpPr>
            <p:nvPr/>
          </p:nvSpPr>
          <p:spPr bwMode="auto">
            <a:xfrm>
              <a:off x="2586038" y="4125913"/>
              <a:ext cx="139700" cy="13970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6642100" y="925513"/>
              <a:ext cx="30163" cy="15017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6140450" y="2400300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31"/>
            <p:cNvSpPr>
              <a:spLocks noChangeArrowheads="1"/>
            </p:cNvSpPr>
            <p:nvPr/>
          </p:nvSpPr>
          <p:spPr bwMode="auto">
            <a:xfrm>
              <a:off x="6140450" y="2400300"/>
              <a:ext cx="26988" cy="52863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32"/>
            <p:cNvSpPr>
              <a:spLocks noChangeArrowheads="1"/>
            </p:cNvSpPr>
            <p:nvPr/>
          </p:nvSpPr>
          <p:spPr bwMode="auto">
            <a:xfrm>
              <a:off x="6140450" y="2898775"/>
              <a:ext cx="531813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Rectangle 33"/>
            <p:cNvSpPr>
              <a:spLocks noChangeArrowheads="1"/>
            </p:cNvSpPr>
            <p:nvPr/>
          </p:nvSpPr>
          <p:spPr bwMode="auto">
            <a:xfrm>
              <a:off x="6642100" y="29257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34"/>
            <p:cNvSpPr>
              <a:spLocks noChangeArrowheads="1"/>
            </p:cNvSpPr>
            <p:nvPr/>
          </p:nvSpPr>
          <p:spPr bwMode="auto">
            <a:xfrm>
              <a:off x="4630738" y="1871663"/>
              <a:ext cx="2011362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Rectangle 35"/>
            <p:cNvSpPr>
              <a:spLocks noChangeArrowheads="1"/>
            </p:cNvSpPr>
            <p:nvPr/>
          </p:nvSpPr>
          <p:spPr bwMode="auto">
            <a:xfrm>
              <a:off x="5973763" y="2400300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36"/>
            <p:cNvSpPr>
              <a:spLocks noChangeArrowheads="1"/>
            </p:cNvSpPr>
            <p:nvPr/>
          </p:nvSpPr>
          <p:spPr bwMode="auto">
            <a:xfrm>
              <a:off x="5973763" y="3902075"/>
              <a:ext cx="26987" cy="5000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37"/>
            <p:cNvSpPr>
              <a:spLocks noChangeArrowheads="1"/>
            </p:cNvSpPr>
            <p:nvPr/>
          </p:nvSpPr>
          <p:spPr bwMode="auto">
            <a:xfrm>
              <a:off x="5973763" y="4903788"/>
              <a:ext cx="26987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38"/>
            <p:cNvSpPr>
              <a:spLocks noChangeArrowheads="1"/>
            </p:cNvSpPr>
            <p:nvPr/>
          </p:nvSpPr>
          <p:spPr bwMode="auto">
            <a:xfrm>
              <a:off x="5386388" y="2649538"/>
              <a:ext cx="58737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39"/>
            <p:cNvSpPr>
              <a:spLocks noChangeArrowheads="1"/>
            </p:cNvSpPr>
            <p:nvPr/>
          </p:nvSpPr>
          <p:spPr bwMode="auto">
            <a:xfrm>
              <a:off x="5386388" y="2649538"/>
              <a:ext cx="26987" cy="6413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40"/>
            <p:cNvSpPr>
              <a:spLocks noChangeArrowheads="1"/>
            </p:cNvSpPr>
            <p:nvPr/>
          </p:nvSpPr>
          <p:spPr bwMode="auto">
            <a:xfrm>
              <a:off x="2649538" y="4179888"/>
              <a:ext cx="33242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41"/>
            <p:cNvSpPr>
              <a:spLocks noChangeArrowheads="1"/>
            </p:cNvSpPr>
            <p:nvPr/>
          </p:nvSpPr>
          <p:spPr bwMode="auto">
            <a:xfrm>
              <a:off x="5386388" y="3525520"/>
              <a:ext cx="26987" cy="6397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42"/>
            <p:cNvSpPr>
              <a:spLocks noChangeArrowheads="1"/>
            </p:cNvSpPr>
            <p:nvPr/>
          </p:nvSpPr>
          <p:spPr bwMode="auto">
            <a:xfrm>
              <a:off x="4630738" y="3400425"/>
              <a:ext cx="3521075" cy="285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Rectangle 43"/>
            <p:cNvSpPr>
              <a:spLocks noChangeArrowheads="1"/>
            </p:cNvSpPr>
            <p:nvPr/>
          </p:nvSpPr>
          <p:spPr bwMode="auto">
            <a:xfrm>
              <a:off x="4630738" y="1898650"/>
              <a:ext cx="30162" cy="55562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Rectangle 44"/>
            <p:cNvSpPr>
              <a:spLocks noChangeArrowheads="1"/>
            </p:cNvSpPr>
            <p:nvPr/>
          </p:nvSpPr>
          <p:spPr bwMode="auto">
            <a:xfrm>
              <a:off x="4129088" y="242728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45"/>
            <p:cNvSpPr>
              <a:spLocks noChangeArrowheads="1"/>
            </p:cNvSpPr>
            <p:nvPr/>
          </p:nvSpPr>
          <p:spPr bwMode="auto">
            <a:xfrm>
              <a:off x="4129088" y="2427288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46"/>
            <p:cNvSpPr>
              <a:spLocks noChangeArrowheads="1"/>
            </p:cNvSpPr>
            <p:nvPr/>
          </p:nvSpPr>
          <p:spPr bwMode="auto">
            <a:xfrm>
              <a:off x="4129088" y="2898775"/>
              <a:ext cx="531812" cy="3016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Rectangle 47"/>
            <p:cNvSpPr>
              <a:spLocks noChangeArrowheads="1"/>
            </p:cNvSpPr>
            <p:nvPr/>
          </p:nvSpPr>
          <p:spPr bwMode="auto">
            <a:xfrm>
              <a:off x="4630738" y="2898775"/>
              <a:ext cx="30162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48"/>
            <p:cNvSpPr>
              <a:spLocks noChangeArrowheads="1"/>
            </p:cNvSpPr>
            <p:nvPr/>
          </p:nvSpPr>
          <p:spPr bwMode="auto">
            <a:xfrm>
              <a:off x="3962400" y="2400300"/>
              <a:ext cx="26988" cy="49847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49"/>
            <p:cNvSpPr>
              <a:spLocks noChangeArrowheads="1"/>
            </p:cNvSpPr>
            <p:nvPr/>
          </p:nvSpPr>
          <p:spPr bwMode="auto">
            <a:xfrm>
              <a:off x="2619375" y="2649538"/>
              <a:ext cx="1343025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Rectangle 50"/>
            <p:cNvSpPr>
              <a:spLocks noChangeArrowheads="1"/>
            </p:cNvSpPr>
            <p:nvPr/>
          </p:nvSpPr>
          <p:spPr bwMode="auto">
            <a:xfrm>
              <a:off x="6140450" y="3902075"/>
              <a:ext cx="501650" cy="269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Rectangle 51"/>
            <p:cNvSpPr>
              <a:spLocks noChangeArrowheads="1"/>
            </p:cNvSpPr>
            <p:nvPr/>
          </p:nvSpPr>
          <p:spPr bwMode="auto">
            <a:xfrm>
              <a:off x="6140450" y="3902075"/>
              <a:ext cx="26988" cy="5270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Rectangle 52"/>
            <p:cNvSpPr>
              <a:spLocks noChangeArrowheads="1"/>
            </p:cNvSpPr>
            <p:nvPr/>
          </p:nvSpPr>
          <p:spPr bwMode="auto">
            <a:xfrm>
              <a:off x="6140450" y="4402138"/>
              <a:ext cx="501650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53"/>
            <p:cNvSpPr>
              <a:spLocks noChangeArrowheads="1"/>
            </p:cNvSpPr>
            <p:nvPr/>
          </p:nvSpPr>
          <p:spPr bwMode="auto">
            <a:xfrm>
              <a:off x="6615113" y="4418013"/>
              <a:ext cx="26987" cy="501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Rectangle 54"/>
            <p:cNvSpPr>
              <a:spLocks noChangeArrowheads="1"/>
            </p:cNvSpPr>
            <p:nvPr/>
          </p:nvSpPr>
          <p:spPr bwMode="auto">
            <a:xfrm>
              <a:off x="6140450" y="4903788"/>
              <a:ext cx="474663" cy="2698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55"/>
            <p:cNvSpPr>
              <a:spLocks noChangeArrowheads="1"/>
            </p:cNvSpPr>
            <p:nvPr/>
          </p:nvSpPr>
          <p:spPr bwMode="auto">
            <a:xfrm>
              <a:off x="6140450" y="4903788"/>
              <a:ext cx="26988" cy="52863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Rectangle 56"/>
            <p:cNvSpPr>
              <a:spLocks noChangeArrowheads="1"/>
            </p:cNvSpPr>
            <p:nvPr/>
          </p:nvSpPr>
          <p:spPr bwMode="auto">
            <a:xfrm>
              <a:off x="6140450" y="5402263"/>
              <a:ext cx="531813" cy="3016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57"/>
            <p:cNvSpPr>
              <a:spLocks noChangeArrowheads="1"/>
            </p:cNvSpPr>
            <p:nvPr/>
          </p:nvSpPr>
          <p:spPr bwMode="auto">
            <a:xfrm>
              <a:off x="6642100" y="5402263"/>
              <a:ext cx="30163" cy="10033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Rectangle 58"/>
            <p:cNvSpPr>
              <a:spLocks noChangeArrowheads="1"/>
            </p:cNvSpPr>
            <p:nvPr/>
          </p:nvSpPr>
          <p:spPr bwMode="auto">
            <a:xfrm>
              <a:off x="3317875" y="2649538"/>
              <a:ext cx="30163" cy="139065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59"/>
            <p:cNvSpPr>
              <a:spLocks noChangeArrowheads="1"/>
            </p:cNvSpPr>
            <p:nvPr/>
          </p:nvSpPr>
          <p:spPr bwMode="auto">
            <a:xfrm>
              <a:off x="3317875" y="4291013"/>
              <a:ext cx="30163" cy="86201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60"/>
            <p:cNvSpPr>
              <a:spLocks noChangeShapeType="1"/>
            </p:cNvSpPr>
            <p:nvPr/>
          </p:nvSpPr>
          <p:spPr bwMode="auto">
            <a:xfrm flipH="1" flipV="1">
              <a:off x="3316287" y="5153025"/>
              <a:ext cx="2657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01" name="Oval 61"/>
            <p:cNvSpPr>
              <a:spLocks noChangeAspect="1" noChangeArrowheads="1"/>
            </p:cNvSpPr>
            <p:nvPr/>
          </p:nvSpPr>
          <p:spPr bwMode="auto">
            <a:xfrm>
              <a:off x="3751263" y="2552700"/>
              <a:ext cx="203200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" name="Oval 62"/>
            <p:cNvSpPr>
              <a:spLocks noChangeAspect="1" noChangeArrowheads="1"/>
            </p:cNvSpPr>
            <p:nvPr/>
          </p:nvSpPr>
          <p:spPr bwMode="auto">
            <a:xfrm>
              <a:off x="5767388" y="2552700"/>
              <a:ext cx="201612" cy="2000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3514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32196" y="3466305"/>
            <a:ext cx="10537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29463" y="3714350"/>
            <a:ext cx="923015" cy="7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771650"/>
            <a:ext cx="341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Functional Representation</a:t>
            </a:r>
          </a:p>
          <a:p>
            <a:pPr algn="ctr"/>
            <a:r>
              <a:rPr lang="en-US" sz="2000" dirty="0" smtClean="0"/>
              <a:t>(Symbol)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53222"/>
              </p:ext>
            </p:extLst>
          </p:nvPr>
        </p:nvGraphicFramePr>
        <p:xfrm>
          <a:off x="4800600" y="2970609"/>
          <a:ext cx="3429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OR B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0600" y="1822311"/>
            <a:ext cx="3419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Truth Table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2670" y="4161630"/>
            <a:ext cx="106323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0164" y="3096973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492" y="3792298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33942" y="3345018"/>
            <a:ext cx="108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OR B</a:t>
            </a:r>
            <a:endParaRPr lang="en-US" dirty="0"/>
          </a:p>
        </p:txBody>
      </p:sp>
      <p:sp>
        <p:nvSpPr>
          <p:cNvPr id="6" name="Flowchart: Stored Data 5"/>
          <p:cNvSpPr/>
          <p:nvPr/>
        </p:nvSpPr>
        <p:spPr>
          <a:xfrm flipH="1">
            <a:off x="1038814" y="3125548"/>
            <a:ext cx="1990649" cy="133350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10773 w 12440"/>
              <a:gd name="connsiteY2" fmla="*/ 5000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9106 w 12440"/>
              <a:gd name="connsiteY2" fmla="*/ 5143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0" h="10000">
                <a:moveTo>
                  <a:pt x="4107" y="0"/>
                </a:moveTo>
                <a:lnTo>
                  <a:pt x="12440" y="0"/>
                </a:lnTo>
                <a:cubicBezTo>
                  <a:pt x="11519" y="0"/>
                  <a:pt x="9106" y="2382"/>
                  <a:pt x="9106" y="5143"/>
                </a:cubicBezTo>
                <a:cubicBezTo>
                  <a:pt x="9106" y="7904"/>
                  <a:pt x="11519" y="10000"/>
                  <a:pt x="12440" y="10000"/>
                </a:cubicBezTo>
                <a:lnTo>
                  <a:pt x="4107" y="10000"/>
                </a:lnTo>
                <a:cubicBezTo>
                  <a:pt x="3186" y="10000"/>
                  <a:pt x="0" y="7690"/>
                  <a:pt x="0" y="4929"/>
                </a:cubicBezTo>
                <a:cubicBezTo>
                  <a:pt x="0" y="2168"/>
                  <a:pt x="3186" y="0"/>
                  <a:pt x="4107" y="0"/>
                </a:cubicBez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20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 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216275" y="371514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771650"/>
            <a:ext cx="341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Functional Representation</a:t>
            </a:r>
          </a:p>
          <a:p>
            <a:pPr algn="ctr"/>
            <a:r>
              <a:rPr lang="en-US" sz="2000" dirty="0" smtClean="0"/>
              <a:t>(Symbol)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89528"/>
              </p:ext>
            </p:extLst>
          </p:nvPr>
        </p:nvGraphicFramePr>
        <p:xfrm>
          <a:off x="4800600" y="2970609"/>
          <a:ext cx="3429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NOR B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A+B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0600" y="1822311"/>
            <a:ext cx="3419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Truth Table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333942" y="3345018"/>
            <a:ext cx="131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NOR 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59112" y="3595287"/>
            <a:ext cx="238125" cy="23812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191375" y="3383118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2196" y="3466305"/>
            <a:ext cx="10537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2670" y="4161630"/>
            <a:ext cx="106323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0164" y="3096973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492" y="3792298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Flowchart: Stored Data 5"/>
          <p:cNvSpPr/>
          <p:nvPr/>
        </p:nvSpPr>
        <p:spPr>
          <a:xfrm flipH="1">
            <a:off x="1038814" y="3125548"/>
            <a:ext cx="1990649" cy="133350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10773 w 12440"/>
              <a:gd name="connsiteY2" fmla="*/ 5000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9106 w 12440"/>
              <a:gd name="connsiteY2" fmla="*/ 5143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0" h="10000">
                <a:moveTo>
                  <a:pt x="4107" y="0"/>
                </a:moveTo>
                <a:lnTo>
                  <a:pt x="12440" y="0"/>
                </a:lnTo>
                <a:cubicBezTo>
                  <a:pt x="11519" y="0"/>
                  <a:pt x="9106" y="2382"/>
                  <a:pt x="9106" y="5143"/>
                </a:cubicBezTo>
                <a:cubicBezTo>
                  <a:pt x="9106" y="7904"/>
                  <a:pt x="11519" y="10000"/>
                  <a:pt x="12440" y="10000"/>
                </a:cubicBezTo>
                <a:lnTo>
                  <a:pt x="4107" y="10000"/>
                </a:lnTo>
                <a:cubicBezTo>
                  <a:pt x="3186" y="10000"/>
                  <a:pt x="0" y="7690"/>
                  <a:pt x="0" y="4929"/>
                </a:cubicBezTo>
                <a:cubicBezTo>
                  <a:pt x="0" y="2168"/>
                  <a:pt x="3186" y="0"/>
                  <a:pt x="4107" y="0"/>
                </a:cubicBez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Practice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Verify the logical operation of the CMOS </a:t>
            </a:r>
            <a:r>
              <a:rPr lang="en-US" altLang="en-US" dirty="0" smtClean="0"/>
              <a:t>NOR:</a:t>
            </a:r>
            <a:endParaRPr lang="en-US" altLang="en-US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87046" name="Text Box 6"/>
          <p:cNvSpPr txBox="1">
            <a:spLocks noChangeAspect="1" noChangeArrowheads="1"/>
          </p:cNvSpPr>
          <p:nvPr/>
        </p:nvSpPr>
        <p:spPr bwMode="auto">
          <a:xfrm>
            <a:off x="0" y="3689350"/>
            <a:ext cx="966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A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0V</a:t>
            </a:r>
            <a:endParaRPr lang="en-US" altLang="en-US" sz="2400" dirty="0"/>
          </a:p>
        </p:txBody>
      </p:sp>
      <p:sp>
        <p:nvSpPr>
          <p:cNvPr id="87081" name="Text Box 41"/>
          <p:cNvSpPr txBox="1">
            <a:spLocks noChangeAspect="1" noChangeArrowheads="1"/>
          </p:cNvSpPr>
          <p:nvPr/>
        </p:nvSpPr>
        <p:spPr bwMode="auto">
          <a:xfrm>
            <a:off x="0" y="4649788"/>
            <a:ext cx="966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B</a:t>
            </a:r>
          </a:p>
          <a:p>
            <a:pPr algn="ctr"/>
            <a:r>
              <a:rPr lang="en-US" altLang="en-US" sz="2400"/>
              <a:t>= 0V</a:t>
            </a:r>
          </a:p>
        </p:txBody>
      </p:sp>
      <p:sp>
        <p:nvSpPr>
          <p:cNvPr id="87083" name="Text Box 43"/>
          <p:cNvSpPr txBox="1">
            <a:spLocks noChangeAspect="1" noChangeArrowheads="1"/>
          </p:cNvSpPr>
          <p:nvPr/>
        </p:nvSpPr>
        <p:spPr bwMode="auto">
          <a:xfrm>
            <a:off x="4497388" y="3733800"/>
            <a:ext cx="966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A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0V</a:t>
            </a:r>
            <a:endParaRPr lang="en-US" altLang="en-US" sz="2400" dirty="0"/>
          </a:p>
        </p:txBody>
      </p:sp>
      <p:sp>
        <p:nvSpPr>
          <p:cNvPr id="87118" name="Text Box 78"/>
          <p:cNvSpPr txBox="1">
            <a:spLocks noChangeAspect="1" noChangeArrowheads="1"/>
          </p:cNvSpPr>
          <p:nvPr/>
        </p:nvSpPr>
        <p:spPr bwMode="auto">
          <a:xfrm>
            <a:off x="4497388" y="4694238"/>
            <a:ext cx="966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B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 flipV="1">
            <a:off x="4419600" y="2133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145"/>
          <p:cNvGrpSpPr/>
          <p:nvPr/>
        </p:nvGrpSpPr>
        <p:grpSpPr>
          <a:xfrm>
            <a:off x="2941873" y="4995117"/>
            <a:ext cx="817972" cy="492840"/>
            <a:chOff x="7179858" y="4988152"/>
            <a:chExt cx="817972" cy="492840"/>
          </a:xfrm>
        </p:grpSpPr>
        <p:sp>
          <p:nvSpPr>
            <p:cNvPr id="147" name="Oval 19"/>
            <p:cNvSpPr>
              <a:spLocks noChangeAspect="1" noChangeArrowheads="1"/>
            </p:cNvSpPr>
            <p:nvPr/>
          </p:nvSpPr>
          <p:spPr bwMode="auto">
            <a:xfrm>
              <a:off x="7529457" y="526769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8" name="Text Box 20"/>
            <p:cNvSpPr txBox="1">
              <a:spLocks noChangeAspect="1" noChangeArrowheads="1"/>
            </p:cNvSpPr>
            <p:nvPr/>
          </p:nvSpPr>
          <p:spPr bwMode="auto">
            <a:xfrm>
              <a:off x="7551419" y="5267696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03" name="Rectangle 37"/>
            <p:cNvSpPr>
              <a:spLocks noChangeArrowheads="1"/>
            </p:cNvSpPr>
            <p:nvPr/>
          </p:nvSpPr>
          <p:spPr bwMode="auto">
            <a:xfrm>
              <a:off x="7179858" y="4988152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54"/>
            <p:cNvSpPr>
              <a:spLocks noChangeArrowheads="1"/>
            </p:cNvSpPr>
            <p:nvPr/>
          </p:nvSpPr>
          <p:spPr bwMode="auto">
            <a:xfrm>
              <a:off x="7273980" y="4988152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Rectangle 55"/>
            <p:cNvSpPr>
              <a:spLocks noChangeArrowheads="1"/>
            </p:cNvSpPr>
            <p:nvPr/>
          </p:nvSpPr>
          <p:spPr bwMode="auto">
            <a:xfrm>
              <a:off x="7273980" y="4988152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56"/>
            <p:cNvSpPr>
              <a:spLocks noChangeArrowheads="1"/>
            </p:cNvSpPr>
            <p:nvPr/>
          </p:nvSpPr>
          <p:spPr bwMode="auto">
            <a:xfrm>
              <a:off x="7273980" y="5302202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1781815" y="5012119"/>
            <a:ext cx="847822" cy="492840"/>
            <a:chOff x="6019800" y="5005154"/>
            <a:chExt cx="847822" cy="492840"/>
          </a:xfrm>
        </p:grpSpPr>
        <p:sp>
          <p:nvSpPr>
            <p:cNvPr id="208" name="Oval 19"/>
            <p:cNvSpPr>
              <a:spLocks noChangeAspect="1" noChangeArrowheads="1"/>
            </p:cNvSpPr>
            <p:nvPr/>
          </p:nvSpPr>
          <p:spPr bwMode="auto">
            <a:xfrm>
              <a:off x="6369399" y="5284698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9" name="Text Box 20"/>
            <p:cNvSpPr txBox="1">
              <a:spLocks noChangeAspect="1" noChangeArrowheads="1"/>
            </p:cNvSpPr>
            <p:nvPr/>
          </p:nvSpPr>
          <p:spPr bwMode="auto">
            <a:xfrm>
              <a:off x="6421211" y="5284698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10" name="Rectangle 37"/>
            <p:cNvSpPr>
              <a:spLocks noChangeArrowheads="1"/>
            </p:cNvSpPr>
            <p:nvPr/>
          </p:nvSpPr>
          <p:spPr bwMode="auto">
            <a:xfrm>
              <a:off x="6019800" y="5005154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54"/>
            <p:cNvSpPr>
              <a:spLocks noChangeArrowheads="1"/>
            </p:cNvSpPr>
            <p:nvPr/>
          </p:nvSpPr>
          <p:spPr bwMode="auto">
            <a:xfrm>
              <a:off x="6113922" y="5005154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Rectangle 55"/>
            <p:cNvSpPr>
              <a:spLocks noChangeArrowheads="1"/>
            </p:cNvSpPr>
            <p:nvPr/>
          </p:nvSpPr>
          <p:spPr bwMode="auto">
            <a:xfrm>
              <a:off x="6113922" y="5005154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56"/>
            <p:cNvSpPr>
              <a:spLocks noChangeArrowheads="1"/>
            </p:cNvSpPr>
            <p:nvPr/>
          </p:nvSpPr>
          <p:spPr bwMode="auto">
            <a:xfrm>
              <a:off x="6113922" y="5319204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 flipV="1">
            <a:off x="2540065" y="4269661"/>
            <a:ext cx="387248" cy="897197"/>
            <a:chOff x="4821223" y="2660332"/>
            <a:chExt cx="387248" cy="1003158"/>
          </a:xfrm>
        </p:grpSpPr>
        <p:sp>
          <p:nvSpPr>
            <p:cNvPr id="215" name="Arc 8"/>
            <p:cNvSpPr>
              <a:spLocks noChangeAspect="1"/>
            </p:cNvSpPr>
            <p:nvPr/>
          </p:nvSpPr>
          <p:spPr bwMode="auto">
            <a:xfrm rot="16200000" flipH="1">
              <a:off x="4774618" y="3097998"/>
              <a:ext cx="164026" cy="70816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6" name="Oval 13"/>
            <p:cNvSpPr>
              <a:spLocks noChangeAspect="1" noChangeArrowheads="1"/>
            </p:cNvSpPr>
            <p:nvPr/>
          </p:nvSpPr>
          <p:spPr bwMode="auto">
            <a:xfrm>
              <a:off x="4842736" y="357547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" name="Rectangle 38"/>
            <p:cNvSpPr>
              <a:spLocks noChangeArrowheads="1"/>
            </p:cNvSpPr>
            <p:nvPr/>
          </p:nvSpPr>
          <p:spPr bwMode="auto">
            <a:xfrm>
              <a:off x="4876800" y="2660332"/>
              <a:ext cx="331671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Rectangle 39"/>
            <p:cNvSpPr>
              <a:spLocks noChangeArrowheads="1"/>
            </p:cNvSpPr>
            <p:nvPr/>
          </p:nvSpPr>
          <p:spPr bwMode="auto">
            <a:xfrm>
              <a:off x="4876800" y="2660332"/>
              <a:ext cx="15239" cy="404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Rectangle 41"/>
            <p:cNvSpPr>
              <a:spLocks noChangeArrowheads="1"/>
            </p:cNvSpPr>
            <p:nvPr/>
          </p:nvSpPr>
          <p:spPr bwMode="auto">
            <a:xfrm>
              <a:off x="4876800" y="3212219"/>
              <a:ext cx="15239" cy="403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0" name="Arc 7"/>
          <p:cNvSpPr>
            <a:spLocks noChangeAspect="1"/>
          </p:cNvSpPr>
          <p:nvPr/>
        </p:nvSpPr>
        <p:spPr bwMode="auto">
          <a:xfrm rot="16200000" flipH="1">
            <a:off x="1317506" y="4226253"/>
            <a:ext cx="165026" cy="70816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1" name="Oval 24"/>
          <p:cNvSpPr>
            <a:spLocks noChangeAspect="1" noChangeArrowheads="1"/>
          </p:cNvSpPr>
          <p:nvPr/>
        </p:nvSpPr>
        <p:spPr bwMode="auto">
          <a:xfrm>
            <a:off x="973487" y="4268769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Rectangle 40"/>
          <p:cNvSpPr>
            <a:spLocks noChangeArrowheads="1"/>
          </p:cNvSpPr>
          <p:nvPr/>
        </p:nvSpPr>
        <p:spPr bwMode="auto">
          <a:xfrm>
            <a:off x="989049" y="4300518"/>
            <a:ext cx="1877077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Oval 9"/>
          <p:cNvSpPr>
            <a:spLocks noChangeAspect="1" noChangeArrowheads="1"/>
          </p:cNvSpPr>
          <p:nvPr/>
        </p:nvSpPr>
        <p:spPr bwMode="auto">
          <a:xfrm>
            <a:off x="1010531" y="5123749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Rectangle 49"/>
          <p:cNvSpPr>
            <a:spLocks noChangeArrowheads="1"/>
          </p:cNvSpPr>
          <p:nvPr/>
        </p:nvSpPr>
        <p:spPr bwMode="auto">
          <a:xfrm>
            <a:off x="1029355" y="5159255"/>
            <a:ext cx="758361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" name="Group 224"/>
          <p:cNvGrpSpPr/>
          <p:nvPr/>
        </p:nvGrpSpPr>
        <p:grpSpPr>
          <a:xfrm>
            <a:off x="2792800" y="3957933"/>
            <a:ext cx="906717" cy="516344"/>
            <a:chOff x="7030785" y="3950968"/>
            <a:chExt cx="906717" cy="516344"/>
          </a:xfrm>
        </p:grpSpPr>
        <p:sp>
          <p:nvSpPr>
            <p:cNvPr id="226" name="Oval 12"/>
            <p:cNvSpPr>
              <a:spLocks noChangeAspect="1" noChangeArrowheads="1"/>
            </p:cNvSpPr>
            <p:nvPr/>
          </p:nvSpPr>
          <p:spPr bwMode="auto">
            <a:xfrm>
              <a:off x="7496469" y="4099253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" name="Text Box 21"/>
            <p:cNvSpPr txBox="1">
              <a:spLocks noChangeAspect="1" noChangeArrowheads="1"/>
            </p:cNvSpPr>
            <p:nvPr/>
          </p:nvSpPr>
          <p:spPr bwMode="auto">
            <a:xfrm>
              <a:off x="7491988" y="3950968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28" name="Rectangle 44"/>
            <p:cNvSpPr>
              <a:spLocks noChangeArrowheads="1"/>
            </p:cNvSpPr>
            <p:nvPr/>
          </p:nvSpPr>
          <p:spPr bwMode="auto">
            <a:xfrm>
              <a:off x="7244130" y="4151262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45"/>
            <p:cNvSpPr>
              <a:spLocks noChangeArrowheads="1"/>
            </p:cNvSpPr>
            <p:nvPr/>
          </p:nvSpPr>
          <p:spPr bwMode="auto">
            <a:xfrm>
              <a:off x="7244130" y="4151262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46"/>
            <p:cNvSpPr>
              <a:spLocks noChangeArrowheads="1"/>
            </p:cNvSpPr>
            <p:nvPr/>
          </p:nvSpPr>
          <p:spPr bwMode="auto">
            <a:xfrm>
              <a:off x="7244130" y="4448308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Rectangle 48"/>
            <p:cNvSpPr>
              <a:spLocks noChangeArrowheads="1"/>
            </p:cNvSpPr>
            <p:nvPr/>
          </p:nvSpPr>
          <p:spPr bwMode="auto">
            <a:xfrm>
              <a:off x="7150007" y="4134259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Oval 61"/>
            <p:cNvSpPr>
              <a:spLocks noChangeAspect="1" noChangeArrowheads="1"/>
            </p:cNvSpPr>
            <p:nvPr/>
          </p:nvSpPr>
          <p:spPr bwMode="auto">
            <a:xfrm>
              <a:off x="7030785" y="4230274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3" name="Rectangle 58"/>
          <p:cNvSpPr>
            <a:spLocks noChangeArrowheads="1"/>
          </p:cNvSpPr>
          <p:nvPr/>
        </p:nvSpPr>
        <p:spPr bwMode="auto">
          <a:xfrm>
            <a:off x="1400019" y="4312669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58"/>
          <p:cNvSpPr>
            <a:spLocks noChangeArrowheads="1"/>
          </p:cNvSpPr>
          <p:nvPr/>
        </p:nvSpPr>
        <p:spPr bwMode="auto">
          <a:xfrm>
            <a:off x="1426911" y="3303009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Line 60"/>
          <p:cNvSpPr>
            <a:spLocks noChangeShapeType="1"/>
          </p:cNvSpPr>
          <p:nvPr/>
        </p:nvSpPr>
        <p:spPr bwMode="auto">
          <a:xfrm flipH="1" flipV="1">
            <a:off x="1441287" y="3303009"/>
            <a:ext cx="15005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36" name="Group 235"/>
          <p:cNvGrpSpPr/>
          <p:nvPr/>
        </p:nvGrpSpPr>
        <p:grpSpPr>
          <a:xfrm>
            <a:off x="2806515" y="2951655"/>
            <a:ext cx="940511" cy="516344"/>
            <a:chOff x="7044500" y="2944690"/>
            <a:chExt cx="940511" cy="516344"/>
          </a:xfrm>
        </p:grpSpPr>
        <p:sp>
          <p:nvSpPr>
            <p:cNvPr id="237" name="Oval 12"/>
            <p:cNvSpPr>
              <a:spLocks noChangeAspect="1" noChangeArrowheads="1"/>
            </p:cNvSpPr>
            <p:nvPr/>
          </p:nvSpPr>
          <p:spPr bwMode="auto">
            <a:xfrm>
              <a:off x="7510184" y="3092975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" name="Text Box 21"/>
            <p:cNvSpPr txBox="1">
              <a:spLocks noChangeAspect="1" noChangeArrowheads="1"/>
            </p:cNvSpPr>
            <p:nvPr/>
          </p:nvSpPr>
          <p:spPr bwMode="auto">
            <a:xfrm>
              <a:off x="7539497" y="2944690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39" name="Rectangle 44"/>
            <p:cNvSpPr>
              <a:spLocks noChangeArrowheads="1"/>
            </p:cNvSpPr>
            <p:nvPr/>
          </p:nvSpPr>
          <p:spPr bwMode="auto">
            <a:xfrm>
              <a:off x="7257845" y="3144984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Rectangle 45"/>
            <p:cNvSpPr>
              <a:spLocks noChangeArrowheads="1"/>
            </p:cNvSpPr>
            <p:nvPr/>
          </p:nvSpPr>
          <p:spPr bwMode="auto">
            <a:xfrm>
              <a:off x="7257845" y="3144984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Rectangle 46"/>
            <p:cNvSpPr>
              <a:spLocks noChangeArrowheads="1"/>
            </p:cNvSpPr>
            <p:nvPr/>
          </p:nvSpPr>
          <p:spPr bwMode="auto">
            <a:xfrm>
              <a:off x="7257845" y="3442030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7163722" y="3127981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Oval 61"/>
            <p:cNvSpPr>
              <a:spLocks noChangeAspect="1" noChangeArrowheads="1"/>
            </p:cNvSpPr>
            <p:nvPr/>
          </p:nvSpPr>
          <p:spPr bwMode="auto">
            <a:xfrm>
              <a:off x="7044500" y="3223996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4" name="Rectangle 47"/>
          <p:cNvSpPr>
            <a:spLocks noChangeArrowheads="1"/>
          </p:cNvSpPr>
          <p:nvPr/>
        </p:nvSpPr>
        <p:spPr bwMode="auto">
          <a:xfrm>
            <a:off x="2146246" y="4714245"/>
            <a:ext cx="17031" cy="3160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Rectangle 59"/>
          <p:cNvSpPr>
            <a:spLocks noChangeArrowheads="1"/>
          </p:cNvSpPr>
          <p:nvPr/>
        </p:nvSpPr>
        <p:spPr bwMode="auto">
          <a:xfrm>
            <a:off x="3303125" y="4456498"/>
            <a:ext cx="17032" cy="54308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57"/>
          <p:cNvSpPr>
            <a:spLocks noChangeArrowheads="1"/>
          </p:cNvSpPr>
          <p:nvPr/>
        </p:nvSpPr>
        <p:spPr bwMode="auto">
          <a:xfrm>
            <a:off x="3297926" y="3448996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Oval 17"/>
          <p:cNvSpPr>
            <a:spLocks noChangeAspect="1" noChangeArrowheads="1"/>
          </p:cNvSpPr>
          <p:nvPr/>
        </p:nvSpPr>
        <p:spPr bwMode="auto">
          <a:xfrm>
            <a:off x="4094139" y="4687348"/>
            <a:ext cx="78884" cy="86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" name="Rectangle 42"/>
          <p:cNvSpPr>
            <a:spLocks noChangeArrowheads="1"/>
          </p:cNvSpPr>
          <p:nvPr/>
        </p:nvSpPr>
        <p:spPr bwMode="auto">
          <a:xfrm>
            <a:off x="2146246" y="4725086"/>
            <a:ext cx="1988232" cy="1800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Oval 16"/>
          <p:cNvSpPr>
            <a:spLocks noChangeAspect="1" noChangeArrowheads="1"/>
          </p:cNvSpPr>
          <p:nvPr/>
        </p:nvSpPr>
        <p:spPr bwMode="auto">
          <a:xfrm>
            <a:off x="3258484" y="4681079"/>
            <a:ext cx="79781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" name="Text Box 4"/>
          <p:cNvSpPr txBox="1">
            <a:spLocks noChangeArrowheads="1"/>
          </p:cNvSpPr>
          <p:nvPr/>
        </p:nvSpPr>
        <p:spPr bwMode="auto">
          <a:xfrm>
            <a:off x="3043614" y="2110731"/>
            <a:ext cx="614039" cy="28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251" name="Oval 14"/>
          <p:cNvSpPr>
            <a:spLocks noChangeAspect="1" noChangeArrowheads="1"/>
          </p:cNvSpPr>
          <p:nvPr/>
        </p:nvSpPr>
        <p:spPr bwMode="auto">
          <a:xfrm>
            <a:off x="3270854" y="2459878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2" name="Rectangle 57"/>
          <p:cNvSpPr>
            <a:spLocks noChangeArrowheads="1"/>
          </p:cNvSpPr>
          <p:nvPr/>
        </p:nvSpPr>
        <p:spPr bwMode="auto">
          <a:xfrm>
            <a:off x="3305773" y="2532851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" name="Group 252"/>
          <p:cNvGrpSpPr/>
          <p:nvPr/>
        </p:nvGrpSpPr>
        <p:grpSpPr>
          <a:xfrm rot="10800000" flipH="1">
            <a:off x="2169381" y="5371599"/>
            <a:ext cx="1145577" cy="367057"/>
            <a:chOff x="4546180" y="2179236"/>
            <a:chExt cx="1135748" cy="367057"/>
          </a:xfrm>
        </p:grpSpPr>
        <p:sp>
          <p:nvSpPr>
            <p:cNvPr id="254" name="Rectangle 34"/>
            <p:cNvSpPr>
              <a:spLocks noChangeArrowheads="1"/>
            </p:cNvSpPr>
            <p:nvPr/>
          </p:nvSpPr>
          <p:spPr bwMode="auto">
            <a:xfrm>
              <a:off x="4546180" y="2179236"/>
              <a:ext cx="1135748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Rectangle 43"/>
            <p:cNvSpPr>
              <a:spLocks noChangeArrowheads="1"/>
            </p:cNvSpPr>
            <p:nvPr/>
          </p:nvSpPr>
          <p:spPr bwMode="auto">
            <a:xfrm>
              <a:off x="4546180" y="2196238"/>
              <a:ext cx="17031" cy="35005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19" y="5951767"/>
            <a:ext cx="305675" cy="10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7" name="Rectangle 57"/>
          <p:cNvSpPr>
            <a:spLocks noChangeArrowheads="1"/>
          </p:cNvSpPr>
          <p:nvPr/>
        </p:nvSpPr>
        <p:spPr bwMode="auto">
          <a:xfrm>
            <a:off x="3321233" y="5335670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8" name="Group 257"/>
          <p:cNvGrpSpPr/>
          <p:nvPr/>
        </p:nvGrpSpPr>
        <p:grpSpPr>
          <a:xfrm>
            <a:off x="7510184" y="5002082"/>
            <a:ext cx="817972" cy="492840"/>
            <a:chOff x="7179858" y="4988152"/>
            <a:chExt cx="817972" cy="492840"/>
          </a:xfrm>
        </p:grpSpPr>
        <p:sp>
          <p:nvSpPr>
            <p:cNvPr id="259" name="Oval 19"/>
            <p:cNvSpPr>
              <a:spLocks noChangeAspect="1" noChangeArrowheads="1"/>
            </p:cNvSpPr>
            <p:nvPr/>
          </p:nvSpPr>
          <p:spPr bwMode="auto">
            <a:xfrm>
              <a:off x="7529457" y="526769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" name="Text Box 20"/>
            <p:cNvSpPr txBox="1">
              <a:spLocks noChangeAspect="1" noChangeArrowheads="1"/>
            </p:cNvSpPr>
            <p:nvPr/>
          </p:nvSpPr>
          <p:spPr bwMode="auto">
            <a:xfrm>
              <a:off x="7551419" y="5267696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61" name="Rectangle 37"/>
            <p:cNvSpPr>
              <a:spLocks noChangeArrowheads="1"/>
            </p:cNvSpPr>
            <p:nvPr/>
          </p:nvSpPr>
          <p:spPr bwMode="auto">
            <a:xfrm>
              <a:off x="7179858" y="4988152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Rectangle 54"/>
            <p:cNvSpPr>
              <a:spLocks noChangeArrowheads="1"/>
            </p:cNvSpPr>
            <p:nvPr/>
          </p:nvSpPr>
          <p:spPr bwMode="auto">
            <a:xfrm>
              <a:off x="7273980" y="4988152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Rectangle 55"/>
            <p:cNvSpPr>
              <a:spLocks noChangeArrowheads="1"/>
            </p:cNvSpPr>
            <p:nvPr/>
          </p:nvSpPr>
          <p:spPr bwMode="auto">
            <a:xfrm>
              <a:off x="7273980" y="4988152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Rectangle 56"/>
            <p:cNvSpPr>
              <a:spLocks noChangeArrowheads="1"/>
            </p:cNvSpPr>
            <p:nvPr/>
          </p:nvSpPr>
          <p:spPr bwMode="auto">
            <a:xfrm>
              <a:off x="7273980" y="5302202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6350126" y="5019084"/>
            <a:ext cx="847822" cy="492840"/>
            <a:chOff x="6019800" y="5005154"/>
            <a:chExt cx="847822" cy="492840"/>
          </a:xfrm>
        </p:grpSpPr>
        <p:sp>
          <p:nvSpPr>
            <p:cNvPr id="266" name="Oval 19"/>
            <p:cNvSpPr>
              <a:spLocks noChangeAspect="1" noChangeArrowheads="1"/>
            </p:cNvSpPr>
            <p:nvPr/>
          </p:nvSpPr>
          <p:spPr bwMode="auto">
            <a:xfrm>
              <a:off x="6369399" y="5284698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" name="Text Box 20"/>
            <p:cNvSpPr txBox="1">
              <a:spLocks noChangeAspect="1" noChangeArrowheads="1"/>
            </p:cNvSpPr>
            <p:nvPr/>
          </p:nvSpPr>
          <p:spPr bwMode="auto">
            <a:xfrm>
              <a:off x="6421211" y="5284698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68" name="Rectangle 37"/>
            <p:cNvSpPr>
              <a:spLocks noChangeArrowheads="1"/>
            </p:cNvSpPr>
            <p:nvPr/>
          </p:nvSpPr>
          <p:spPr bwMode="auto">
            <a:xfrm>
              <a:off x="6019800" y="5005154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Rectangle 54"/>
            <p:cNvSpPr>
              <a:spLocks noChangeArrowheads="1"/>
            </p:cNvSpPr>
            <p:nvPr/>
          </p:nvSpPr>
          <p:spPr bwMode="auto">
            <a:xfrm>
              <a:off x="6113922" y="5005154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Rectangle 55"/>
            <p:cNvSpPr>
              <a:spLocks noChangeArrowheads="1"/>
            </p:cNvSpPr>
            <p:nvPr/>
          </p:nvSpPr>
          <p:spPr bwMode="auto">
            <a:xfrm>
              <a:off x="6113922" y="5005154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Rectangle 56"/>
            <p:cNvSpPr>
              <a:spLocks noChangeArrowheads="1"/>
            </p:cNvSpPr>
            <p:nvPr/>
          </p:nvSpPr>
          <p:spPr bwMode="auto">
            <a:xfrm>
              <a:off x="6113922" y="5319204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 flipV="1">
            <a:off x="7108376" y="4276626"/>
            <a:ext cx="387248" cy="897197"/>
            <a:chOff x="4821223" y="2660332"/>
            <a:chExt cx="387248" cy="1003158"/>
          </a:xfrm>
        </p:grpSpPr>
        <p:sp>
          <p:nvSpPr>
            <p:cNvPr id="273" name="Arc 8"/>
            <p:cNvSpPr>
              <a:spLocks noChangeAspect="1"/>
            </p:cNvSpPr>
            <p:nvPr/>
          </p:nvSpPr>
          <p:spPr bwMode="auto">
            <a:xfrm rot="16200000" flipH="1">
              <a:off x="4774618" y="3097998"/>
              <a:ext cx="164026" cy="70816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4" name="Oval 13"/>
            <p:cNvSpPr>
              <a:spLocks noChangeAspect="1" noChangeArrowheads="1"/>
            </p:cNvSpPr>
            <p:nvPr/>
          </p:nvSpPr>
          <p:spPr bwMode="auto">
            <a:xfrm>
              <a:off x="4842736" y="357547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" name="Rectangle 38"/>
            <p:cNvSpPr>
              <a:spLocks noChangeArrowheads="1"/>
            </p:cNvSpPr>
            <p:nvPr/>
          </p:nvSpPr>
          <p:spPr bwMode="auto">
            <a:xfrm>
              <a:off x="4876800" y="2660332"/>
              <a:ext cx="331671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Rectangle 39"/>
            <p:cNvSpPr>
              <a:spLocks noChangeArrowheads="1"/>
            </p:cNvSpPr>
            <p:nvPr/>
          </p:nvSpPr>
          <p:spPr bwMode="auto">
            <a:xfrm>
              <a:off x="4876800" y="2660332"/>
              <a:ext cx="15239" cy="404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Rectangle 41"/>
            <p:cNvSpPr>
              <a:spLocks noChangeArrowheads="1"/>
            </p:cNvSpPr>
            <p:nvPr/>
          </p:nvSpPr>
          <p:spPr bwMode="auto">
            <a:xfrm>
              <a:off x="4876800" y="3212219"/>
              <a:ext cx="15239" cy="403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" name="Arc 7"/>
          <p:cNvSpPr>
            <a:spLocks noChangeAspect="1"/>
          </p:cNvSpPr>
          <p:nvPr/>
        </p:nvSpPr>
        <p:spPr bwMode="auto">
          <a:xfrm rot="16200000" flipH="1">
            <a:off x="5885817" y="4233218"/>
            <a:ext cx="165026" cy="70816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" name="Oval 24"/>
          <p:cNvSpPr>
            <a:spLocks noChangeAspect="1" noChangeArrowheads="1"/>
          </p:cNvSpPr>
          <p:nvPr/>
        </p:nvSpPr>
        <p:spPr bwMode="auto">
          <a:xfrm>
            <a:off x="5541798" y="4275734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0" name="Rectangle 40"/>
          <p:cNvSpPr>
            <a:spLocks noChangeArrowheads="1"/>
          </p:cNvSpPr>
          <p:nvPr/>
        </p:nvSpPr>
        <p:spPr bwMode="auto">
          <a:xfrm>
            <a:off x="5557360" y="4307483"/>
            <a:ext cx="1877077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Oval 9"/>
          <p:cNvSpPr>
            <a:spLocks noChangeAspect="1" noChangeArrowheads="1"/>
          </p:cNvSpPr>
          <p:nvPr/>
        </p:nvSpPr>
        <p:spPr bwMode="auto">
          <a:xfrm>
            <a:off x="5578842" y="5130714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" name="Rectangle 49"/>
          <p:cNvSpPr>
            <a:spLocks noChangeArrowheads="1"/>
          </p:cNvSpPr>
          <p:nvPr/>
        </p:nvSpPr>
        <p:spPr bwMode="auto">
          <a:xfrm>
            <a:off x="5597666" y="5166220"/>
            <a:ext cx="758361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3" name="Group 282"/>
          <p:cNvGrpSpPr/>
          <p:nvPr/>
        </p:nvGrpSpPr>
        <p:grpSpPr>
          <a:xfrm>
            <a:off x="7361111" y="3964898"/>
            <a:ext cx="906717" cy="516344"/>
            <a:chOff x="7030785" y="3950968"/>
            <a:chExt cx="906717" cy="516344"/>
          </a:xfrm>
        </p:grpSpPr>
        <p:sp>
          <p:nvSpPr>
            <p:cNvPr id="284" name="Oval 12"/>
            <p:cNvSpPr>
              <a:spLocks noChangeAspect="1" noChangeArrowheads="1"/>
            </p:cNvSpPr>
            <p:nvPr/>
          </p:nvSpPr>
          <p:spPr bwMode="auto">
            <a:xfrm>
              <a:off x="7496469" y="4099253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5" name="Text Box 21"/>
            <p:cNvSpPr txBox="1">
              <a:spLocks noChangeAspect="1" noChangeArrowheads="1"/>
            </p:cNvSpPr>
            <p:nvPr/>
          </p:nvSpPr>
          <p:spPr bwMode="auto">
            <a:xfrm>
              <a:off x="7491988" y="3950968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86" name="Rectangle 44"/>
            <p:cNvSpPr>
              <a:spLocks noChangeArrowheads="1"/>
            </p:cNvSpPr>
            <p:nvPr/>
          </p:nvSpPr>
          <p:spPr bwMode="auto">
            <a:xfrm>
              <a:off x="7244130" y="4151262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Rectangle 45"/>
            <p:cNvSpPr>
              <a:spLocks noChangeArrowheads="1"/>
            </p:cNvSpPr>
            <p:nvPr/>
          </p:nvSpPr>
          <p:spPr bwMode="auto">
            <a:xfrm>
              <a:off x="7244130" y="4151262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46"/>
            <p:cNvSpPr>
              <a:spLocks noChangeArrowheads="1"/>
            </p:cNvSpPr>
            <p:nvPr/>
          </p:nvSpPr>
          <p:spPr bwMode="auto">
            <a:xfrm>
              <a:off x="7244130" y="4448308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Rectangle 48"/>
            <p:cNvSpPr>
              <a:spLocks noChangeArrowheads="1"/>
            </p:cNvSpPr>
            <p:nvPr/>
          </p:nvSpPr>
          <p:spPr bwMode="auto">
            <a:xfrm>
              <a:off x="7150007" y="4134259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Oval 61"/>
            <p:cNvSpPr>
              <a:spLocks noChangeAspect="1" noChangeArrowheads="1"/>
            </p:cNvSpPr>
            <p:nvPr/>
          </p:nvSpPr>
          <p:spPr bwMode="auto">
            <a:xfrm>
              <a:off x="7030785" y="4230274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1" name="Rectangle 58"/>
          <p:cNvSpPr>
            <a:spLocks noChangeArrowheads="1"/>
          </p:cNvSpPr>
          <p:nvPr/>
        </p:nvSpPr>
        <p:spPr bwMode="auto">
          <a:xfrm>
            <a:off x="5968330" y="4319634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58"/>
          <p:cNvSpPr>
            <a:spLocks noChangeArrowheads="1"/>
          </p:cNvSpPr>
          <p:nvPr/>
        </p:nvSpPr>
        <p:spPr bwMode="auto">
          <a:xfrm>
            <a:off x="5995222" y="3309974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60"/>
          <p:cNvSpPr>
            <a:spLocks noChangeShapeType="1"/>
          </p:cNvSpPr>
          <p:nvPr/>
        </p:nvSpPr>
        <p:spPr bwMode="auto">
          <a:xfrm flipH="1" flipV="1">
            <a:off x="6009598" y="3309974"/>
            <a:ext cx="15005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7374826" y="2958620"/>
            <a:ext cx="940511" cy="516344"/>
            <a:chOff x="7044500" y="2944690"/>
            <a:chExt cx="940511" cy="516344"/>
          </a:xfrm>
        </p:grpSpPr>
        <p:sp>
          <p:nvSpPr>
            <p:cNvPr id="295" name="Oval 12"/>
            <p:cNvSpPr>
              <a:spLocks noChangeAspect="1" noChangeArrowheads="1"/>
            </p:cNvSpPr>
            <p:nvPr/>
          </p:nvSpPr>
          <p:spPr bwMode="auto">
            <a:xfrm>
              <a:off x="7510184" y="3092975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6" name="Text Box 21"/>
            <p:cNvSpPr txBox="1">
              <a:spLocks noChangeAspect="1" noChangeArrowheads="1"/>
            </p:cNvSpPr>
            <p:nvPr/>
          </p:nvSpPr>
          <p:spPr bwMode="auto">
            <a:xfrm>
              <a:off x="7539497" y="2944690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97" name="Rectangle 44"/>
            <p:cNvSpPr>
              <a:spLocks noChangeArrowheads="1"/>
            </p:cNvSpPr>
            <p:nvPr/>
          </p:nvSpPr>
          <p:spPr bwMode="auto">
            <a:xfrm>
              <a:off x="7257845" y="3144984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Rectangle 45"/>
            <p:cNvSpPr>
              <a:spLocks noChangeArrowheads="1"/>
            </p:cNvSpPr>
            <p:nvPr/>
          </p:nvSpPr>
          <p:spPr bwMode="auto">
            <a:xfrm>
              <a:off x="7257845" y="3144984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Rectangle 46"/>
            <p:cNvSpPr>
              <a:spLocks noChangeArrowheads="1"/>
            </p:cNvSpPr>
            <p:nvPr/>
          </p:nvSpPr>
          <p:spPr bwMode="auto">
            <a:xfrm>
              <a:off x="7257845" y="3442030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Rectangle 48"/>
            <p:cNvSpPr>
              <a:spLocks noChangeArrowheads="1"/>
            </p:cNvSpPr>
            <p:nvPr/>
          </p:nvSpPr>
          <p:spPr bwMode="auto">
            <a:xfrm>
              <a:off x="7163722" y="3127981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Oval 61"/>
            <p:cNvSpPr>
              <a:spLocks noChangeAspect="1" noChangeArrowheads="1"/>
            </p:cNvSpPr>
            <p:nvPr/>
          </p:nvSpPr>
          <p:spPr bwMode="auto">
            <a:xfrm>
              <a:off x="7044500" y="3223996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2" name="Rectangle 47"/>
          <p:cNvSpPr>
            <a:spLocks noChangeArrowheads="1"/>
          </p:cNvSpPr>
          <p:nvPr/>
        </p:nvSpPr>
        <p:spPr bwMode="auto">
          <a:xfrm>
            <a:off x="6714557" y="4721210"/>
            <a:ext cx="17031" cy="3160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59"/>
          <p:cNvSpPr>
            <a:spLocks noChangeArrowheads="1"/>
          </p:cNvSpPr>
          <p:nvPr/>
        </p:nvSpPr>
        <p:spPr bwMode="auto">
          <a:xfrm>
            <a:off x="7871436" y="4463463"/>
            <a:ext cx="17032" cy="54308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57"/>
          <p:cNvSpPr>
            <a:spLocks noChangeArrowheads="1"/>
          </p:cNvSpPr>
          <p:nvPr/>
        </p:nvSpPr>
        <p:spPr bwMode="auto">
          <a:xfrm>
            <a:off x="7866237" y="3455961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Oval 17"/>
          <p:cNvSpPr>
            <a:spLocks noChangeAspect="1" noChangeArrowheads="1"/>
          </p:cNvSpPr>
          <p:nvPr/>
        </p:nvSpPr>
        <p:spPr bwMode="auto">
          <a:xfrm>
            <a:off x="8662450" y="4694313"/>
            <a:ext cx="78884" cy="86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" name="Rectangle 42"/>
          <p:cNvSpPr>
            <a:spLocks noChangeArrowheads="1"/>
          </p:cNvSpPr>
          <p:nvPr/>
        </p:nvSpPr>
        <p:spPr bwMode="auto">
          <a:xfrm>
            <a:off x="6714557" y="4732051"/>
            <a:ext cx="1988232" cy="1800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Oval 16"/>
          <p:cNvSpPr>
            <a:spLocks noChangeAspect="1" noChangeArrowheads="1"/>
          </p:cNvSpPr>
          <p:nvPr/>
        </p:nvSpPr>
        <p:spPr bwMode="auto">
          <a:xfrm>
            <a:off x="7826795" y="4688044"/>
            <a:ext cx="79781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" name="Text Box 4"/>
          <p:cNvSpPr txBox="1">
            <a:spLocks noChangeArrowheads="1"/>
          </p:cNvSpPr>
          <p:nvPr/>
        </p:nvSpPr>
        <p:spPr bwMode="auto">
          <a:xfrm>
            <a:off x="7611925" y="2117696"/>
            <a:ext cx="614039" cy="28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309" name="Oval 14"/>
          <p:cNvSpPr>
            <a:spLocks noChangeAspect="1" noChangeArrowheads="1"/>
          </p:cNvSpPr>
          <p:nvPr/>
        </p:nvSpPr>
        <p:spPr bwMode="auto">
          <a:xfrm>
            <a:off x="7839165" y="2466843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" name="Rectangle 57"/>
          <p:cNvSpPr>
            <a:spLocks noChangeArrowheads="1"/>
          </p:cNvSpPr>
          <p:nvPr/>
        </p:nvSpPr>
        <p:spPr bwMode="auto">
          <a:xfrm>
            <a:off x="7874084" y="2539816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1" name="Group 310"/>
          <p:cNvGrpSpPr/>
          <p:nvPr/>
        </p:nvGrpSpPr>
        <p:grpSpPr>
          <a:xfrm rot="10800000" flipH="1">
            <a:off x="6737692" y="5378564"/>
            <a:ext cx="1145577" cy="367057"/>
            <a:chOff x="4546180" y="2179236"/>
            <a:chExt cx="1135748" cy="367057"/>
          </a:xfrm>
        </p:grpSpPr>
        <p:sp>
          <p:nvSpPr>
            <p:cNvPr id="312" name="Rectangle 34"/>
            <p:cNvSpPr>
              <a:spLocks noChangeArrowheads="1"/>
            </p:cNvSpPr>
            <p:nvPr/>
          </p:nvSpPr>
          <p:spPr bwMode="auto">
            <a:xfrm>
              <a:off x="4546180" y="2179236"/>
              <a:ext cx="1135748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Rectangle 43"/>
            <p:cNvSpPr>
              <a:spLocks noChangeArrowheads="1"/>
            </p:cNvSpPr>
            <p:nvPr/>
          </p:nvSpPr>
          <p:spPr bwMode="auto">
            <a:xfrm>
              <a:off x="4546180" y="2196238"/>
              <a:ext cx="17031" cy="35005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430" y="5958732"/>
            <a:ext cx="305675" cy="10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5" name="Rectangle 57"/>
          <p:cNvSpPr>
            <a:spLocks noChangeArrowheads="1"/>
          </p:cNvSpPr>
          <p:nvPr/>
        </p:nvSpPr>
        <p:spPr bwMode="auto">
          <a:xfrm>
            <a:off x="7889544" y="5342635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0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Practice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Verify the logical operation of the CMOS </a:t>
            </a:r>
            <a:r>
              <a:rPr lang="en-US" altLang="en-US" dirty="0" smtClean="0"/>
              <a:t>NOR:</a:t>
            </a:r>
            <a:endParaRPr lang="en-US" altLang="en-US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87046" name="Text Box 6"/>
          <p:cNvSpPr txBox="1">
            <a:spLocks noChangeAspect="1" noChangeArrowheads="1"/>
          </p:cNvSpPr>
          <p:nvPr/>
        </p:nvSpPr>
        <p:spPr bwMode="auto">
          <a:xfrm>
            <a:off x="0" y="3689350"/>
            <a:ext cx="966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A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dirty="0"/>
          </a:p>
        </p:txBody>
      </p:sp>
      <p:sp>
        <p:nvSpPr>
          <p:cNvPr id="87081" name="Text Box 41"/>
          <p:cNvSpPr txBox="1">
            <a:spLocks noChangeAspect="1" noChangeArrowheads="1"/>
          </p:cNvSpPr>
          <p:nvPr/>
        </p:nvSpPr>
        <p:spPr bwMode="auto">
          <a:xfrm>
            <a:off x="0" y="4649788"/>
            <a:ext cx="966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B</a:t>
            </a:r>
          </a:p>
          <a:p>
            <a:pPr algn="ctr"/>
            <a:r>
              <a:rPr lang="en-US" altLang="en-US" sz="2400"/>
              <a:t>= 0V</a:t>
            </a:r>
          </a:p>
        </p:txBody>
      </p:sp>
      <p:sp>
        <p:nvSpPr>
          <p:cNvPr id="87083" name="Text Box 43"/>
          <p:cNvSpPr txBox="1">
            <a:spLocks noChangeAspect="1" noChangeArrowheads="1"/>
          </p:cNvSpPr>
          <p:nvPr/>
        </p:nvSpPr>
        <p:spPr bwMode="auto">
          <a:xfrm>
            <a:off x="4497388" y="3733800"/>
            <a:ext cx="966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A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dirty="0"/>
          </a:p>
        </p:txBody>
      </p:sp>
      <p:sp>
        <p:nvSpPr>
          <p:cNvPr id="87118" name="Text Box 78"/>
          <p:cNvSpPr txBox="1">
            <a:spLocks noChangeAspect="1" noChangeArrowheads="1"/>
          </p:cNvSpPr>
          <p:nvPr/>
        </p:nvSpPr>
        <p:spPr bwMode="auto">
          <a:xfrm>
            <a:off x="4497388" y="4694238"/>
            <a:ext cx="966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/>
              <a:t>B</a:t>
            </a:r>
          </a:p>
          <a:p>
            <a:pPr algn="ctr"/>
            <a:r>
              <a:rPr lang="en-US" altLang="en-US" sz="2400" dirty="0"/>
              <a:t>= </a:t>
            </a: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 flipV="1">
            <a:off x="4419600" y="2133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145"/>
          <p:cNvGrpSpPr/>
          <p:nvPr/>
        </p:nvGrpSpPr>
        <p:grpSpPr>
          <a:xfrm>
            <a:off x="2941873" y="4995117"/>
            <a:ext cx="817972" cy="492840"/>
            <a:chOff x="7179858" y="4988152"/>
            <a:chExt cx="817972" cy="492840"/>
          </a:xfrm>
        </p:grpSpPr>
        <p:sp>
          <p:nvSpPr>
            <p:cNvPr id="147" name="Oval 19"/>
            <p:cNvSpPr>
              <a:spLocks noChangeAspect="1" noChangeArrowheads="1"/>
            </p:cNvSpPr>
            <p:nvPr/>
          </p:nvSpPr>
          <p:spPr bwMode="auto">
            <a:xfrm>
              <a:off x="7529457" y="526769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8" name="Text Box 20"/>
            <p:cNvSpPr txBox="1">
              <a:spLocks noChangeAspect="1" noChangeArrowheads="1"/>
            </p:cNvSpPr>
            <p:nvPr/>
          </p:nvSpPr>
          <p:spPr bwMode="auto">
            <a:xfrm>
              <a:off x="7551419" y="5267696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03" name="Rectangle 37"/>
            <p:cNvSpPr>
              <a:spLocks noChangeArrowheads="1"/>
            </p:cNvSpPr>
            <p:nvPr/>
          </p:nvSpPr>
          <p:spPr bwMode="auto">
            <a:xfrm>
              <a:off x="7179858" y="4988152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54"/>
            <p:cNvSpPr>
              <a:spLocks noChangeArrowheads="1"/>
            </p:cNvSpPr>
            <p:nvPr/>
          </p:nvSpPr>
          <p:spPr bwMode="auto">
            <a:xfrm>
              <a:off x="7273980" y="4988152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Rectangle 55"/>
            <p:cNvSpPr>
              <a:spLocks noChangeArrowheads="1"/>
            </p:cNvSpPr>
            <p:nvPr/>
          </p:nvSpPr>
          <p:spPr bwMode="auto">
            <a:xfrm>
              <a:off x="7273980" y="4988152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56"/>
            <p:cNvSpPr>
              <a:spLocks noChangeArrowheads="1"/>
            </p:cNvSpPr>
            <p:nvPr/>
          </p:nvSpPr>
          <p:spPr bwMode="auto">
            <a:xfrm>
              <a:off x="7273980" y="5302202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1781815" y="5012119"/>
            <a:ext cx="847822" cy="492840"/>
            <a:chOff x="6019800" y="5005154"/>
            <a:chExt cx="847822" cy="492840"/>
          </a:xfrm>
        </p:grpSpPr>
        <p:sp>
          <p:nvSpPr>
            <p:cNvPr id="208" name="Oval 19"/>
            <p:cNvSpPr>
              <a:spLocks noChangeAspect="1" noChangeArrowheads="1"/>
            </p:cNvSpPr>
            <p:nvPr/>
          </p:nvSpPr>
          <p:spPr bwMode="auto">
            <a:xfrm>
              <a:off x="6369399" y="5284698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9" name="Text Box 20"/>
            <p:cNvSpPr txBox="1">
              <a:spLocks noChangeAspect="1" noChangeArrowheads="1"/>
            </p:cNvSpPr>
            <p:nvPr/>
          </p:nvSpPr>
          <p:spPr bwMode="auto">
            <a:xfrm>
              <a:off x="6421211" y="5284698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10" name="Rectangle 37"/>
            <p:cNvSpPr>
              <a:spLocks noChangeArrowheads="1"/>
            </p:cNvSpPr>
            <p:nvPr/>
          </p:nvSpPr>
          <p:spPr bwMode="auto">
            <a:xfrm>
              <a:off x="6019800" y="5005154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54"/>
            <p:cNvSpPr>
              <a:spLocks noChangeArrowheads="1"/>
            </p:cNvSpPr>
            <p:nvPr/>
          </p:nvSpPr>
          <p:spPr bwMode="auto">
            <a:xfrm>
              <a:off x="6113922" y="5005154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Rectangle 55"/>
            <p:cNvSpPr>
              <a:spLocks noChangeArrowheads="1"/>
            </p:cNvSpPr>
            <p:nvPr/>
          </p:nvSpPr>
          <p:spPr bwMode="auto">
            <a:xfrm>
              <a:off x="6113922" y="5005154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56"/>
            <p:cNvSpPr>
              <a:spLocks noChangeArrowheads="1"/>
            </p:cNvSpPr>
            <p:nvPr/>
          </p:nvSpPr>
          <p:spPr bwMode="auto">
            <a:xfrm>
              <a:off x="6113922" y="5319204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 flipV="1">
            <a:off x="2540065" y="4269661"/>
            <a:ext cx="387248" cy="897197"/>
            <a:chOff x="4821223" y="2660332"/>
            <a:chExt cx="387248" cy="1003158"/>
          </a:xfrm>
        </p:grpSpPr>
        <p:sp>
          <p:nvSpPr>
            <p:cNvPr id="215" name="Arc 8"/>
            <p:cNvSpPr>
              <a:spLocks noChangeAspect="1"/>
            </p:cNvSpPr>
            <p:nvPr/>
          </p:nvSpPr>
          <p:spPr bwMode="auto">
            <a:xfrm rot="16200000" flipH="1">
              <a:off x="4774618" y="3097998"/>
              <a:ext cx="164026" cy="70816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6" name="Oval 13"/>
            <p:cNvSpPr>
              <a:spLocks noChangeAspect="1" noChangeArrowheads="1"/>
            </p:cNvSpPr>
            <p:nvPr/>
          </p:nvSpPr>
          <p:spPr bwMode="auto">
            <a:xfrm>
              <a:off x="4842736" y="357547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7" name="Rectangle 38"/>
            <p:cNvSpPr>
              <a:spLocks noChangeArrowheads="1"/>
            </p:cNvSpPr>
            <p:nvPr/>
          </p:nvSpPr>
          <p:spPr bwMode="auto">
            <a:xfrm>
              <a:off x="4876800" y="2660332"/>
              <a:ext cx="331671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Rectangle 39"/>
            <p:cNvSpPr>
              <a:spLocks noChangeArrowheads="1"/>
            </p:cNvSpPr>
            <p:nvPr/>
          </p:nvSpPr>
          <p:spPr bwMode="auto">
            <a:xfrm>
              <a:off x="4876800" y="2660332"/>
              <a:ext cx="15239" cy="404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Rectangle 41"/>
            <p:cNvSpPr>
              <a:spLocks noChangeArrowheads="1"/>
            </p:cNvSpPr>
            <p:nvPr/>
          </p:nvSpPr>
          <p:spPr bwMode="auto">
            <a:xfrm>
              <a:off x="4876800" y="3212219"/>
              <a:ext cx="15239" cy="403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0" name="Arc 7"/>
          <p:cNvSpPr>
            <a:spLocks noChangeAspect="1"/>
          </p:cNvSpPr>
          <p:nvPr/>
        </p:nvSpPr>
        <p:spPr bwMode="auto">
          <a:xfrm rot="16200000" flipH="1">
            <a:off x="1317506" y="4226253"/>
            <a:ext cx="165026" cy="70816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1" name="Oval 24"/>
          <p:cNvSpPr>
            <a:spLocks noChangeAspect="1" noChangeArrowheads="1"/>
          </p:cNvSpPr>
          <p:nvPr/>
        </p:nvSpPr>
        <p:spPr bwMode="auto">
          <a:xfrm>
            <a:off x="973487" y="4268769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Rectangle 40"/>
          <p:cNvSpPr>
            <a:spLocks noChangeArrowheads="1"/>
          </p:cNvSpPr>
          <p:nvPr/>
        </p:nvSpPr>
        <p:spPr bwMode="auto">
          <a:xfrm>
            <a:off x="989049" y="4300518"/>
            <a:ext cx="1877077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Oval 9"/>
          <p:cNvSpPr>
            <a:spLocks noChangeAspect="1" noChangeArrowheads="1"/>
          </p:cNvSpPr>
          <p:nvPr/>
        </p:nvSpPr>
        <p:spPr bwMode="auto">
          <a:xfrm>
            <a:off x="1010531" y="5123749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Rectangle 49"/>
          <p:cNvSpPr>
            <a:spLocks noChangeArrowheads="1"/>
          </p:cNvSpPr>
          <p:nvPr/>
        </p:nvSpPr>
        <p:spPr bwMode="auto">
          <a:xfrm>
            <a:off x="1029355" y="5159255"/>
            <a:ext cx="758361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" name="Group 224"/>
          <p:cNvGrpSpPr/>
          <p:nvPr/>
        </p:nvGrpSpPr>
        <p:grpSpPr>
          <a:xfrm>
            <a:off x="2792800" y="3957933"/>
            <a:ext cx="906717" cy="516344"/>
            <a:chOff x="7030785" y="3950968"/>
            <a:chExt cx="906717" cy="516344"/>
          </a:xfrm>
        </p:grpSpPr>
        <p:sp>
          <p:nvSpPr>
            <p:cNvPr id="226" name="Oval 12"/>
            <p:cNvSpPr>
              <a:spLocks noChangeAspect="1" noChangeArrowheads="1"/>
            </p:cNvSpPr>
            <p:nvPr/>
          </p:nvSpPr>
          <p:spPr bwMode="auto">
            <a:xfrm>
              <a:off x="7496469" y="4099253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" name="Text Box 21"/>
            <p:cNvSpPr txBox="1">
              <a:spLocks noChangeAspect="1" noChangeArrowheads="1"/>
            </p:cNvSpPr>
            <p:nvPr/>
          </p:nvSpPr>
          <p:spPr bwMode="auto">
            <a:xfrm>
              <a:off x="7491988" y="3950968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28" name="Rectangle 44"/>
            <p:cNvSpPr>
              <a:spLocks noChangeArrowheads="1"/>
            </p:cNvSpPr>
            <p:nvPr/>
          </p:nvSpPr>
          <p:spPr bwMode="auto">
            <a:xfrm>
              <a:off x="7244130" y="4151262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45"/>
            <p:cNvSpPr>
              <a:spLocks noChangeArrowheads="1"/>
            </p:cNvSpPr>
            <p:nvPr/>
          </p:nvSpPr>
          <p:spPr bwMode="auto">
            <a:xfrm>
              <a:off x="7244130" y="4151262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46"/>
            <p:cNvSpPr>
              <a:spLocks noChangeArrowheads="1"/>
            </p:cNvSpPr>
            <p:nvPr/>
          </p:nvSpPr>
          <p:spPr bwMode="auto">
            <a:xfrm>
              <a:off x="7244130" y="4448308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Rectangle 48"/>
            <p:cNvSpPr>
              <a:spLocks noChangeArrowheads="1"/>
            </p:cNvSpPr>
            <p:nvPr/>
          </p:nvSpPr>
          <p:spPr bwMode="auto">
            <a:xfrm>
              <a:off x="7150007" y="4134259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Oval 61"/>
            <p:cNvSpPr>
              <a:spLocks noChangeAspect="1" noChangeArrowheads="1"/>
            </p:cNvSpPr>
            <p:nvPr/>
          </p:nvSpPr>
          <p:spPr bwMode="auto">
            <a:xfrm>
              <a:off x="7030785" y="4230274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3" name="Rectangle 58"/>
          <p:cNvSpPr>
            <a:spLocks noChangeArrowheads="1"/>
          </p:cNvSpPr>
          <p:nvPr/>
        </p:nvSpPr>
        <p:spPr bwMode="auto">
          <a:xfrm>
            <a:off x="1400019" y="4312669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58"/>
          <p:cNvSpPr>
            <a:spLocks noChangeArrowheads="1"/>
          </p:cNvSpPr>
          <p:nvPr/>
        </p:nvSpPr>
        <p:spPr bwMode="auto">
          <a:xfrm>
            <a:off x="1426911" y="3303009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Line 60"/>
          <p:cNvSpPr>
            <a:spLocks noChangeShapeType="1"/>
          </p:cNvSpPr>
          <p:nvPr/>
        </p:nvSpPr>
        <p:spPr bwMode="auto">
          <a:xfrm flipH="1" flipV="1">
            <a:off x="1441287" y="3303009"/>
            <a:ext cx="15005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36" name="Group 235"/>
          <p:cNvGrpSpPr/>
          <p:nvPr/>
        </p:nvGrpSpPr>
        <p:grpSpPr>
          <a:xfrm>
            <a:off x="2806515" y="2951655"/>
            <a:ext cx="940511" cy="516344"/>
            <a:chOff x="7044500" y="2944690"/>
            <a:chExt cx="940511" cy="516344"/>
          </a:xfrm>
        </p:grpSpPr>
        <p:sp>
          <p:nvSpPr>
            <p:cNvPr id="237" name="Oval 12"/>
            <p:cNvSpPr>
              <a:spLocks noChangeAspect="1" noChangeArrowheads="1"/>
            </p:cNvSpPr>
            <p:nvPr/>
          </p:nvSpPr>
          <p:spPr bwMode="auto">
            <a:xfrm>
              <a:off x="7510184" y="3092975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" name="Text Box 21"/>
            <p:cNvSpPr txBox="1">
              <a:spLocks noChangeAspect="1" noChangeArrowheads="1"/>
            </p:cNvSpPr>
            <p:nvPr/>
          </p:nvSpPr>
          <p:spPr bwMode="auto">
            <a:xfrm>
              <a:off x="7539497" y="2944690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39" name="Rectangle 44"/>
            <p:cNvSpPr>
              <a:spLocks noChangeArrowheads="1"/>
            </p:cNvSpPr>
            <p:nvPr/>
          </p:nvSpPr>
          <p:spPr bwMode="auto">
            <a:xfrm>
              <a:off x="7257845" y="3144984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Rectangle 45"/>
            <p:cNvSpPr>
              <a:spLocks noChangeArrowheads="1"/>
            </p:cNvSpPr>
            <p:nvPr/>
          </p:nvSpPr>
          <p:spPr bwMode="auto">
            <a:xfrm>
              <a:off x="7257845" y="3144984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Rectangle 46"/>
            <p:cNvSpPr>
              <a:spLocks noChangeArrowheads="1"/>
            </p:cNvSpPr>
            <p:nvPr/>
          </p:nvSpPr>
          <p:spPr bwMode="auto">
            <a:xfrm>
              <a:off x="7257845" y="3442030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7163722" y="3127981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Oval 61"/>
            <p:cNvSpPr>
              <a:spLocks noChangeAspect="1" noChangeArrowheads="1"/>
            </p:cNvSpPr>
            <p:nvPr/>
          </p:nvSpPr>
          <p:spPr bwMode="auto">
            <a:xfrm>
              <a:off x="7044500" y="3223996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4" name="Rectangle 47"/>
          <p:cNvSpPr>
            <a:spLocks noChangeArrowheads="1"/>
          </p:cNvSpPr>
          <p:nvPr/>
        </p:nvSpPr>
        <p:spPr bwMode="auto">
          <a:xfrm>
            <a:off x="2146246" y="4714245"/>
            <a:ext cx="17031" cy="3160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Rectangle 59"/>
          <p:cNvSpPr>
            <a:spLocks noChangeArrowheads="1"/>
          </p:cNvSpPr>
          <p:nvPr/>
        </p:nvSpPr>
        <p:spPr bwMode="auto">
          <a:xfrm>
            <a:off x="3303125" y="4456498"/>
            <a:ext cx="17032" cy="54308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57"/>
          <p:cNvSpPr>
            <a:spLocks noChangeArrowheads="1"/>
          </p:cNvSpPr>
          <p:nvPr/>
        </p:nvSpPr>
        <p:spPr bwMode="auto">
          <a:xfrm>
            <a:off x="3297926" y="3448996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Oval 17"/>
          <p:cNvSpPr>
            <a:spLocks noChangeAspect="1" noChangeArrowheads="1"/>
          </p:cNvSpPr>
          <p:nvPr/>
        </p:nvSpPr>
        <p:spPr bwMode="auto">
          <a:xfrm>
            <a:off x="4094139" y="4687348"/>
            <a:ext cx="78884" cy="86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" name="Rectangle 42"/>
          <p:cNvSpPr>
            <a:spLocks noChangeArrowheads="1"/>
          </p:cNvSpPr>
          <p:nvPr/>
        </p:nvSpPr>
        <p:spPr bwMode="auto">
          <a:xfrm>
            <a:off x="2146246" y="4725086"/>
            <a:ext cx="1988232" cy="1800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Oval 16"/>
          <p:cNvSpPr>
            <a:spLocks noChangeAspect="1" noChangeArrowheads="1"/>
          </p:cNvSpPr>
          <p:nvPr/>
        </p:nvSpPr>
        <p:spPr bwMode="auto">
          <a:xfrm>
            <a:off x="3258484" y="4681079"/>
            <a:ext cx="79781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" name="Text Box 4"/>
          <p:cNvSpPr txBox="1">
            <a:spLocks noChangeArrowheads="1"/>
          </p:cNvSpPr>
          <p:nvPr/>
        </p:nvSpPr>
        <p:spPr bwMode="auto">
          <a:xfrm>
            <a:off x="3043614" y="2110731"/>
            <a:ext cx="614039" cy="28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251" name="Oval 14"/>
          <p:cNvSpPr>
            <a:spLocks noChangeAspect="1" noChangeArrowheads="1"/>
          </p:cNvSpPr>
          <p:nvPr/>
        </p:nvSpPr>
        <p:spPr bwMode="auto">
          <a:xfrm>
            <a:off x="3270854" y="2459878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2" name="Rectangle 57"/>
          <p:cNvSpPr>
            <a:spLocks noChangeArrowheads="1"/>
          </p:cNvSpPr>
          <p:nvPr/>
        </p:nvSpPr>
        <p:spPr bwMode="auto">
          <a:xfrm>
            <a:off x="3305773" y="2532851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" name="Group 252"/>
          <p:cNvGrpSpPr/>
          <p:nvPr/>
        </p:nvGrpSpPr>
        <p:grpSpPr>
          <a:xfrm rot="10800000" flipH="1">
            <a:off x="2169381" y="5371599"/>
            <a:ext cx="1145577" cy="367057"/>
            <a:chOff x="4546180" y="2179236"/>
            <a:chExt cx="1135748" cy="367057"/>
          </a:xfrm>
        </p:grpSpPr>
        <p:sp>
          <p:nvSpPr>
            <p:cNvPr id="254" name="Rectangle 34"/>
            <p:cNvSpPr>
              <a:spLocks noChangeArrowheads="1"/>
            </p:cNvSpPr>
            <p:nvPr/>
          </p:nvSpPr>
          <p:spPr bwMode="auto">
            <a:xfrm>
              <a:off x="4546180" y="2179236"/>
              <a:ext cx="1135748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Rectangle 43"/>
            <p:cNvSpPr>
              <a:spLocks noChangeArrowheads="1"/>
            </p:cNvSpPr>
            <p:nvPr/>
          </p:nvSpPr>
          <p:spPr bwMode="auto">
            <a:xfrm>
              <a:off x="4546180" y="2196238"/>
              <a:ext cx="17031" cy="35005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119" y="5951767"/>
            <a:ext cx="305675" cy="10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7" name="Rectangle 57"/>
          <p:cNvSpPr>
            <a:spLocks noChangeArrowheads="1"/>
          </p:cNvSpPr>
          <p:nvPr/>
        </p:nvSpPr>
        <p:spPr bwMode="auto">
          <a:xfrm>
            <a:off x="3321233" y="5335670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8" name="Group 257"/>
          <p:cNvGrpSpPr/>
          <p:nvPr/>
        </p:nvGrpSpPr>
        <p:grpSpPr>
          <a:xfrm>
            <a:off x="7510184" y="5002082"/>
            <a:ext cx="817972" cy="492840"/>
            <a:chOff x="7179858" y="4988152"/>
            <a:chExt cx="817972" cy="492840"/>
          </a:xfrm>
        </p:grpSpPr>
        <p:sp>
          <p:nvSpPr>
            <p:cNvPr id="259" name="Oval 19"/>
            <p:cNvSpPr>
              <a:spLocks noChangeAspect="1" noChangeArrowheads="1"/>
            </p:cNvSpPr>
            <p:nvPr/>
          </p:nvSpPr>
          <p:spPr bwMode="auto">
            <a:xfrm>
              <a:off x="7529457" y="526769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" name="Text Box 20"/>
            <p:cNvSpPr txBox="1">
              <a:spLocks noChangeAspect="1" noChangeArrowheads="1"/>
            </p:cNvSpPr>
            <p:nvPr/>
          </p:nvSpPr>
          <p:spPr bwMode="auto">
            <a:xfrm>
              <a:off x="7551419" y="5267696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61" name="Rectangle 37"/>
            <p:cNvSpPr>
              <a:spLocks noChangeArrowheads="1"/>
            </p:cNvSpPr>
            <p:nvPr/>
          </p:nvSpPr>
          <p:spPr bwMode="auto">
            <a:xfrm>
              <a:off x="7179858" y="4988152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Rectangle 54"/>
            <p:cNvSpPr>
              <a:spLocks noChangeArrowheads="1"/>
            </p:cNvSpPr>
            <p:nvPr/>
          </p:nvSpPr>
          <p:spPr bwMode="auto">
            <a:xfrm>
              <a:off x="7273980" y="4988152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Rectangle 55"/>
            <p:cNvSpPr>
              <a:spLocks noChangeArrowheads="1"/>
            </p:cNvSpPr>
            <p:nvPr/>
          </p:nvSpPr>
          <p:spPr bwMode="auto">
            <a:xfrm>
              <a:off x="7273980" y="4988152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Rectangle 56"/>
            <p:cNvSpPr>
              <a:spLocks noChangeArrowheads="1"/>
            </p:cNvSpPr>
            <p:nvPr/>
          </p:nvSpPr>
          <p:spPr bwMode="auto">
            <a:xfrm>
              <a:off x="7273980" y="5302202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6350126" y="5019084"/>
            <a:ext cx="847822" cy="492840"/>
            <a:chOff x="6019800" y="5005154"/>
            <a:chExt cx="847822" cy="492840"/>
          </a:xfrm>
        </p:grpSpPr>
        <p:sp>
          <p:nvSpPr>
            <p:cNvPr id="266" name="Oval 19"/>
            <p:cNvSpPr>
              <a:spLocks noChangeAspect="1" noChangeArrowheads="1"/>
            </p:cNvSpPr>
            <p:nvPr/>
          </p:nvSpPr>
          <p:spPr bwMode="auto">
            <a:xfrm>
              <a:off x="6369399" y="5284698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" name="Text Box 20"/>
            <p:cNvSpPr txBox="1">
              <a:spLocks noChangeAspect="1" noChangeArrowheads="1"/>
            </p:cNvSpPr>
            <p:nvPr/>
          </p:nvSpPr>
          <p:spPr bwMode="auto">
            <a:xfrm>
              <a:off x="6421211" y="5284698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68" name="Rectangle 37"/>
            <p:cNvSpPr>
              <a:spLocks noChangeArrowheads="1"/>
            </p:cNvSpPr>
            <p:nvPr/>
          </p:nvSpPr>
          <p:spPr bwMode="auto">
            <a:xfrm>
              <a:off x="6019800" y="5005154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Rectangle 54"/>
            <p:cNvSpPr>
              <a:spLocks noChangeArrowheads="1"/>
            </p:cNvSpPr>
            <p:nvPr/>
          </p:nvSpPr>
          <p:spPr bwMode="auto">
            <a:xfrm>
              <a:off x="6113922" y="5005154"/>
              <a:ext cx="268026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Rectangle 55"/>
            <p:cNvSpPr>
              <a:spLocks noChangeArrowheads="1"/>
            </p:cNvSpPr>
            <p:nvPr/>
          </p:nvSpPr>
          <p:spPr bwMode="auto">
            <a:xfrm>
              <a:off x="6113922" y="5005154"/>
              <a:ext cx="15239" cy="33305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Rectangle 56"/>
            <p:cNvSpPr>
              <a:spLocks noChangeArrowheads="1"/>
            </p:cNvSpPr>
            <p:nvPr/>
          </p:nvSpPr>
          <p:spPr bwMode="auto">
            <a:xfrm>
              <a:off x="6113922" y="5319204"/>
              <a:ext cx="300297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 flipV="1">
            <a:off x="7108376" y="4276626"/>
            <a:ext cx="387248" cy="897197"/>
            <a:chOff x="4821223" y="2660332"/>
            <a:chExt cx="387248" cy="1003158"/>
          </a:xfrm>
        </p:grpSpPr>
        <p:sp>
          <p:nvSpPr>
            <p:cNvPr id="273" name="Arc 8"/>
            <p:cNvSpPr>
              <a:spLocks noChangeAspect="1"/>
            </p:cNvSpPr>
            <p:nvPr/>
          </p:nvSpPr>
          <p:spPr bwMode="auto">
            <a:xfrm rot="16200000" flipH="1">
              <a:off x="4774618" y="3097998"/>
              <a:ext cx="164026" cy="70816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4" name="Oval 13"/>
            <p:cNvSpPr>
              <a:spLocks noChangeAspect="1" noChangeArrowheads="1"/>
            </p:cNvSpPr>
            <p:nvPr/>
          </p:nvSpPr>
          <p:spPr bwMode="auto">
            <a:xfrm>
              <a:off x="4842736" y="357547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5" name="Rectangle 38"/>
            <p:cNvSpPr>
              <a:spLocks noChangeArrowheads="1"/>
            </p:cNvSpPr>
            <p:nvPr/>
          </p:nvSpPr>
          <p:spPr bwMode="auto">
            <a:xfrm>
              <a:off x="4876800" y="2660332"/>
              <a:ext cx="331671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Rectangle 39"/>
            <p:cNvSpPr>
              <a:spLocks noChangeArrowheads="1"/>
            </p:cNvSpPr>
            <p:nvPr/>
          </p:nvSpPr>
          <p:spPr bwMode="auto">
            <a:xfrm>
              <a:off x="4876800" y="2660332"/>
              <a:ext cx="15239" cy="404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Rectangle 41"/>
            <p:cNvSpPr>
              <a:spLocks noChangeArrowheads="1"/>
            </p:cNvSpPr>
            <p:nvPr/>
          </p:nvSpPr>
          <p:spPr bwMode="auto">
            <a:xfrm>
              <a:off x="4876800" y="3212219"/>
              <a:ext cx="15239" cy="40306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" name="Arc 7"/>
          <p:cNvSpPr>
            <a:spLocks noChangeAspect="1"/>
          </p:cNvSpPr>
          <p:nvPr/>
        </p:nvSpPr>
        <p:spPr bwMode="auto">
          <a:xfrm rot="16200000" flipH="1">
            <a:off x="5885817" y="4233218"/>
            <a:ext cx="165026" cy="70816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9" name="Oval 24"/>
          <p:cNvSpPr>
            <a:spLocks noChangeAspect="1" noChangeArrowheads="1"/>
          </p:cNvSpPr>
          <p:nvPr/>
        </p:nvSpPr>
        <p:spPr bwMode="auto">
          <a:xfrm>
            <a:off x="5541798" y="4275734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0" name="Rectangle 40"/>
          <p:cNvSpPr>
            <a:spLocks noChangeArrowheads="1"/>
          </p:cNvSpPr>
          <p:nvPr/>
        </p:nvSpPr>
        <p:spPr bwMode="auto">
          <a:xfrm>
            <a:off x="5557360" y="4307483"/>
            <a:ext cx="1877077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Oval 9"/>
          <p:cNvSpPr>
            <a:spLocks noChangeAspect="1" noChangeArrowheads="1"/>
          </p:cNvSpPr>
          <p:nvPr/>
        </p:nvSpPr>
        <p:spPr bwMode="auto">
          <a:xfrm>
            <a:off x="5578842" y="5130714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2" name="Rectangle 49"/>
          <p:cNvSpPr>
            <a:spLocks noChangeArrowheads="1"/>
          </p:cNvSpPr>
          <p:nvPr/>
        </p:nvSpPr>
        <p:spPr bwMode="auto">
          <a:xfrm>
            <a:off x="5597666" y="5166220"/>
            <a:ext cx="758361" cy="1700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3" name="Group 282"/>
          <p:cNvGrpSpPr/>
          <p:nvPr/>
        </p:nvGrpSpPr>
        <p:grpSpPr>
          <a:xfrm>
            <a:off x="7361111" y="3964898"/>
            <a:ext cx="906717" cy="516344"/>
            <a:chOff x="7030785" y="3950968"/>
            <a:chExt cx="906717" cy="516344"/>
          </a:xfrm>
        </p:grpSpPr>
        <p:sp>
          <p:nvSpPr>
            <p:cNvPr id="284" name="Oval 12"/>
            <p:cNvSpPr>
              <a:spLocks noChangeAspect="1" noChangeArrowheads="1"/>
            </p:cNvSpPr>
            <p:nvPr/>
          </p:nvSpPr>
          <p:spPr bwMode="auto">
            <a:xfrm>
              <a:off x="7496469" y="4099253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5" name="Text Box 21"/>
            <p:cNvSpPr txBox="1">
              <a:spLocks noChangeAspect="1" noChangeArrowheads="1"/>
            </p:cNvSpPr>
            <p:nvPr/>
          </p:nvSpPr>
          <p:spPr bwMode="auto">
            <a:xfrm>
              <a:off x="7491988" y="3950968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86" name="Rectangle 44"/>
            <p:cNvSpPr>
              <a:spLocks noChangeArrowheads="1"/>
            </p:cNvSpPr>
            <p:nvPr/>
          </p:nvSpPr>
          <p:spPr bwMode="auto">
            <a:xfrm>
              <a:off x="7244130" y="4151262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Rectangle 45"/>
            <p:cNvSpPr>
              <a:spLocks noChangeArrowheads="1"/>
            </p:cNvSpPr>
            <p:nvPr/>
          </p:nvSpPr>
          <p:spPr bwMode="auto">
            <a:xfrm>
              <a:off x="7244130" y="4151262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46"/>
            <p:cNvSpPr>
              <a:spLocks noChangeArrowheads="1"/>
            </p:cNvSpPr>
            <p:nvPr/>
          </p:nvSpPr>
          <p:spPr bwMode="auto">
            <a:xfrm>
              <a:off x="7244130" y="4448308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Rectangle 48"/>
            <p:cNvSpPr>
              <a:spLocks noChangeArrowheads="1"/>
            </p:cNvSpPr>
            <p:nvPr/>
          </p:nvSpPr>
          <p:spPr bwMode="auto">
            <a:xfrm>
              <a:off x="7150007" y="4134259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Oval 61"/>
            <p:cNvSpPr>
              <a:spLocks noChangeAspect="1" noChangeArrowheads="1"/>
            </p:cNvSpPr>
            <p:nvPr/>
          </p:nvSpPr>
          <p:spPr bwMode="auto">
            <a:xfrm>
              <a:off x="7030785" y="4230274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1" name="Rectangle 58"/>
          <p:cNvSpPr>
            <a:spLocks noChangeArrowheads="1"/>
          </p:cNvSpPr>
          <p:nvPr/>
        </p:nvSpPr>
        <p:spPr bwMode="auto">
          <a:xfrm>
            <a:off x="5968330" y="4319634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58"/>
          <p:cNvSpPr>
            <a:spLocks noChangeArrowheads="1"/>
          </p:cNvSpPr>
          <p:nvPr/>
        </p:nvSpPr>
        <p:spPr bwMode="auto">
          <a:xfrm>
            <a:off x="5995222" y="3309974"/>
            <a:ext cx="17032" cy="876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60"/>
          <p:cNvSpPr>
            <a:spLocks noChangeShapeType="1"/>
          </p:cNvSpPr>
          <p:nvPr/>
        </p:nvSpPr>
        <p:spPr bwMode="auto">
          <a:xfrm flipH="1" flipV="1">
            <a:off x="6009598" y="3309974"/>
            <a:ext cx="15005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7374826" y="2958620"/>
            <a:ext cx="940511" cy="516344"/>
            <a:chOff x="7044500" y="2944690"/>
            <a:chExt cx="940511" cy="516344"/>
          </a:xfrm>
        </p:grpSpPr>
        <p:sp>
          <p:nvSpPr>
            <p:cNvPr id="295" name="Oval 12"/>
            <p:cNvSpPr>
              <a:spLocks noChangeAspect="1" noChangeArrowheads="1"/>
            </p:cNvSpPr>
            <p:nvPr/>
          </p:nvSpPr>
          <p:spPr bwMode="auto">
            <a:xfrm>
              <a:off x="7510184" y="3092975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6" name="Text Box 21"/>
            <p:cNvSpPr txBox="1">
              <a:spLocks noChangeAspect="1" noChangeArrowheads="1"/>
            </p:cNvSpPr>
            <p:nvPr/>
          </p:nvSpPr>
          <p:spPr bwMode="auto">
            <a:xfrm>
              <a:off x="7539497" y="2944690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97" name="Rectangle 44"/>
            <p:cNvSpPr>
              <a:spLocks noChangeArrowheads="1"/>
            </p:cNvSpPr>
            <p:nvPr/>
          </p:nvSpPr>
          <p:spPr bwMode="auto">
            <a:xfrm>
              <a:off x="7257845" y="3144984"/>
              <a:ext cx="283265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Rectangle 45"/>
            <p:cNvSpPr>
              <a:spLocks noChangeArrowheads="1"/>
            </p:cNvSpPr>
            <p:nvPr/>
          </p:nvSpPr>
          <p:spPr bwMode="auto">
            <a:xfrm>
              <a:off x="7257845" y="3144984"/>
              <a:ext cx="15239" cy="316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Rectangle 46"/>
            <p:cNvSpPr>
              <a:spLocks noChangeArrowheads="1"/>
            </p:cNvSpPr>
            <p:nvPr/>
          </p:nvSpPr>
          <p:spPr bwMode="auto">
            <a:xfrm>
              <a:off x="7257845" y="3442030"/>
              <a:ext cx="300296" cy="1900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Rectangle 48"/>
            <p:cNvSpPr>
              <a:spLocks noChangeArrowheads="1"/>
            </p:cNvSpPr>
            <p:nvPr/>
          </p:nvSpPr>
          <p:spPr bwMode="auto">
            <a:xfrm>
              <a:off x="7163722" y="3127981"/>
              <a:ext cx="15239" cy="3140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Oval 61"/>
            <p:cNvSpPr>
              <a:spLocks noChangeAspect="1" noChangeArrowheads="1"/>
            </p:cNvSpPr>
            <p:nvPr/>
          </p:nvSpPr>
          <p:spPr bwMode="auto">
            <a:xfrm>
              <a:off x="7044500" y="3223996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2" name="Rectangle 47"/>
          <p:cNvSpPr>
            <a:spLocks noChangeArrowheads="1"/>
          </p:cNvSpPr>
          <p:nvPr/>
        </p:nvSpPr>
        <p:spPr bwMode="auto">
          <a:xfrm>
            <a:off x="6714557" y="4721210"/>
            <a:ext cx="17031" cy="3160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59"/>
          <p:cNvSpPr>
            <a:spLocks noChangeArrowheads="1"/>
          </p:cNvSpPr>
          <p:nvPr/>
        </p:nvSpPr>
        <p:spPr bwMode="auto">
          <a:xfrm>
            <a:off x="7871436" y="4463463"/>
            <a:ext cx="17032" cy="54308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57"/>
          <p:cNvSpPr>
            <a:spLocks noChangeArrowheads="1"/>
          </p:cNvSpPr>
          <p:nvPr/>
        </p:nvSpPr>
        <p:spPr bwMode="auto">
          <a:xfrm>
            <a:off x="7866237" y="3455961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Oval 17"/>
          <p:cNvSpPr>
            <a:spLocks noChangeAspect="1" noChangeArrowheads="1"/>
          </p:cNvSpPr>
          <p:nvPr/>
        </p:nvSpPr>
        <p:spPr bwMode="auto">
          <a:xfrm>
            <a:off x="8662450" y="4694313"/>
            <a:ext cx="78884" cy="86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" name="Rectangle 42"/>
          <p:cNvSpPr>
            <a:spLocks noChangeArrowheads="1"/>
          </p:cNvSpPr>
          <p:nvPr/>
        </p:nvSpPr>
        <p:spPr bwMode="auto">
          <a:xfrm>
            <a:off x="6714557" y="4732051"/>
            <a:ext cx="1988232" cy="1800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Oval 16"/>
          <p:cNvSpPr>
            <a:spLocks noChangeAspect="1" noChangeArrowheads="1"/>
          </p:cNvSpPr>
          <p:nvPr/>
        </p:nvSpPr>
        <p:spPr bwMode="auto">
          <a:xfrm>
            <a:off x="7826795" y="4688044"/>
            <a:ext cx="79781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" name="Text Box 4"/>
          <p:cNvSpPr txBox="1">
            <a:spLocks noChangeArrowheads="1"/>
          </p:cNvSpPr>
          <p:nvPr/>
        </p:nvSpPr>
        <p:spPr bwMode="auto">
          <a:xfrm>
            <a:off x="7611925" y="2117696"/>
            <a:ext cx="614039" cy="28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309" name="Oval 14"/>
          <p:cNvSpPr>
            <a:spLocks noChangeAspect="1" noChangeArrowheads="1"/>
          </p:cNvSpPr>
          <p:nvPr/>
        </p:nvSpPr>
        <p:spPr bwMode="auto">
          <a:xfrm>
            <a:off x="7839165" y="2466843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" name="Rectangle 57"/>
          <p:cNvSpPr>
            <a:spLocks noChangeArrowheads="1"/>
          </p:cNvSpPr>
          <p:nvPr/>
        </p:nvSpPr>
        <p:spPr bwMode="auto">
          <a:xfrm>
            <a:off x="7874084" y="2539816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1" name="Group 310"/>
          <p:cNvGrpSpPr/>
          <p:nvPr/>
        </p:nvGrpSpPr>
        <p:grpSpPr>
          <a:xfrm rot="10800000" flipH="1">
            <a:off x="6737692" y="5378564"/>
            <a:ext cx="1145577" cy="367057"/>
            <a:chOff x="4546180" y="2179236"/>
            <a:chExt cx="1135748" cy="367057"/>
          </a:xfrm>
        </p:grpSpPr>
        <p:sp>
          <p:nvSpPr>
            <p:cNvPr id="312" name="Rectangle 34"/>
            <p:cNvSpPr>
              <a:spLocks noChangeArrowheads="1"/>
            </p:cNvSpPr>
            <p:nvPr/>
          </p:nvSpPr>
          <p:spPr bwMode="auto">
            <a:xfrm>
              <a:off x="4546180" y="2179236"/>
              <a:ext cx="1135748" cy="1700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Rectangle 43"/>
            <p:cNvSpPr>
              <a:spLocks noChangeArrowheads="1"/>
            </p:cNvSpPr>
            <p:nvPr/>
          </p:nvSpPr>
          <p:spPr bwMode="auto">
            <a:xfrm>
              <a:off x="4546180" y="2196238"/>
              <a:ext cx="17031" cy="35005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430" y="5958732"/>
            <a:ext cx="305675" cy="10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5" name="Rectangle 57"/>
          <p:cNvSpPr>
            <a:spLocks noChangeArrowheads="1"/>
          </p:cNvSpPr>
          <p:nvPr/>
        </p:nvSpPr>
        <p:spPr bwMode="auto">
          <a:xfrm>
            <a:off x="7889544" y="5342635"/>
            <a:ext cx="17032" cy="6321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3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CMOS Networks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Notice that V</a:t>
            </a:r>
            <a:r>
              <a:rPr lang="en-US" altLang="en-US" sz="2800" baseline="-25000" dirty="0"/>
              <a:t>OUT</a:t>
            </a:r>
            <a:r>
              <a:rPr lang="en-US" altLang="en-US" sz="2800" dirty="0"/>
              <a:t> gets connected to either V</a:t>
            </a:r>
            <a:r>
              <a:rPr lang="en-US" altLang="en-US" sz="2800" baseline="-25000" dirty="0"/>
              <a:t>DD</a:t>
            </a:r>
            <a:r>
              <a:rPr lang="en-US" altLang="en-US" sz="2800" dirty="0"/>
              <a:t> or ground by “active” (not cutoff) transistors.</a:t>
            </a:r>
          </a:p>
          <a:p>
            <a:r>
              <a:rPr lang="en-US" altLang="en-US" sz="2800" dirty="0"/>
              <a:t>We say that these active transistors are “pulling up” or “pulling down” the output.</a:t>
            </a:r>
          </a:p>
          <a:p>
            <a:r>
              <a:rPr lang="en-US" altLang="en-US" sz="2800" dirty="0"/>
              <a:t>NMOS transistors = </a:t>
            </a:r>
            <a:r>
              <a:rPr lang="en-US" altLang="en-US" sz="2800" b="1" dirty="0"/>
              <a:t>pull-down network</a:t>
            </a:r>
            <a:endParaRPr lang="en-US" altLang="en-US" sz="2800" dirty="0"/>
          </a:p>
          <a:p>
            <a:r>
              <a:rPr lang="en-US" altLang="en-US" sz="2800" dirty="0"/>
              <a:t>PMOS transistors = </a:t>
            </a:r>
            <a:r>
              <a:rPr lang="en-US" altLang="en-US" sz="2800" b="1" dirty="0"/>
              <a:t>pull-up network</a:t>
            </a:r>
            <a:endParaRPr lang="en-US" altLang="en-US" sz="2800" dirty="0"/>
          </a:p>
          <a:p>
            <a:r>
              <a:rPr lang="en-US" altLang="en-US" sz="2800" dirty="0"/>
              <a:t>These networks had better be </a:t>
            </a:r>
            <a:r>
              <a:rPr lang="en-US" altLang="en-US" sz="2800" b="1" dirty="0"/>
              <a:t>complementary</a:t>
            </a:r>
            <a:r>
              <a:rPr lang="en-US" altLang="en-US" sz="2800" dirty="0"/>
              <a:t> or V</a:t>
            </a:r>
            <a:r>
              <a:rPr lang="en-US" altLang="en-US" sz="2800" baseline="-25000" dirty="0"/>
              <a:t>OUT</a:t>
            </a:r>
            <a:r>
              <a:rPr lang="en-US" altLang="en-US" sz="2800" dirty="0"/>
              <a:t> could be “floating”—or attached to both V</a:t>
            </a:r>
            <a:r>
              <a:rPr lang="en-US" altLang="en-US" sz="2800" baseline="-25000" dirty="0"/>
              <a:t>DD</a:t>
            </a:r>
            <a:r>
              <a:rPr lang="en-US" altLang="en-US" sz="2800" dirty="0"/>
              <a:t> and ground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396180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CMOS NAND vs. NOR</a:t>
            </a:r>
          </a:p>
        </p:txBody>
      </p:sp>
      <p:sp>
        <p:nvSpPr>
          <p:cNvPr id="90240" name="Rectangle 128"/>
          <p:cNvSpPr>
            <a:spLocks noChangeArrowheads="1"/>
          </p:cNvSpPr>
          <p:nvPr/>
        </p:nvSpPr>
        <p:spPr bwMode="auto">
          <a:xfrm>
            <a:off x="536972" y="214786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CMOS NAND</a:t>
            </a:r>
          </a:p>
        </p:txBody>
      </p:sp>
      <p:sp>
        <p:nvSpPr>
          <p:cNvPr id="130" name="Text Box 4"/>
          <p:cNvSpPr txBox="1">
            <a:spLocks noChangeArrowheads="1"/>
          </p:cNvSpPr>
          <p:nvPr/>
        </p:nvSpPr>
        <p:spPr bwMode="auto">
          <a:xfrm>
            <a:off x="2396692" y="2346302"/>
            <a:ext cx="614039" cy="28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131" name="Arc 7"/>
          <p:cNvSpPr>
            <a:spLocks noChangeAspect="1"/>
          </p:cNvSpPr>
          <p:nvPr/>
        </p:nvSpPr>
        <p:spPr bwMode="auto">
          <a:xfrm rot="16200000" flipH="1">
            <a:off x="671064" y="4732869"/>
            <a:ext cx="165026" cy="70816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2" name="Arc 8"/>
          <p:cNvSpPr>
            <a:spLocks noChangeAspect="1"/>
          </p:cNvSpPr>
          <p:nvPr/>
        </p:nvSpPr>
        <p:spPr bwMode="auto">
          <a:xfrm rot="16200000" flipH="1">
            <a:off x="1840480" y="4256293"/>
            <a:ext cx="164026" cy="70816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" name="Oval 9"/>
          <p:cNvSpPr>
            <a:spLocks noChangeAspect="1" noChangeArrowheads="1"/>
          </p:cNvSpPr>
          <p:nvPr/>
        </p:nvSpPr>
        <p:spPr bwMode="auto">
          <a:xfrm>
            <a:off x="361399" y="3783121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4" name="Oval 10"/>
          <p:cNvSpPr>
            <a:spLocks noChangeAspect="1" noChangeArrowheads="1"/>
          </p:cNvSpPr>
          <p:nvPr/>
        </p:nvSpPr>
        <p:spPr bwMode="auto">
          <a:xfrm>
            <a:off x="746854" y="3784621"/>
            <a:ext cx="78884" cy="87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5" name="Oval 11"/>
          <p:cNvSpPr>
            <a:spLocks noChangeAspect="1" noChangeArrowheads="1"/>
          </p:cNvSpPr>
          <p:nvPr/>
        </p:nvSpPr>
        <p:spPr bwMode="auto">
          <a:xfrm>
            <a:off x="2608603" y="4895797"/>
            <a:ext cx="79780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" name="Oval 12"/>
          <p:cNvSpPr>
            <a:spLocks noChangeAspect="1" noChangeArrowheads="1"/>
          </p:cNvSpPr>
          <p:nvPr/>
        </p:nvSpPr>
        <p:spPr bwMode="auto">
          <a:xfrm>
            <a:off x="1485046" y="3626596"/>
            <a:ext cx="78884" cy="87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7" name="Oval 13"/>
          <p:cNvSpPr>
            <a:spLocks noChangeAspect="1" noChangeArrowheads="1"/>
          </p:cNvSpPr>
          <p:nvPr/>
        </p:nvSpPr>
        <p:spPr bwMode="auto">
          <a:xfrm>
            <a:off x="1908598" y="4733771"/>
            <a:ext cx="79780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" name="Oval 14"/>
          <p:cNvSpPr>
            <a:spLocks noChangeAspect="1" noChangeArrowheads="1"/>
          </p:cNvSpPr>
          <p:nvPr/>
        </p:nvSpPr>
        <p:spPr bwMode="auto">
          <a:xfrm>
            <a:off x="2623932" y="2695449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9" name="Oval 15"/>
          <p:cNvSpPr>
            <a:spLocks noChangeAspect="1" noChangeArrowheads="1"/>
          </p:cNvSpPr>
          <p:nvPr/>
        </p:nvSpPr>
        <p:spPr bwMode="auto">
          <a:xfrm>
            <a:off x="2621243" y="3614394"/>
            <a:ext cx="79781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0" name="Oval 16"/>
          <p:cNvSpPr>
            <a:spLocks noChangeAspect="1" noChangeArrowheads="1"/>
          </p:cNvSpPr>
          <p:nvPr/>
        </p:nvSpPr>
        <p:spPr bwMode="auto">
          <a:xfrm>
            <a:off x="2619449" y="4254696"/>
            <a:ext cx="79781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" name="Oval 17"/>
          <p:cNvSpPr>
            <a:spLocks noChangeAspect="1" noChangeArrowheads="1"/>
          </p:cNvSpPr>
          <p:nvPr/>
        </p:nvSpPr>
        <p:spPr bwMode="auto">
          <a:xfrm>
            <a:off x="3463865" y="4262697"/>
            <a:ext cx="78884" cy="86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06" y="6168998"/>
            <a:ext cx="305675" cy="10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" name="Oval 19"/>
          <p:cNvSpPr>
            <a:spLocks noChangeAspect="1" noChangeArrowheads="1"/>
          </p:cNvSpPr>
          <p:nvPr/>
        </p:nvSpPr>
        <p:spPr bwMode="auto">
          <a:xfrm>
            <a:off x="2623932" y="5518395"/>
            <a:ext cx="79780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4" name="Text Box 20"/>
          <p:cNvSpPr txBox="1">
            <a:spLocks noChangeAspect="1" noChangeArrowheads="1"/>
          </p:cNvSpPr>
          <p:nvPr/>
        </p:nvSpPr>
        <p:spPr bwMode="auto">
          <a:xfrm>
            <a:off x="2675744" y="5518395"/>
            <a:ext cx="446411" cy="21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145" name="Text Box 21"/>
          <p:cNvSpPr txBox="1">
            <a:spLocks noChangeAspect="1" noChangeArrowheads="1"/>
          </p:cNvSpPr>
          <p:nvPr/>
        </p:nvSpPr>
        <p:spPr bwMode="auto">
          <a:xfrm>
            <a:off x="1514359" y="3478311"/>
            <a:ext cx="445514" cy="21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146" name="Text Box 22"/>
          <p:cNvSpPr txBox="1">
            <a:spLocks noChangeAspect="1" noChangeArrowheads="1"/>
          </p:cNvSpPr>
          <p:nvPr/>
        </p:nvSpPr>
        <p:spPr bwMode="auto">
          <a:xfrm>
            <a:off x="2648493" y="3478311"/>
            <a:ext cx="445515" cy="21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147" name="Text Box 23"/>
          <p:cNvSpPr txBox="1">
            <a:spLocks noChangeAspect="1" noChangeArrowheads="1"/>
          </p:cNvSpPr>
          <p:nvPr/>
        </p:nvSpPr>
        <p:spPr bwMode="auto">
          <a:xfrm>
            <a:off x="2651989" y="4853390"/>
            <a:ext cx="445515" cy="21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dirty="0"/>
              <a:t>S</a:t>
            </a:r>
          </a:p>
        </p:txBody>
      </p:sp>
      <p:sp>
        <p:nvSpPr>
          <p:cNvPr id="148" name="Oval 24"/>
          <p:cNvSpPr>
            <a:spLocks noChangeAspect="1" noChangeArrowheads="1"/>
          </p:cNvSpPr>
          <p:nvPr/>
        </p:nvSpPr>
        <p:spPr bwMode="auto">
          <a:xfrm>
            <a:off x="361399" y="4748774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" name="Rectangle 29"/>
          <p:cNvSpPr>
            <a:spLocks noChangeArrowheads="1"/>
          </p:cNvSpPr>
          <p:nvPr/>
        </p:nvSpPr>
        <p:spPr bwMode="auto">
          <a:xfrm>
            <a:off x="2651720" y="2732455"/>
            <a:ext cx="17032" cy="946149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Rectangle 30"/>
          <p:cNvSpPr>
            <a:spLocks noChangeArrowheads="1"/>
          </p:cNvSpPr>
          <p:nvPr/>
        </p:nvSpPr>
        <p:spPr bwMode="auto">
          <a:xfrm>
            <a:off x="2368455" y="3661602"/>
            <a:ext cx="283265" cy="1700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Rectangle 31"/>
          <p:cNvSpPr>
            <a:spLocks noChangeArrowheads="1"/>
          </p:cNvSpPr>
          <p:nvPr/>
        </p:nvSpPr>
        <p:spPr bwMode="auto">
          <a:xfrm>
            <a:off x="2368455" y="3661602"/>
            <a:ext cx="15239" cy="33305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32"/>
          <p:cNvSpPr>
            <a:spLocks noChangeArrowheads="1"/>
          </p:cNvSpPr>
          <p:nvPr/>
        </p:nvSpPr>
        <p:spPr bwMode="auto">
          <a:xfrm>
            <a:off x="2368455" y="3975651"/>
            <a:ext cx="300297" cy="1900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33"/>
          <p:cNvSpPr>
            <a:spLocks noChangeArrowheads="1"/>
          </p:cNvSpPr>
          <p:nvPr/>
        </p:nvSpPr>
        <p:spPr bwMode="auto">
          <a:xfrm>
            <a:off x="2651720" y="3992654"/>
            <a:ext cx="17032" cy="6321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Rectangle 34"/>
          <p:cNvSpPr>
            <a:spLocks noChangeArrowheads="1"/>
          </p:cNvSpPr>
          <p:nvPr/>
        </p:nvSpPr>
        <p:spPr bwMode="auto">
          <a:xfrm>
            <a:off x="1515972" y="3328550"/>
            <a:ext cx="1135748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Rectangle 35"/>
          <p:cNvSpPr>
            <a:spLocks noChangeArrowheads="1"/>
          </p:cNvSpPr>
          <p:nvPr/>
        </p:nvSpPr>
        <p:spPr bwMode="auto">
          <a:xfrm>
            <a:off x="2274333" y="3661602"/>
            <a:ext cx="15239" cy="314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Rectangle 36"/>
          <p:cNvSpPr>
            <a:spLocks noChangeArrowheads="1"/>
          </p:cNvSpPr>
          <p:nvPr/>
        </p:nvSpPr>
        <p:spPr bwMode="auto">
          <a:xfrm>
            <a:off x="2274333" y="4607751"/>
            <a:ext cx="15239" cy="315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Rectangle 37"/>
          <p:cNvSpPr>
            <a:spLocks noChangeArrowheads="1"/>
          </p:cNvSpPr>
          <p:nvPr/>
        </p:nvSpPr>
        <p:spPr bwMode="auto">
          <a:xfrm>
            <a:off x="2274333" y="5238851"/>
            <a:ext cx="15239" cy="314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Rectangle 38"/>
          <p:cNvSpPr>
            <a:spLocks noChangeArrowheads="1"/>
          </p:cNvSpPr>
          <p:nvPr/>
        </p:nvSpPr>
        <p:spPr bwMode="auto">
          <a:xfrm>
            <a:off x="1942662" y="3818627"/>
            <a:ext cx="331671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Rectangle 39"/>
          <p:cNvSpPr>
            <a:spLocks noChangeArrowheads="1"/>
          </p:cNvSpPr>
          <p:nvPr/>
        </p:nvSpPr>
        <p:spPr bwMode="auto">
          <a:xfrm>
            <a:off x="1942662" y="3818627"/>
            <a:ext cx="15239" cy="404064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40"/>
          <p:cNvSpPr>
            <a:spLocks noChangeArrowheads="1"/>
          </p:cNvSpPr>
          <p:nvPr/>
        </p:nvSpPr>
        <p:spPr bwMode="auto">
          <a:xfrm>
            <a:off x="397255" y="4782779"/>
            <a:ext cx="1877077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Rectangle 41"/>
          <p:cNvSpPr>
            <a:spLocks noChangeArrowheads="1"/>
          </p:cNvSpPr>
          <p:nvPr/>
        </p:nvSpPr>
        <p:spPr bwMode="auto">
          <a:xfrm>
            <a:off x="1942662" y="4370514"/>
            <a:ext cx="15239" cy="403064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42"/>
          <p:cNvSpPr>
            <a:spLocks noChangeArrowheads="1"/>
          </p:cNvSpPr>
          <p:nvPr/>
        </p:nvSpPr>
        <p:spPr bwMode="auto">
          <a:xfrm>
            <a:off x="1515972" y="4291701"/>
            <a:ext cx="1988232" cy="1800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Rectangle 43"/>
          <p:cNvSpPr>
            <a:spLocks noChangeArrowheads="1"/>
          </p:cNvSpPr>
          <p:nvPr/>
        </p:nvSpPr>
        <p:spPr bwMode="auto">
          <a:xfrm>
            <a:off x="1515972" y="3345552"/>
            <a:ext cx="17031" cy="35005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Rectangle 44"/>
          <p:cNvSpPr>
            <a:spLocks noChangeArrowheads="1"/>
          </p:cNvSpPr>
          <p:nvPr/>
        </p:nvSpPr>
        <p:spPr bwMode="auto">
          <a:xfrm>
            <a:off x="1232707" y="3678605"/>
            <a:ext cx="283265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Rectangle 45"/>
          <p:cNvSpPr>
            <a:spLocks noChangeArrowheads="1"/>
          </p:cNvSpPr>
          <p:nvPr/>
        </p:nvSpPr>
        <p:spPr bwMode="auto">
          <a:xfrm>
            <a:off x="1232707" y="3678605"/>
            <a:ext cx="15239" cy="316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Rectangle 46"/>
          <p:cNvSpPr>
            <a:spLocks noChangeArrowheads="1"/>
          </p:cNvSpPr>
          <p:nvPr/>
        </p:nvSpPr>
        <p:spPr bwMode="auto">
          <a:xfrm>
            <a:off x="1232707" y="3975651"/>
            <a:ext cx="300296" cy="1900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Rectangle 47"/>
          <p:cNvSpPr>
            <a:spLocks noChangeArrowheads="1"/>
          </p:cNvSpPr>
          <p:nvPr/>
        </p:nvSpPr>
        <p:spPr bwMode="auto">
          <a:xfrm>
            <a:off x="1515972" y="3975651"/>
            <a:ext cx="17031" cy="316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Rectangle 48"/>
          <p:cNvSpPr>
            <a:spLocks noChangeArrowheads="1"/>
          </p:cNvSpPr>
          <p:nvPr/>
        </p:nvSpPr>
        <p:spPr bwMode="auto">
          <a:xfrm>
            <a:off x="1138584" y="3661602"/>
            <a:ext cx="15239" cy="314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80223" y="3818627"/>
            <a:ext cx="758361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368455" y="4607751"/>
            <a:ext cx="283265" cy="1700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2368455" y="4607751"/>
            <a:ext cx="15239" cy="33205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52"/>
          <p:cNvSpPr>
            <a:spLocks noChangeArrowheads="1"/>
          </p:cNvSpPr>
          <p:nvPr/>
        </p:nvSpPr>
        <p:spPr bwMode="auto">
          <a:xfrm>
            <a:off x="2368455" y="4922801"/>
            <a:ext cx="283265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Rectangle 53"/>
          <p:cNvSpPr>
            <a:spLocks noChangeArrowheads="1"/>
          </p:cNvSpPr>
          <p:nvPr/>
        </p:nvSpPr>
        <p:spPr bwMode="auto">
          <a:xfrm>
            <a:off x="2636481" y="4932803"/>
            <a:ext cx="15239" cy="316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Rectangle 54"/>
          <p:cNvSpPr>
            <a:spLocks noChangeArrowheads="1"/>
          </p:cNvSpPr>
          <p:nvPr/>
        </p:nvSpPr>
        <p:spPr bwMode="auto">
          <a:xfrm>
            <a:off x="2368455" y="5238851"/>
            <a:ext cx="268026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Rectangle 55"/>
          <p:cNvSpPr>
            <a:spLocks noChangeArrowheads="1"/>
          </p:cNvSpPr>
          <p:nvPr/>
        </p:nvSpPr>
        <p:spPr bwMode="auto">
          <a:xfrm>
            <a:off x="2368455" y="5238851"/>
            <a:ext cx="15239" cy="33305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56"/>
          <p:cNvSpPr>
            <a:spLocks noChangeArrowheads="1"/>
          </p:cNvSpPr>
          <p:nvPr/>
        </p:nvSpPr>
        <p:spPr bwMode="auto">
          <a:xfrm>
            <a:off x="2368455" y="5552901"/>
            <a:ext cx="300297" cy="1900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57"/>
          <p:cNvSpPr>
            <a:spLocks noChangeArrowheads="1"/>
          </p:cNvSpPr>
          <p:nvPr/>
        </p:nvSpPr>
        <p:spPr bwMode="auto">
          <a:xfrm>
            <a:off x="2651720" y="5552901"/>
            <a:ext cx="17032" cy="6321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Rectangle 58"/>
          <p:cNvSpPr>
            <a:spLocks noChangeArrowheads="1"/>
          </p:cNvSpPr>
          <p:nvPr/>
        </p:nvSpPr>
        <p:spPr bwMode="auto">
          <a:xfrm>
            <a:off x="774643" y="3818627"/>
            <a:ext cx="17032" cy="87613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Rectangle 59"/>
          <p:cNvSpPr>
            <a:spLocks noChangeArrowheads="1"/>
          </p:cNvSpPr>
          <p:nvPr/>
        </p:nvSpPr>
        <p:spPr bwMode="auto">
          <a:xfrm>
            <a:off x="774643" y="4852790"/>
            <a:ext cx="17032" cy="54308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60"/>
          <p:cNvSpPr>
            <a:spLocks noChangeShapeType="1"/>
          </p:cNvSpPr>
          <p:nvPr/>
        </p:nvSpPr>
        <p:spPr bwMode="auto">
          <a:xfrm flipH="1" flipV="1">
            <a:off x="773746" y="5395875"/>
            <a:ext cx="15005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1" name="Oval 61"/>
          <p:cNvSpPr>
            <a:spLocks noChangeAspect="1" noChangeArrowheads="1"/>
          </p:cNvSpPr>
          <p:nvPr/>
        </p:nvSpPr>
        <p:spPr bwMode="auto">
          <a:xfrm>
            <a:off x="1019362" y="3757617"/>
            <a:ext cx="114740" cy="12602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62"/>
          <p:cNvSpPr>
            <a:spLocks noChangeAspect="1" noChangeArrowheads="1"/>
          </p:cNvSpPr>
          <p:nvPr/>
        </p:nvSpPr>
        <p:spPr bwMode="auto">
          <a:xfrm>
            <a:off x="2157800" y="3757617"/>
            <a:ext cx="113843" cy="12602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179858" y="4988152"/>
            <a:ext cx="817972" cy="492840"/>
            <a:chOff x="7179858" y="4988152"/>
            <a:chExt cx="817972" cy="492840"/>
          </a:xfrm>
        </p:grpSpPr>
        <p:sp>
          <p:nvSpPr>
            <p:cNvPr id="237" name="Oval 19"/>
            <p:cNvSpPr>
              <a:spLocks noChangeAspect="1" noChangeArrowheads="1"/>
            </p:cNvSpPr>
            <p:nvPr/>
          </p:nvSpPr>
          <p:spPr bwMode="auto">
            <a:xfrm>
              <a:off x="7529457" y="526769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8" name="Text Box 20"/>
            <p:cNvSpPr txBox="1">
              <a:spLocks noChangeAspect="1" noChangeArrowheads="1"/>
            </p:cNvSpPr>
            <p:nvPr/>
          </p:nvSpPr>
          <p:spPr bwMode="auto">
            <a:xfrm>
              <a:off x="7551419" y="5267696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39" name="Rectangle 37"/>
            <p:cNvSpPr>
              <a:spLocks noChangeArrowheads="1"/>
            </p:cNvSpPr>
            <p:nvPr/>
          </p:nvSpPr>
          <p:spPr bwMode="auto">
            <a:xfrm>
              <a:off x="7179858" y="4988152"/>
              <a:ext cx="15239" cy="31405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Rectangle 54"/>
            <p:cNvSpPr>
              <a:spLocks noChangeArrowheads="1"/>
            </p:cNvSpPr>
            <p:nvPr/>
          </p:nvSpPr>
          <p:spPr bwMode="auto">
            <a:xfrm>
              <a:off x="7273980" y="4988152"/>
              <a:ext cx="268026" cy="1700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Rectangle 55"/>
            <p:cNvSpPr>
              <a:spLocks noChangeArrowheads="1"/>
            </p:cNvSpPr>
            <p:nvPr/>
          </p:nvSpPr>
          <p:spPr bwMode="auto">
            <a:xfrm>
              <a:off x="7273980" y="4988152"/>
              <a:ext cx="15239" cy="33305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Rectangle 56"/>
            <p:cNvSpPr>
              <a:spLocks noChangeArrowheads="1"/>
            </p:cNvSpPr>
            <p:nvPr/>
          </p:nvSpPr>
          <p:spPr bwMode="auto">
            <a:xfrm>
              <a:off x="7273980" y="5302202"/>
              <a:ext cx="300297" cy="1900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19800" y="5005154"/>
            <a:ext cx="847822" cy="492840"/>
            <a:chOff x="6019800" y="5005154"/>
            <a:chExt cx="847822" cy="492840"/>
          </a:xfrm>
        </p:grpSpPr>
        <p:sp>
          <p:nvSpPr>
            <p:cNvPr id="249" name="Oval 19"/>
            <p:cNvSpPr>
              <a:spLocks noChangeAspect="1" noChangeArrowheads="1"/>
            </p:cNvSpPr>
            <p:nvPr/>
          </p:nvSpPr>
          <p:spPr bwMode="auto">
            <a:xfrm>
              <a:off x="6369399" y="5284698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0" name="Text Box 20"/>
            <p:cNvSpPr txBox="1">
              <a:spLocks noChangeAspect="1" noChangeArrowheads="1"/>
            </p:cNvSpPr>
            <p:nvPr/>
          </p:nvSpPr>
          <p:spPr bwMode="auto">
            <a:xfrm>
              <a:off x="6421211" y="5284698"/>
              <a:ext cx="446411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51" name="Rectangle 37"/>
            <p:cNvSpPr>
              <a:spLocks noChangeArrowheads="1"/>
            </p:cNvSpPr>
            <p:nvPr/>
          </p:nvSpPr>
          <p:spPr bwMode="auto">
            <a:xfrm>
              <a:off x="6019800" y="5005154"/>
              <a:ext cx="15239" cy="31405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Rectangle 54"/>
            <p:cNvSpPr>
              <a:spLocks noChangeArrowheads="1"/>
            </p:cNvSpPr>
            <p:nvPr/>
          </p:nvSpPr>
          <p:spPr bwMode="auto">
            <a:xfrm>
              <a:off x="6113922" y="5005154"/>
              <a:ext cx="268026" cy="1700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Rectangle 55"/>
            <p:cNvSpPr>
              <a:spLocks noChangeArrowheads="1"/>
            </p:cNvSpPr>
            <p:nvPr/>
          </p:nvSpPr>
          <p:spPr bwMode="auto">
            <a:xfrm>
              <a:off x="6113922" y="5005154"/>
              <a:ext cx="15239" cy="33305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Rectangle 56"/>
            <p:cNvSpPr>
              <a:spLocks noChangeArrowheads="1"/>
            </p:cNvSpPr>
            <p:nvPr/>
          </p:nvSpPr>
          <p:spPr bwMode="auto">
            <a:xfrm>
              <a:off x="6113922" y="5319204"/>
              <a:ext cx="300297" cy="1900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 flipV="1">
            <a:off x="6778050" y="4262696"/>
            <a:ext cx="387248" cy="897197"/>
            <a:chOff x="4821223" y="2660332"/>
            <a:chExt cx="387248" cy="1003158"/>
          </a:xfrm>
        </p:grpSpPr>
        <p:sp>
          <p:nvSpPr>
            <p:cNvPr id="270" name="Arc 8"/>
            <p:cNvSpPr>
              <a:spLocks noChangeAspect="1"/>
            </p:cNvSpPr>
            <p:nvPr/>
          </p:nvSpPr>
          <p:spPr bwMode="auto">
            <a:xfrm rot="16200000" flipH="1">
              <a:off x="4774618" y="3097998"/>
              <a:ext cx="164026" cy="70816"/>
            </a:xfrm>
            <a:custGeom>
              <a:avLst/>
              <a:gdLst>
                <a:gd name="G0" fmla="+- 21435 0 0"/>
                <a:gd name="G1" fmla="+- 21600 0 0"/>
                <a:gd name="G2" fmla="+- 21600 0 0"/>
                <a:gd name="T0" fmla="*/ 0 w 42668"/>
                <a:gd name="T1" fmla="*/ 18939 h 21600"/>
                <a:gd name="T2" fmla="*/ 42668 w 42668"/>
                <a:gd name="T3" fmla="*/ 17638 h 21600"/>
                <a:gd name="T4" fmla="*/ 21435 w 426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68" h="21600" fill="none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</a:path>
                <a:path w="42668" h="21600" stroke="0" extrusionOk="0">
                  <a:moveTo>
                    <a:pt x="-1" y="18938"/>
                  </a:moveTo>
                  <a:cubicBezTo>
                    <a:pt x="1342" y="8121"/>
                    <a:pt x="10534" y="-1"/>
                    <a:pt x="21435" y="0"/>
                  </a:cubicBezTo>
                  <a:cubicBezTo>
                    <a:pt x="31836" y="0"/>
                    <a:pt x="40760" y="7413"/>
                    <a:pt x="42668" y="17637"/>
                  </a:cubicBezTo>
                  <a:lnTo>
                    <a:pt x="21435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1" name="Oval 13"/>
            <p:cNvSpPr>
              <a:spLocks noChangeAspect="1" noChangeArrowheads="1"/>
            </p:cNvSpPr>
            <p:nvPr/>
          </p:nvSpPr>
          <p:spPr bwMode="auto">
            <a:xfrm>
              <a:off x="4842736" y="3575476"/>
              <a:ext cx="79780" cy="88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2" name="Rectangle 38"/>
            <p:cNvSpPr>
              <a:spLocks noChangeArrowheads="1"/>
            </p:cNvSpPr>
            <p:nvPr/>
          </p:nvSpPr>
          <p:spPr bwMode="auto">
            <a:xfrm>
              <a:off x="4876800" y="2660332"/>
              <a:ext cx="331671" cy="1700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Rectangle 39"/>
            <p:cNvSpPr>
              <a:spLocks noChangeArrowheads="1"/>
            </p:cNvSpPr>
            <p:nvPr/>
          </p:nvSpPr>
          <p:spPr bwMode="auto">
            <a:xfrm>
              <a:off x="4876800" y="2660332"/>
              <a:ext cx="15239" cy="404064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Rectangle 41"/>
            <p:cNvSpPr>
              <a:spLocks noChangeArrowheads="1"/>
            </p:cNvSpPr>
            <p:nvPr/>
          </p:nvSpPr>
          <p:spPr bwMode="auto">
            <a:xfrm>
              <a:off x="4876800" y="3212219"/>
              <a:ext cx="15239" cy="403064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" name="Arc 7"/>
          <p:cNvSpPr>
            <a:spLocks noChangeAspect="1"/>
          </p:cNvSpPr>
          <p:nvPr/>
        </p:nvSpPr>
        <p:spPr bwMode="auto">
          <a:xfrm rot="16200000" flipH="1">
            <a:off x="5555491" y="4219288"/>
            <a:ext cx="165026" cy="70816"/>
          </a:xfrm>
          <a:custGeom>
            <a:avLst/>
            <a:gdLst>
              <a:gd name="G0" fmla="+- 21435 0 0"/>
              <a:gd name="G1" fmla="+- 21600 0 0"/>
              <a:gd name="G2" fmla="+- 21600 0 0"/>
              <a:gd name="T0" fmla="*/ 0 w 42668"/>
              <a:gd name="T1" fmla="*/ 18939 h 21600"/>
              <a:gd name="T2" fmla="*/ 42668 w 42668"/>
              <a:gd name="T3" fmla="*/ 17638 h 21600"/>
              <a:gd name="T4" fmla="*/ 21435 w 426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68" h="21600" fill="none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</a:path>
              <a:path w="42668" h="21600" stroke="0" extrusionOk="0">
                <a:moveTo>
                  <a:pt x="-1" y="18938"/>
                </a:moveTo>
                <a:cubicBezTo>
                  <a:pt x="1342" y="8121"/>
                  <a:pt x="10534" y="-1"/>
                  <a:pt x="21435" y="0"/>
                </a:cubicBezTo>
                <a:cubicBezTo>
                  <a:pt x="31836" y="0"/>
                  <a:pt x="40760" y="7413"/>
                  <a:pt x="42668" y="17637"/>
                </a:cubicBezTo>
                <a:lnTo>
                  <a:pt x="2143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8" name="Oval 24"/>
          <p:cNvSpPr>
            <a:spLocks noChangeAspect="1" noChangeArrowheads="1"/>
          </p:cNvSpPr>
          <p:nvPr/>
        </p:nvSpPr>
        <p:spPr bwMode="auto">
          <a:xfrm>
            <a:off x="5211472" y="4261804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9" name="Rectangle 40"/>
          <p:cNvSpPr>
            <a:spLocks noChangeArrowheads="1"/>
          </p:cNvSpPr>
          <p:nvPr/>
        </p:nvSpPr>
        <p:spPr bwMode="auto">
          <a:xfrm>
            <a:off x="5227034" y="4293553"/>
            <a:ext cx="1877077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Oval 9"/>
          <p:cNvSpPr>
            <a:spLocks noChangeAspect="1" noChangeArrowheads="1"/>
          </p:cNvSpPr>
          <p:nvPr/>
        </p:nvSpPr>
        <p:spPr bwMode="auto">
          <a:xfrm>
            <a:off x="5248516" y="5116784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5" name="Rectangle 49"/>
          <p:cNvSpPr>
            <a:spLocks noChangeArrowheads="1"/>
          </p:cNvSpPr>
          <p:nvPr/>
        </p:nvSpPr>
        <p:spPr bwMode="auto">
          <a:xfrm>
            <a:off x="5267340" y="5152290"/>
            <a:ext cx="758361" cy="1700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030785" y="3950968"/>
            <a:ext cx="906717" cy="516344"/>
            <a:chOff x="7030785" y="3950968"/>
            <a:chExt cx="906717" cy="516344"/>
          </a:xfrm>
        </p:grpSpPr>
        <p:sp>
          <p:nvSpPr>
            <p:cNvPr id="262" name="Oval 12"/>
            <p:cNvSpPr>
              <a:spLocks noChangeAspect="1" noChangeArrowheads="1"/>
            </p:cNvSpPr>
            <p:nvPr/>
          </p:nvSpPr>
          <p:spPr bwMode="auto">
            <a:xfrm>
              <a:off x="7496469" y="4099253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" name="Text Box 21"/>
            <p:cNvSpPr txBox="1">
              <a:spLocks noChangeAspect="1" noChangeArrowheads="1"/>
            </p:cNvSpPr>
            <p:nvPr/>
          </p:nvSpPr>
          <p:spPr bwMode="auto">
            <a:xfrm>
              <a:off x="7491988" y="3950968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64" name="Rectangle 44"/>
            <p:cNvSpPr>
              <a:spLocks noChangeArrowheads="1"/>
            </p:cNvSpPr>
            <p:nvPr/>
          </p:nvSpPr>
          <p:spPr bwMode="auto">
            <a:xfrm>
              <a:off x="7244130" y="4151262"/>
              <a:ext cx="283265" cy="1700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Rectangle 45"/>
            <p:cNvSpPr>
              <a:spLocks noChangeArrowheads="1"/>
            </p:cNvSpPr>
            <p:nvPr/>
          </p:nvSpPr>
          <p:spPr bwMode="auto">
            <a:xfrm>
              <a:off x="7244130" y="4151262"/>
              <a:ext cx="15239" cy="31605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Rectangle 46"/>
            <p:cNvSpPr>
              <a:spLocks noChangeArrowheads="1"/>
            </p:cNvSpPr>
            <p:nvPr/>
          </p:nvSpPr>
          <p:spPr bwMode="auto">
            <a:xfrm>
              <a:off x="7244130" y="4448308"/>
              <a:ext cx="300296" cy="1900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Rectangle 48"/>
            <p:cNvSpPr>
              <a:spLocks noChangeArrowheads="1"/>
            </p:cNvSpPr>
            <p:nvPr/>
          </p:nvSpPr>
          <p:spPr bwMode="auto">
            <a:xfrm>
              <a:off x="7150007" y="4134259"/>
              <a:ext cx="15239" cy="31405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Oval 61"/>
            <p:cNvSpPr>
              <a:spLocks noChangeAspect="1" noChangeArrowheads="1"/>
            </p:cNvSpPr>
            <p:nvPr/>
          </p:nvSpPr>
          <p:spPr bwMode="auto">
            <a:xfrm>
              <a:off x="7030785" y="4230274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6" name="Rectangle 58"/>
          <p:cNvSpPr>
            <a:spLocks noChangeArrowheads="1"/>
          </p:cNvSpPr>
          <p:nvPr/>
        </p:nvSpPr>
        <p:spPr bwMode="auto">
          <a:xfrm>
            <a:off x="5638004" y="4305704"/>
            <a:ext cx="17032" cy="87613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58"/>
          <p:cNvSpPr>
            <a:spLocks noChangeArrowheads="1"/>
          </p:cNvSpPr>
          <p:nvPr/>
        </p:nvSpPr>
        <p:spPr bwMode="auto">
          <a:xfrm>
            <a:off x="5664896" y="3296044"/>
            <a:ext cx="17032" cy="87613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Line 60"/>
          <p:cNvSpPr>
            <a:spLocks noChangeShapeType="1"/>
          </p:cNvSpPr>
          <p:nvPr/>
        </p:nvSpPr>
        <p:spPr bwMode="auto">
          <a:xfrm flipH="1" flipV="1">
            <a:off x="5679272" y="3296044"/>
            <a:ext cx="15005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044500" y="2944690"/>
            <a:ext cx="940511" cy="516344"/>
            <a:chOff x="7044500" y="2944690"/>
            <a:chExt cx="940511" cy="516344"/>
          </a:xfrm>
        </p:grpSpPr>
        <p:sp>
          <p:nvSpPr>
            <p:cNvPr id="255" name="Oval 12"/>
            <p:cNvSpPr>
              <a:spLocks noChangeAspect="1" noChangeArrowheads="1"/>
            </p:cNvSpPr>
            <p:nvPr/>
          </p:nvSpPr>
          <p:spPr bwMode="auto">
            <a:xfrm>
              <a:off x="7510184" y="3092975"/>
              <a:ext cx="78884" cy="8701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" name="Text Box 21"/>
            <p:cNvSpPr txBox="1">
              <a:spLocks noChangeAspect="1" noChangeArrowheads="1"/>
            </p:cNvSpPr>
            <p:nvPr/>
          </p:nvSpPr>
          <p:spPr bwMode="auto">
            <a:xfrm>
              <a:off x="7539497" y="2944690"/>
              <a:ext cx="445514" cy="213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 dirty="0"/>
                <a:t>S</a:t>
              </a:r>
            </a:p>
          </p:txBody>
        </p:sp>
        <p:sp>
          <p:nvSpPr>
            <p:cNvPr id="257" name="Rectangle 44"/>
            <p:cNvSpPr>
              <a:spLocks noChangeArrowheads="1"/>
            </p:cNvSpPr>
            <p:nvPr/>
          </p:nvSpPr>
          <p:spPr bwMode="auto">
            <a:xfrm>
              <a:off x="7257845" y="3144984"/>
              <a:ext cx="283265" cy="1700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Rectangle 45"/>
            <p:cNvSpPr>
              <a:spLocks noChangeArrowheads="1"/>
            </p:cNvSpPr>
            <p:nvPr/>
          </p:nvSpPr>
          <p:spPr bwMode="auto">
            <a:xfrm>
              <a:off x="7257845" y="3144984"/>
              <a:ext cx="15239" cy="31605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Rectangle 46"/>
            <p:cNvSpPr>
              <a:spLocks noChangeArrowheads="1"/>
            </p:cNvSpPr>
            <p:nvPr/>
          </p:nvSpPr>
          <p:spPr bwMode="auto">
            <a:xfrm>
              <a:off x="7257845" y="3442030"/>
              <a:ext cx="300296" cy="1900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Rectangle 48"/>
            <p:cNvSpPr>
              <a:spLocks noChangeArrowheads="1"/>
            </p:cNvSpPr>
            <p:nvPr/>
          </p:nvSpPr>
          <p:spPr bwMode="auto">
            <a:xfrm>
              <a:off x="7163722" y="3127981"/>
              <a:ext cx="15239" cy="31405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Oval 61"/>
            <p:cNvSpPr>
              <a:spLocks noChangeAspect="1" noChangeArrowheads="1"/>
            </p:cNvSpPr>
            <p:nvPr/>
          </p:nvSpPr>
          <p:spPr bwMode="auto">
            <a:xfrm>
              <a:off x="7044500" y="3223996"/>
              <a:ext cx="114740" cy="1260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0" name="Rectangle 47"/>
          <p:cNvSpPr>
            <a:spLocks noChangeArrowheads="1"/>
          </p:cNvSpPr>
          <p:nvPr/>
        </p:nvSpPr>
        <p:spPr bwMode="auto">
          <a:xfrm>
            <a:off x="6384231" y="4707280"/>
            <a:ext cx="17031" cy="3160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59"/>
          <p:cNvSpPr>
            <a:spLocks noChangeArrowheads="1"/>
          </p:cNvSpPr>
          <p:nvPr/>
        </p:nvSpPr>
        <p:spPr bwMode="auto">
          <a:xfrm>
            <a:off x="7541110" y="4449533"/>
            <a:ext cx="17032" cy="54308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57"/>
          <p:cNvSpPr>
            <a:spLocks noChangeArrowheads="1"/>
          </p:cNvSpPr>
          <p:nvPr/>
        </p:nvSpPr>
        <p:spPr bwMode="auto">
          <a:xfrm>
            <a:off x="7535911" y="3442031"/>
            <a:ext cx="17032" cy="6321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Oval 17"/>
          <p:cNvSpPr>
            <a:spLocks noChangeAspect="1" noChangeArrowheads="1"/>
          </p:cNvSpPr>
          <p:nvPr/>
        </p:nvSpPr>
        <p:spPr bwMode="auto">
          <a:xfrm>
            <a:off x="8332124" y="4680383"/>
            <a:ext cx="78884" cy="86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" name="Rectangle 42"/>
          <p:cNvSpPr>
            <a:spLocks noChangeArrowheads="1"/>
          </p:cNvSpPr>
          <p:nvPr/>
        </p:nvSpPr>
        <p:spPr bwMode="auto">
          <a:xfrm>
            <a:off x="6384231" y="4718121"/>
            <a:ext cx="1988232" cy="1800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Oval 16"/>
          <p:cNvSpPr>
            <a:spLocks noChangeAspect="1" noChangeArrowheads="1"/>
          </p:cNvSpPr>
          <p:nvPr/>
        </p:nvSpPr>
        <p:spPr bwMode="auto">
          <a:xfrm>
            <a:off x="7496469" y="4674114"/>
            <a:ext cx="79781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9" name="Text Box 4"/>
          <p:cNvSpPr txBox="1">
            <a:spLocks noChangeArrowheads="1"/>
          </p:cNvSpPr>
          <p:nvPr/>
        </p:nvSpPr>
        <p:spPr bwMode="auto">
          <a:xfrm>
            <a:off x="7281599" y="2103766"/>
            <a:ext cx="614039" cy="28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5V</a:t>
            </a:r>
            <a:endParaRPr lang="en-US" altLang="en-US" sz="2400" baseline="-25000" dirty="0"/>
          </a:p>
        </p:txBody>
      </p:sp>
      <p:sp>
        <p:nvSpPr>
          <p:cNvPr id="300" name="Oval 14"/>
          <p:cNvSpPr>
            <a:spLocks noChangeAspect="1" noChangeArrowheads="1"/>
          </p:cNvSpPr>
          <p:nvPr/>
        </p:nvSpPr>
        <p:spPr bwMode="auto">
          <a:xfrm>
            <a:off x="7508839" y="2452913"/>
            <a:ext cx="78884" cy="8801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2" name="Rectangle 57"/>
          <p:cNvSpPr>
            <a:spLocks noChangeArrowheads="1"/>
          </p:cNvSpPr>
          <p:nvPr/>
        </p:nvSpPr>
        <p:spPr bwMode="auto">
          <a:xfrm>
            <a:off x="7543758" y="2525886"/>
            <a:ext cx="17032" cy="6321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0800000" flipH="1">
            <a:off x="6407366" y="5364634"/>
            <a:ext cx="1145577" cy="367057"/>
            <a:chOff x="4546180" y="2179236"/>
            <a:chExt cx="1135748" cy="367057"/>
          </a:xfrm>
        </p:grpSpPr>
        <p:sp>
          <p:nvSpPr>
            <p:cNvPr id="304" name="Rectangle 34"/>
            <p:cNvSpPr>
              <a:spLocks noChangeArrowheads="1"/>
            </p:cNvSpPr>
            <p:nvPr/>
          </p:nvSpPr>
          <p:spPr bwMode="auto">
            <a:xfrm>
              <a:off x="4546180" y="2179236"/>
              <a:ext cx="1135748" cy="1700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Rectangle 43"/>
            <p:cNvSpPr>
              <a:spLocks noChangeArrowheads="1"/>
            </p:cNvSpPr>
            <p:nvPr/>
          </p:nvSpPr>
          <p:spPr bwMode="auto">
            <a:xfrm>
              <a:off x="4546180" y="2196238"/>
              <a:ext cx="17031" cy="350055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104" y="5944802"/>
            <a:ext cx="305675" cy="10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" name="Rectangle 57"/>
          <p:cNvSpPr>
            <a:spLocks noChangeArrowheads="1"/>
          </p:cNvSpPr>
          <p:nvPr/>
        </p:nvSpPr>
        <p:spPr bwMode="auto">
          <a:xfrm>
            <a:off x="7559218" y="5328705"/>
            <a:ext cx="17032" cy="6321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Rectangle 128"/>
          <p:cNvSpPr>
            <a:spLocks noChangeArrowheads="1"/>
          </p:cNvSpPr>
          <p:nvPr/>
        </p:nvSpPr>
        <p:spPr bwMode="auto">
          <a:xfrm>
            <a:off x="5206214" y="2183743"/>
            <a:ext cx="12634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CMOS </a:t>
            </a:r>
            <a:r>
              <a:rPr lang="en-US" altLang="en-US" b="1" dirty="0" smtClean="0"/>
              <a:t>NOR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843663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 animBg="1"/>
      <p:bldP spid="278" grpId="0" animBg="1"/>
      <p:bldP spid="279" grpId="0" animBg="1"/>
      <p:bldP spid="284" grpId="0" animBg="1"/>
      <p:bldP spid="285" grpId="0" animBg="1"/>
      <p:bldP spid="286" grpId="0" animBg="1"/>
      <p:bldP spid="288" grpId="0" animBg="1"/>
      <p:bldP spid="289" grpId="0" animBg="1"/>
      <p:bldP spid="290" grpId="0" animBg="1"/>
      <p:bldP spid="293" grpId="0" animBg="1"/>
      <p:bldP spid="295" grpId="0" animBg="1"/>
      <p:bldP spid="296" grpId="0" animBg="1"/>
      <p:bldP spid="297" grpId="0" animBg="1"/>
      <p:bldP spid="298" grpId="0" animBg="1"/>
      <p:bldP spid="299" grpId="0"/>
      <p:bldP spid="300" grpId="0" animBg="1"/>
      <p:bldP spid="302" grpId="0" animBg="1"/>
      <p:bldP spid="3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NMOS transistor acts as a switch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gate voltage is 0 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No channel is formed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current does not flow easily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b="1" dirty="0" smtClean="0"/>
              <a:t>“open switch”</a:t>
            </a:r>
          </a:p>
          <a:p>
            <a:endParaRPr lang="en-US" sz="2400" dirty="0"/>
          </a:p>
          <a:p>
            <a:r>
              <a:rPr lang="en-US" sz="2400" dirty="0" smtClean="0"/>
              <a:t>When gate voltage is above threshold voltage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electrons are drawn into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current can flow through channel with little resistance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b="1" dirty="0" smtClean="0"/>
              <a:t>“closed switch”</a:t>
            </a:r>
          </a:p>
          <a:p>
            <a:endParaRPr lang="en-US" sz="2400" dirty="0" smtClean="0"/>
          </a:p>
          <a:p>
            <a:r>
              <a:rPr lang="en-US" sz="2400" dirty="0" smtClean="0"/>
              <a:t>MOS transistors can be used as a </a:t>
            </a:r>
            <a:r>
              <a:rPr lang="en-US" sz="2400" b="1" dirty="0" smtClean="0"/>
              <a:t>voltage-controlled switch</a:t>
            </a:r>
          </a:p>
          <a:p>
            <a:endParaRPr lang="en-US" sz="2400" b="1" dirty="0"/>
          </a:p>
          <a:p>
            <a:r>
              <a:rPr lang="en-US" sz="2400" b="1" u="sng" dirty="0" smtClean="0"/>
              <a:t>This is the basis of computing with 1’s and 0’s!</a:t>
            </a:r>
          </a:p>
        </p:txBody>
      </p:sp>
    </p:spTree>
    <p:extLst>
      <p:ext uri="{BB962C8B-B14F-4D97-AF65-F5344CB8AC3E}">
        <p14:creationId xmlns:p14="http://schemas.microsoft.com/office/powerpoint/2010/main" val="2158634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 and XNOR Gates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20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68637" y="2411173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32552"/>
              </p:ext>
            </p:extLst>
          </p:nvPr>
        </p:nvGraphicFramePr>
        <p:xfrm>
          <a:off x="4800600" y="1589484"/>
          <a:ext cx="3429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XOR B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⃝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47711" y="1900514"/>
            <a:ext cx="131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XOR B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2196" y="2085180"/>
            <a:ext cx="10003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2670" y="2780505"/>
            <a:ext cx="94892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0164" y="1715848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492" y="2411173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Flowchart: Stored Data 5"/>
          <p:cNvSpPr/>
          <p:nvPr/>
        </p:nvSpPr>
        <p:spPr>
          <a:xfrm flipH="1">
            <a:off x="1371599" y="1744423"/>
            <a:ext cx="1657863" cy="133350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10773 w 12440"/>
              <a:gd name="connsiteY2" fmla="*/ 5000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9106 w 12440"/>
              <a:gd name="connsiteY2" fmla="*/ 5143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0" h="10000">
                <a:moveTo>
                  <a:pt x="4107" y="0"/>
                </a:moveTo>
                <a:lnTo>
                  <a:pt x="12440" y="0"/>
                </a:lnTo>
                <a:cubicBezTo>
                  <a:pt x="11519" y="0"/>
                  <a:pt x="9106" y="2382"/>
                  <a:pt x="9106" y="5143"/>
                </a:cubicBezTo>
                <a:cubicBezTo>
                  <a:pt x="9106" y="7904"/>
                  <a:pt x="11519" y="10000"/>
                  <a:pt x="12440" y="10000"/>
                </a:cubicBezTo>
                <a:lnTo>
                  <a:pt x="4107" y="10000"/>
                </a:lnTo>
                <a:cubicBezTo>
                  <a:pt x="3186" y="10000"/>
                  <a:pt x="0" y="7690"/>
                  <a:pt x="0" y="4929"/>
                </a:cubicBezTo>
                <a:cubicBezTo>
                  <a:pt x="0" y="2168"/>
                  <a:pt x="3186" y="0"/>
                  <a:pt x="4107" y="0"/>
                </a:cubicBez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25800" y="4886720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0126"/>
              </p:ext>
            </p:extLst>
          </p:nvPr>
        </p:nvGraphicFramePr>
        <p:xfrm>
          <a:off x="4810125" y="4142184"/>
          <a:ext cx="3429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XNOR B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⃝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343467" y="4516593"/>
            <a:ext cx="131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XNOR B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068637" y="4766862"/>
            <a:ext cx="238125" cy="23812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Stored Data 5"/>
          <p:cNvSpPr/>
          <p:nvPr/>
        </p:nvSpPr>
        <p:spPr>
          <a:xfrm flipH="1">
            <a:off x="1371598" y="4297123"/>
            <a:ext cx="1667389" cy="133350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10773 w 12440"/>
              <a:gd name="connsiteY2" fmla="*/ 5000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  <a:gd name="connsiteX0" fmla="*/ 4107 w 12440"/>
              <a:gd name="connsiteY0" fmla="*/ 0 h 10000"/>
              <a:gd name="connsiteX1" fmla="*/ 12440 w 12440"/>
              <a:gd name="connsiteY1" fmla="*/ 0 h 10000"/>
              <a:gd name="connsiteX2" fmla="*/ 9106 w 12440"/>
              <a:gd name="connsiteY2" fmla="*/ 5143 h 10000"/>
              <a:gd name="connsiteX3" fmla="*/ 12440 w 12440"/>
              <a:gd name="connsiteY3" fmla="*/ 10000 h 10000"/>
              <a:gd name="connsiteX4" fmla="*/ 4107 w 12440"/>
              <a:gd name="connsiteY4" fmla="*/ 10000 h 10000"/>
              <a:gd name="connsiteX5" fmla="*/ 0 w 12440"/>
              <a:gd name="connsiteY5" fmla="*/ 4929 h 10000"/>
              <a:gd name="connsiteX6" fmla="*/ 4107 w 1244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0" h="10000">
                <a:moveTo>
                  <a:pt x="4107" y="0"/>
                </a:moveTo>
                <a:lnTo>
                  <a:pt x="12440" y="0"/>
                </a:lnTo>
                <a:cubicBezTo>
                  <a:pt x="11519" y="0"/>
                  <a:pt x="9106" y="2382"/>
                  <a:pt x="9106" y="5143"/>
                </a:cubicBezTo>
                <a:cubicBezTo>
                  <a:pt x="9106" y="7904"/>
                  <a:pt x="11519" y="10000"/>
                  <a:pt x="12440" y="10000"/>
                </a:cubicBezTo>
                <a:lnTo>
                  <a:pt x="4107" y="10000"/>
                </a:lnTo>
                <a:cubicBezTo>
                  <a:pt x="3186" y="10000"/>
                  <a:pt x="0" y="7690"/>
                  <a:pt x="0" y="4929"/>
                </a:cubicBezTo>
                <a:cubicBezTo>
                  <a:pt x="0" y="2168"/>
                  <a:pt x="3186" y="0"/>
                  <a:pt x="4107" y="0"/>
                </a:cubicBez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297181" y="1767283"/>
            <a:ext cx="1228726" cy="1283848"/>
          </a:xfrm>
          <a:prstGeom prst="arc">
            <a:avLst>
              <a:gd name="adj1" fmla="val 17412080"/>
              <a:gd name="adj2" fmla="val 2154305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flipV="1">
            <a:off x="299086" y="1790817"/>
            <a:ext cx="1228726" cy="1217852"/>
          </a:xfrm>
          <a:prstGeom prst="arc">
            <a:avLst>
              <a:gd name="adj1" fmla="val 17387241"/>
              <a:gd name="adj2" fmla="val 494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06869" y="4656373"/>
            <a:ext cx="10003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97343" y="5351698"/>
            <a:ext cx="94892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4837" y="4287041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94165" y="4982366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3" name="Arc 42"/>
          <p:cNvSpPr/>
          <p:nvPr/>
        </p:nvSpPr>
        <p:spPr>
          <a:xfrm>
            <a:off x="271854" y="4338476"/>
            <a:ext cx="1228726" cy="1283848"/>
          </a:xfrm>
          <a:prstGeom prst="arc">
            <a:avLst>
              <a:gd name="adj1" fmla="val 17412080"/>
              <a:gd name="adj2" fmla="val 2154305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flipV="1">
            <a:off x="273759" y="4362010"/>
            <a:ext cx="1228726" cy="1217852"/>
          </a:xfrm>
          <a:prstGeom prst="arc">
            <a:avLst>
              <a:gd name="adj1" fmla="val 17387241"/>
              <a:gd name="adj2" fmla="val 494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219951" y="1955521"/>
            <a:ext cx="36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229476" y="4508221"/>
            <a:ext cx="36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7096125" y="4545168"/>
            <a:ext cx="5810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360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Simplified Transistor Model</a:t>
            </a:r>
            <a:endParaRPr lang="en-US" alt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Simple model </a:t>
            </a:r>
            <a:r>
              <a:rPr lang="en-US" altLang="en-US" dirty="0"/>
              <a:t>for transistors in CMOS circuits, </a:t>
            </a:r>
            <a:r>
              <a:rPr lang="en-US" altLang="en-US" b="1" dirty="0"/>
              <a:t>when V</a:t>
            </a:r>
            <a:r>
              <a:rPr lang="en-US" altLang="en-US" b="1" baseline="-25000" dirty="0"/>
              <a:t>IN</a:t>
            </a:r>
            <a:r>
              <a:rPr lang="en-US" altLang="en-US" b="1" dirty="0"/>
              <a:t> is fully logic 0 or logic </a:t>
            </a:r>
            <a:r>
              <a:rPr lang="en-US" altLang="en-US" b="1" dirty="0" smtClean="0"/>
              <a:t>1</a:t>
            </a:r>
            <a:r>
              <a:rPr lang="en-US" altLang="en-US" dirty="0" smtClean="0"/>
              <a:t>:</a:t>
            </a:r>
            <a:endParaRPr lang="en-US" altLang="en-US" dirty="0"/>
          </a:p>
        </p:txBody>
      </p:sp>
      <p:sp>
        <p:nvSpPr>
          <p:cNvPr id="81924" name="Line 4"/>
          <p:cNvSpPr>
            <a:spLocks noChangeAspect="1" noChangeShapeType="1"/>
          </p:cNvSpPr>
          <p:nvPr/>
        </p:nvSpPr>
        <p:spPr bwMode="auto">
          <a:xfrm>
            <a:off x="2433638" y="3698875"/>
            <a:ext cx="0" cy="2254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5" name="Line 5"/>
          <p:cNvSpPr>
            <a:spLocks noChangeAspect="1" noChangeShapeType="1"/>
          </p:cNvSpPr>
          <p:nvPr/>
        </p:nvSpPr>
        <p:spPr bwMode="auto">
          <a:xfrm>
            <a:off x="2413000" y="5149850"/>
            <a:ext cx="0" cy="2968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6" name="Line 6"/>
          <p:cNvSpPr>
            <a:spLocks noChangeAspect="1" noChangeShapeType="1"/>
          </p:cNvSpPr>
          <p:nvPr/>
        </p:nvSpPr>
        <p:spPr bwMode="auto">
          <a:xfrm>
            <a:off x="962025" y="4556125"/>
            <a:ext cx="347663" cy="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7" name="Oval 7"/>
          <p:cNvSpPr>
            <a:spLocks noChangeAspect="1" noChangeArrowheads="1"/>
          </p:cNvSpPr>
          <p:nvPr/>
        </p:nvSpPr>
        <p:spPr bwMode="auto">
          <a:xfrm>
            <a:off x="1274763" y="4525963"/>
            <a:ext cx="84137" cy="841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28" name="Oval 8"/>
          <p:cNvSpPr>
            <a:spLocks noChangeAspect="1" noChangeArrowheads="1"/>
          </p:cNvSpPr>
          <p:nvPr/>
        </p:nvSpPr>
        <p:spPr bwMode="auto">
          <a:xfrm>
            <a:off x="2359025" y="5119688"/>
            <a:ext cx="84138" cy="8413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29" name="Oval 9"/>
          <p:cNvSpPr>
            <a:spLocks noChangeAspect="1" noChangeArrowheads="1"/>
          </p:cNvSpPr>
          <p:nvPr/>
        </p:nvSpPr>
        <p:spPr bwMode="auto">
          <a:xfrm>
            <a:off x="2393950" y="3905250"/>
            <a:ext cx="82550" cy="841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30" name="Text Box 10"/>
          <p:cNvSpPr txBox="1">
            <a:spLocks noChangeAspect="1" noChangeArrowheads="1"/>
          </p:cNvSpPr>
          <p:nvPr/>
        </p:nvSpPr>
        <p:spPr bwMode="auto">
          <a:xfrm>
            <a:off x="2459038" y="378618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D</a:t>
            </a:r>
          </a:p>
        </p:txBody>
      </p:sp>
      <p:sp>
        <p:nvSpPr>
          <p:cNvPr id="81931" name="Text Box 11"/>
          <p:cNvSpPr txBox="1">
            <a:spLocks noChangeAspect="1" noChangeArrowheads="1"/>
          </p:cNvSpPr>
          <p:nvPr/>
        </p:nvSpPr>
        <p:spPr bwMode="auto">
          <a:xfrm>
            <a:off x="882650" y="42354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G</a:t>
            </a:r>
          </a:p>
        </p:txBody>
      </p:sp>
      <p:sp>
        <p:nvSpPr>
          <p:cNvPr id="81932" name="Text Box 12"/>
          <p:cNvSpPr txBox="1">
            <a:spLocks noChangeAspect="1" noChangeArrowheads="1"/>
          </p:cNvSpPr>
          <p:nvPr/>
        </p:nvSpPr>
        <p:spPr bwMode="auto">
          <a:xfrm>
            <a:off x="2452688" y="4987925"/>
            <a:ext cx="363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S</a:t>
            </a: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1358900" y="4568031"/>
            <a:ext cx="1046162" cy="57546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 rot="1787254">
            <a:off x="1717675" y="4536834"/>
            <a:ext cx="328612" cy="782637"/>
          </a:xfrm>
          <a:custGeom>
            <a:avLst/>
            <a:gdLst>
              <a:gd name="T0" fmla="*/ 67 w 207"/>
              <a:gd name="T1" fmla="*/ 493 h 493"/>
              <a:gd name="T2" fmla="*/ 23 w 207"/>
              <a:gd name="T3" fmla="*/ 218 h 493"/>
              <a:gd name="T4" fmla="*/ 207 w 207"/>
              <a:gd name="T5" fmla="*/ 0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" h="493">
                <a:moveTo>
                  <a:pt x="67" y="493"/>
                </a:moveTo>
                <a:cubicBezTo>
                  <a:pt x="60" y="447"/>
                  <a:pt x="0" y="300"/>
                  <a:pt x="23" y="218"/>
                </a:cubicBezTo>
                <a:cubicBezTo>
                  <a:pt x="46" y="136"/>
                  <a:pt x="169" y="45"/>
                  <a:pt x="207" y="0"/>
                </a:cubicBez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1233488" y="2955925"/>
            <a:ext cx="1484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V</a:t>
            </a:r>
            <a:r>
              <a:rPr lang="en-US" altLang="en-US" sz="2400" baseline="-25000" dirty="0"/>
              <a:t>GS</a:t>
            </a:r>
            <a:r>
              <a:rPr lang="en-US" altLang="en-US" sz="2400" dirty="0"/>
              <a:t> = 0 V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5181600" y="2743200"/>
            <a:ext cx="27440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V</a:t>
            </a:r>
            <a:r>
              <a:rPr lang="en-US" altLang="en-US" sz="2400" baseline="-25000" dirty="0"/>
              <a:t>GS</a:t>
            </a:r>
            <a:r>
              <a:rPr lang="en-US" altLang="en-US" sz="2400" dirty="0"/>
              <a:t> = </a:t>
            </a:r>
            <a:r>
              <a:rPr lang="en-US" altLang="en-US" sz="2400" dirty="0" smtClean="0"/>
              <a:t>5V </a:t>
            </a:r>
            <a:r>
              <a:rPr lang="en-US" altLang="en-US" sz="2400" dirty="0"/>
              <a:t>(for NMOS)</a:t>
            </a:r>
          </a:p>
          <a:p>
            <a:r>
              <a:rPr lang="en-US" altLang="en-US" sz="2400" dirty="0"/>
              <a:t>V</a:t>
            </a:r>
            <a:r>
              <a:rPr lang="en-US" altLang="en-US" sz="2400" baseline="-25000" dirty="0"/>
              <a:t>GS</a:t>
            </a:r>
            <a:r>
              <a:rPr lang="en-US" altLang="en-US" sz="2400" dirty="0"/>
              <a:t> = </a:t>
            </a:r>
            <a:r>
              <a:rPr lang="en-US" altLang="en-US" sz="2400" dirty="0" smtClean="0"/>
              <a:t>-5V </a:t>
            </a:r>
            <a:r>
              <a:rPr lang="en-US" altLang="en-US" sz="2400" dirty="0"/>
              <a:t>(for PMOS)</a:t>
            </a:r>
            <a:endParaRPr lang="en-US" altLang="en-US" sz="2400" baseline="-25000" dirty="0"/>
          </a:p>
        </p:txBody>
      </p:sp>
      <p:grpSp>
        <p:nvGrpSpPr>
          <p:cNvPr id="81937" name="Group 17"/>
          <p:cNvGrpSpPr>
            <a:grpSpLocks/>
          </p:cNvGrpSpPr>
          <p:nvPr/>
        </p:nvGrpSpPr>
        <p:grpSpPr bwMode="auto">
          <a:xfrm>
            <a:off x="5678488" y="3649663"/>
            <a:ext cx="1933575" cy="1747837"/>
            <a:chOff x="2404" y="2170"/>
            <a:chExt cx="1218" cy="1101"/>
          </a:xfrm>
        </p:grpSpPr>
        <p:sp>
          <p:nvSpPr>
            <p:cNvPr id="81938" name="Line 18"/>
            <p:cNvSpPr>
              <a:spLocks noChangeAspect="1" noChangeShapeType="1"/>
            </p:cNvSpPr>
            <p:nvPr/>
          </p:nvSpPr>
          <p:spPr bwMode="auto">
            <a:xfrm>
              <a:off x="3381" y="2170"/>
              <a:ext cx="0" cy="14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939" name="Line 19"/>
            <p:cNvSpPr>
              <a:spLocks noChangeAspect="1" noChangeShapeType="1"/>
            </p:cNvSpPr>
            <p:nvPr/>
          </p:nvSpPr>
          <p:spPr bwMode="auto">
            <a:xfrm>
              <a:off x="3368" y="3084"/>
              <a:ext cx="0" cy="187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940" name="Line 20"/>
            <p:cNvSpPr>
              <a:spLocks noChangeAspect="1" noChangeShapeType="1"/>
            </p:cNvSpPr>
            <p:nvPr/>
          </p:nvSpPr>
          <p:spPr bwMode="auto">
            <a:xfrm>
              <a:off x="2454" y="2710"/>
              <a:ext cx="219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941" name="Oval 21"/>
            <p:cNvSpPr>
              <a:spLocks noChangeAspect="1" noChangeArrowheads="1"/>
            </p:cNvSpPr>
            <p:nvPr/>
          </p:nvSpPr>
          <p:spPr bwMode="auto">
            <a:xfrm>
              <a:off x="2651" y="2691"/>
              <a:ext cx="53" cy="5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942" name="Oval 22"/>
            <p:cNvSpPr>
              <a:spLocks noChangeAspect="1" noChangeArrowheads="1"/>
            </p:cNvSpPr>
            <p:nvPr/>
          </p:nvSpPr>
          <p:spPr bwMode="auto">
            <a:xfrm>
              <a:off x="3334" y="3065"/>
              <a:ext cx="53" cy="5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943" name="Oval 23"/>
            <p:cNvSpPr>
              <a:spLocks noChangeAspect="1" noChangeArrowheads="1"/>
            </p:cNvSpPr>
            <p:nvPr/>
          </p:nvSpPr>
          <p:spPr bwMode="auto">
            <a:xfrm>
              <a:off x="3356" y="2300"/>
              <a:ext cx="52" cy="53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944" name="Text Box 24"/>
            <p:cNvSpPr txBox="1">
              <a:spLocks noChangeAspect="1" noChangeArrowheads="1"/>
            </p:cNvSpPr>
            <p:nvPr/>
          </p:nvSpPr>
          <p:spPr bwMode="auto">
            <a:xfrm>
              <a:off x="3397" y="2225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D</a:t>
              </a:r>
            </a:p>
          </p:txBody>
        </p:sp>
        <p:sp>
          <p:nvSpPr>
            <p:cNvPr id="81945" name="Text Box 25"/>
            <p:cNvSpPr txBox="1">
              <a:spLocks noChangeAspect="1" noChangeArrowheads="1"/>
            </p:cNvSpPr>
            <p:nvPr/>
          </p:nvSpPr>
          <p:spPr bwMode="auto">
            <a:xfrm>
              <a:off x="2404" y="2508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G</a:t>
              </a:r>
            </a:p>
          </p:txBody>
        </p:sp>
        <p:sp>
          <p:nvSpPr>
            <p:cNvPr id="81946" name="Text Box 26"/>
            <p:cNvSpPr txBox="1">
              <a:spLocks noChangeAspect="1" noChangeArrowheads="1"/>
            </p:cNvSpPr>
            <p:nvPr/>
          </p:nvSpPr>
          <p:spPr bwMode="auto">
            <a:xfrm>
              <a:off x="3393" y="2982"/>
              <a:ext cx="2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S</a:t>
              </a:r>
            </a:p>
          </p:txBody>
        </p:sp>
        <p:sp>
          <p:nvSpPr>
            <p:cNvPr id="81947" name="Line 27"/>
            <p:cNvSpPr>
              <a:spLocks noChangeShapeType="1"/>
            </p:cNvSpPr>
            <p:nvPr/>
          </p:nvSpPr>
          <p:spPr bwMode="auto">
            <a:xfrm>
              <a:off x="3347" y="2332"/>
              <a:ext cx="13" cy="77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948" name="Freeform 28"/>
            <p:cNvSpPr>
              <a:spLocks/>
            </p:cNvSpPr>
            <p:nvPr/>
          </p:nvSpPr>
          <p:spPr bwMode="auto">
            <a:xfrm>
              <a:off x="3213" y="2661"/>
              <a:ext cx="307" cy="158"/>
            </a:xfrm>
            <a:custGeom>
              <a:avLst/>
              <a:gdLst>
                <a:gd name="T0" fmla="*/ 0 w 307"/>
                <a:gd name="T1" fmla="*/ 158 h 158"/>
                <a:gd name="T2" fmla="*/ 134 w 307"/>
                <a:gd name="T3" fmla="*/ 24 h 158"/>
                <a:gd name="T4" fmla="*/ 307 w 307"/>
                <a:gd name="T5" fmla="*/ 1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7" h="158">
                  <a:moveTo>
                    <a:pt x="0" y="158"/>
                  </a:moveTo>
                  <a:cubicBezTo>
                    <a:pt x="41" y="103"/>
                    <a:pt x="83" y="48"/>
                    <a:pt x="134" y="24"/>
                  </a:cubicBezTo>
                  <a:cubicBezTo>
                    <a:pt x="185" y="0"/>
                    <a:pt x="278" y="18"/>
                    <a:pt x="307" y="17"/>
                  </a:cubicBezTo>
                </a:path>
              </a:pathLst>
            </a:custGeom>
            <a:noFill/>
            <a:ln w="63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762000" y="5715000"/>
            <a:ext cx="33528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Transistor is cutoff.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Zero current flow.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4619625" y="5441950"/>
            <a:ext cx="396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Transistor is not cutoff, but zero current flow of partner transistor causes V</a:t>
            </a:r>
            <a:r>
              <a:rPr lang="en-US" altLang="en-US" sz="2400" baseline="-25000" dirty="0"/>
              <a:t>DS</a:t>
            </a:r>
            <a:r>
              <a:rPr lang="en-US" altLang="en-US" sz="2400" dirty="0"/>
              <a:t> = 0 V.</a:t>
            </a:r>
          </a:p>
        </p:txBody>
      </p:sp>
    </p:spTree>
    <p:extLst>
      <p:ext uri="{BB962C8B-B14F-4D97-AF65-F5344CB8AC3E}">
        <p14:creationId xmlns:p14="http://schemas.microsoft.com/office/powerpoint/2010/main" val="1873384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  <p:bldP spid="81924" grpId="0" animBg="1"/>
      <p:bldP spid="81925" grpId="0" animBg="1"/>
      <p:bldP spid="81926" grpId="0" animBg="1"/>
      <p:bldP spid="81927" grpId="0" animBg="1"/>
      <p:bldP spid="81928" grpId="0" animBg="1"/>
      <p:bldP spid="81929" grpId="0" animBg="1"/>
      <p:bldP spid="81930" grpId="0"/>
      <p:bldP spid="81931" grpId="0"/>
      <p:bldP spid="81932" grpId="0"/>
      <p:bldP spid="81933" grpId="0" animBg="1"/>
      <p:bldP spid="81934" grpId="0" animBg="1"/>
      <p:bldP spid="81935" grpId="0"/>
      <p:bldP spid="81936" grpId="0"/>
      <p:bldP spid="81950" grpId="0"/>
      <p:bldP spid="819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may cleverly position the transistors so that when a combination of high and low voltages is applied at the input, an output voltage appears according to a useful </a:t>
            </a:r>
            <a:r>
              <a:rPr lang="en-US" b="1" dirty="0" smtClean="0"/>
              <a:t>logic function.</a:t>
            </a:r>
          </a:p>
          <a:p>
            <a:r>
              <a:rPr lang="en-US" dirty="0" smtClean="0"/>
              <a:t>We call such a circuit a </a:t>
            </a:r>
            <a:r>
              <a:rPr lang="en-US" b="1" dirty="0" smtClean="0"/>
              <a:t>logic gate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express the operation of the logic gate using a </a:t>
            </a:r>
            <a:r>
              <a:rPr lang="en-US" b="1" dirty="0" smtClean="0"/>
              <a:t>truth table </a:t>
            </a:r>
            <a:r>
              <a:rPr lang="en-US" dirty="0" smtClean="0"/>
              <a:t>that shows the output (high or low) for each possible combination of high and low input voltages.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07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Inverter (NOT Gate)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5</a:t>
            </a:fld>
            <a:endParaRPr lang="en-US"/>
          </a:p>
        </p:txBody>
      </p:sp>
      <p:sp>
        <p:nvSpPr>
          <p:cNvPr id="5" name="Line 4"/>
          <p:cNvSpPr>
            <a:spLocks noChangeAspect="1" noChangeShapeType="1"/>
          </p:cNvSpPr>
          <p:nvPr/>
        </p:nvSpPr>
        <p:spPr bwMode="auto">
          <a:xfrm>
            <a:off x="6255544" y="5045075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Aspect="1" noChangeShapeType="1"/>
          </p:cNvSpPr>
          <p:nvPr/>
        </p:nvSpPr>
        <p:spPr bwMode="auto">
          <a:xfrm>
            <a:off x="6458744" y="5045075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Aspect="1" noChangeShapeType="1"/>
          </p:cNvSpPr>
          <p:nvPr/>
        </p:nvSpPr>
        <p:spPr bwMode="auto">
          <a:xfrm>
            <a:off x="6458744" y="5051425"/>
            <a:ext cx="500062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Aspect="1" noChangeShapeType="1"/>
          </p:cNvSpPr>
          <p:nvPr/>
        </p:nvSpPr>
        <p:spPr bwMode="auto">
          <a:xfrm flipH="1">
            <a:off x="4980781" y="5278437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Aspect="1" noChangeShapeType="1"/>
          </p:cNvSpPr>
          <p:nvPr/>
        </p:nvSpPr>
        <p:spPr bwMode="auto">
          <a:xfrm>
            <a:off x="6982619" y="5519737"/>
            <a:ext cx="0" cy="512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spect="1" noChangeArrowheads="1"/>
          </p:cNvSpPr>
          <p:nvPr/>
        </p:nvSpPr>
        <p:spPr bwMode="auto">
          <a:xfrm>
            <a:off x="6922294" y="5724525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6912769" y="4692650"/>
            <a:ext cx="115887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>
            <a:off x="6474619" y="5537200"/>
            <a:ext cx="496887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 Box 12"/>
          <p:cNvSpPr txBox="1">
            <a:spLocks noChangeAspect="1" noChangeArrowheads="1"/>
          </p:cNvSpPr>
          <p:nvPr/>
        </p:nvSpPr>
        <p:spPr bwMode="auto">
          <a:xfrm>
            <a:off x="6817519" y="4619625"/>
            <a:ext cx="769937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sp>
        <p:nvSpPr>
          <p:cNvPr id="14" name="Text Box 13"/>
          <p:cNvSpPr txBox="1">
            <a:spLocks noChangeAspect="1" noChangeArrowheads="1"/>
          </p:cNvSpPr>
          <p:nvPr/>
        </p:nvSpPr>
        <p:spPr bwMode="auto">
          <a:xfrm>
            <a:off x="6814344" y="5649912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5533231" y="3590925"/>
            <a:ext cx="517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Aspect="1" noChangeShapeType="1"/>
          </p:cNvSpPr>
          <p:nvPr/>
        </p:nvSpPr>
        <p:spPr bwMode="auto">
          <a:xfrm rot="5400000" flipH="1">
            <a:off x="4681537" y="4410869"/>
            <a:ext cx="1681163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111205" y="2590800"/>
            <a:ext cx="623889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r>
              <a:rPr lang="en-US" sz="2000" b="1" baseline="-25000" dirty="0"/>
              <a:t>DD </a:t>
            </a:r>
            <a:endParaRPr lang="en-US" sz="2000" b="1" dirty="0"/>
          </a:p>
        </p:txBody>
      </p:sp>
      <p:sp>
        <p:nvSpPr>
          <p:cNvPr id="18" name="Line 17"/>
          <p:cNvSpPr>
            <a:spLocks noChangeAspect="1" noChangeShapeType="1"/>
          </p:cNvSpPr>
          <p:nvPr/>
        </p:nvSpPr>
        <p:spPr bwMode="auto">
          <a:xfrm rot="5400000" flipH="1">
            <a:off x="6353969" y="4421187"/>
            <a:ext cx="1201737" cy="4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6895306" y="4000500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 Box 19"/>
          <p:cNvSpPr txBox="1">
            <a:spLocks noChangeAspect="1" noChangeArrowheads="1"/>
          </p:cNvSpPr>
          <p:nvPr/>
        </p:nvSpPr>
        <p:spPr bwMode="auto">
          <a:xfrm>
            <a:off x="6800056" y="3927475"/>
            <a:ext cx="769938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 rot="-5400000">
            <a:off x="6273006" y="3136900"/>
            <a:ext cx="493713" cy="903287"/>
            <a:chOff x="3009" y="1529"/>
            <a:chExt cx="311" cy="569"/>
          </a:xfrm>
        </p:grpSpPr>
        <p:sp>
          <p:nvSpPr>
            <p:cNvPr id="22" name="Line 21"/>
            <p:cNvSpPr>
              <a:spLocks noChangeAspect="1" noChangeShapeType="1"/>
            </p:cNvSpPr>
            <p:nvPr/>
          </p:nvSpPr>
          <p:spPr bwMode="auto">
            <a:xfrm rot="5400000">
              <a:off x="3165" y="1493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Aspect="1" noChangeShapeType="1"/>
            </p:cNvSpPr>
            <p:nvPr/>
          </p:nvSpPr>
          <p:spPr bwMode="auto">
            <a:xfrm rot="5400000">
              <a:off x="3165" y="1621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Aspect="1" noChangeShapeType="1"/>
            </p:cNvSpPr>
            <p:nvPr/>
          </p:nvSpPr>
          <p:spPr bwMode="auto">
            <a:xfrm rot="5400000">
              <a:off x="3158" y="1932"/>
              <a:ext cx="3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Aspect="1" noChangeShapeType="1"/>
            </p:cNvSpPr>
            <p:nvPr/>
          </p:nvSpPr>
          <p:spPr bwMode="auto">
            <a:xfrm rot="5400000">
              <a:off x="2853" y="1941"/>
              <a:ext cx="313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3113" y="1529"/>
              <a:ext cx="112" cy="1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" name="Line 26"/>
          <p:cNvSpPr>
            <a:spLocks noChangeAspect="1" noChangeShapeType="1"/>
          </p:cNvSpPr>
          <p:nvPr/>
        </p:nvSpPr>
        <p:spPr bwMode="auto">
          <a:xfrm rot="5400000" flipH="1">
            <a:off x="6766719" y="3136900"/>
            <a:ext cx="401637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>
            <a:off x="6920706" y="3133725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 Box 28"/>
          <p:cNvSpPr txBox="1">
            <a:spLocks noChangeAspect="1" noChangeArrowheads="1"/>
          </p:cNvSpPr>
          <p:nvPr/>
        </p:nvSpPr>
        <p:spPr bwMode="auto">
          <a:xfrm>
            <a:off x="6812756" y="3059112"/>
            <a:ext cx="7699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814344" y="6054725"/>
            <a:ext cx="295275" cy="117475"/>
            <a:chOff x="2552" y="3881"/>
            <a:chExt cx="186" cy="74"/>
          </a:xfrm>
        </p:grpSpPr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2552" y="3881"/>
              <a:ext cx="1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2586" y="3917"/>
              <a:ext cx="1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609" y="3955"/>
              <a:ext cx="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4" name="Line 33"/>
          <p:cNvSpPr>
            <a:spLocks noChangeAspect="1" noChangeShapeType="1"/>
          </p:cNvSpPr>
          <p:nvPr/>
        </p:nvSpPr>
        <p:spPr bwMode="auto">
          <a:xfrm flipH="1">
            <a:off x="6961981" y="4418012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spect="1" noChangeArrowheads="1"/>
          </p:cNvSpPr>
          <p:nvPr/>
        </p:nvSpPr>
        <p:spPr bwMode="auto">
          <a:xfrm>
            <a:off x="8130381" y="4349750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Text Box 35"/>
          <p:cNvSpPr txBox="1">
            <a:spLocks noChangeAspect="1" noChangeArrowheads="1"/>
          </p:cNvSpPr>
          <p:nvPr/>
        </p:nvSpPr>
        <p:spPr bwMode="auto">
          <a:xfrm>
            <a:off x="7811294" y="3897312"/>
            <a:ext cx="1036637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V</a:t>
            </a:r>
            <a:r>
              <a:rPr lang="en-US" sz="2400" b="1" baseline="-25000"/>
              <a:t>OUT</a:t>
            </a:r>
            <a:endParaRPr lang="en-US" sz="2400" b="1"/>
          </a:p>
        </p:txBody>
      </p:sp>
      <p:sp>
        <p:nvSpPr>
          <p:cNvPr id="37" name="Oval 36"/>
          <p:cNvSpPr>
            <a:spLocks noChangeAspect="1" noChangeArrowheads="1"/>
          </p:cNvSpPr>
          <p:nvPr/>
        </p:nvSpPr>
        <p:spPr bwMode="auto">
          <a:xfrm>
            <a:off x="4904581" y="5248275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Text Box 37"/>
          <p:cNvSpPr txBox="1">
            <a:spLocks noChangeAspect="1" noChangeArrowheads="1"/>
          </p:cNvSpPr>
          <p:nvPr/>
        </p:nvSpPr>
        <p:spPr bwMode="auto">
          <a:xfrm>
            <a:off x="4294981" y="4749800"/>
            <a:ext cx="1036638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V</a:t>
            </a:r>
            <a:r>
              <a:rPr lang="en-US" sz="2400" b="1" baseline="-25000" dirty="0"/>
              <a:t>IN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877844" y="2786062"/>
            <a:ext cx="177800" cy="1905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5400000">
            <a:off x="1285478" y="2844006"/>
            <a:ext cx="1524000" cy="1777207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36082" y="3570286"/>
            <a:ext cx="280193" cy="28971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22671" y="377110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16275" y="371514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3400" y="1771650"/>
            <a:ext cx="341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Functional Representation</a:t>
            </a:r>
          </a:p>
          <a:p>
            <a:pPr algn="ctr"/>
            <a:r>
              <a:rPr lang="en-US" sz="2000" dirty="0" smtClean="0"/>
              <a:t>(Symbol)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709318" y="1785719"/>
            <a:ext cx="3025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Physical Representation</a:t>
            </a:r>
          </a:p>
          <a:p>
            <a:pPr algn="ctr"/>
            <a:r>
              <a:rPr lang="en-US" sz="2000" dirty="0" smtClean="0"/>
              <a:t>(CMOS circuit)</a:t>
            </a:r>
            <a:endParaRPr lang="en-US" sz="2000" dirty="0"/>
          </a:p>
        </p:txBody>
      </p:sp>
      <p:sp>
        <p:nvSpPr>
          <p:cNvPr id="50" name="Cloud 49"/>
          <p:cNvSpPr/>
          <p:nvPr/>
        </p:nvSpPr>
        <p:spPr>
          <a:xfrm>
            <a:off x="790772" y="4613275"/>
            <a:ext cx="3581400" cy="1854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much detail do you need to show for your application?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67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Inverter (NOT Gate)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6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>
            <a:off x="1285478" y="2844006"/>
            <a:ext cx="1524000" cy="1777207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36082" y="3570286"/>
            <a:ext cx="280193" cy="28971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22671" y="377110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16275" y="371514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771650"/>
            <a:ext cx="341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Functional Representation</a:t>
            </a:r>
          </a:p>
          <a:p>
            <a:pPr algn="ctr"/>
            <a:r>
              <a:rPr lang="en-US" sz="2000" dirty="0" smtClean="0"/>
              <a:t>(Symbol)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48910"/>
              </p:ext>
            </p:extLst>
          </p:nvPr>
        </p:nvGraphicFramePr>
        <p:xfrm>
          <a:off x="4800600" y="2970609"/>
          <a:ext cx="3429000" cy="145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NOT 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0600" y="1822311"/>
            <a:ext cx="3419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Truth Table</a:t>
            </a:r>
            <a:endParaRPr lang="en-US" sz="2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5675" y="33909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4325" y="3295650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14700" y="32956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83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Verify CMOS Inverter (use switch model)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53252" name="Line 4"/>
          <p:cNvSpPr>
            <a:spLocks noChangeAspect="1" noChangeShapeType="1"/>
          </p:cNvSpPr>
          <p:nvPr/>
        </p:nvSpPr>
        <p:spPr bwMode="auto">
          <a:xfrm>
            <a:off x="3981049" y="509111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3" name="Line 5"/>
          <p:cNvSpPr>
            <a:spLocks noChangeAspect="1" noChangeShapeType="1"/>
          </p:cNvSpPr>
          <p:nvPr/>
        </p:nvSpPr>
        <p:spPr bwMode="auto">
          <a:xfrm>
            <a:off x="4184249" y="509111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Line 6"/>
          <p:cNvSpPr>
            <a:spLocks noChangeAspect="1" noChangeShapeType="1"/>
          </p:cNvSpPr>
          <p:nvPr/>
        </p:nvSpPr>
        <p:spPr bwMode="auto">
          <a:xfrm>
            <a:off x="4184249" y="5097463"/>
            <a:ext cx="500062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5" name="Line 7"/>
          <p:cNvSpPr>
            <a:spLocks noChangeAspect="1" noChangeShapeType="1"/>
          </p:cNvSpPr>
          <p:nvPr/>
        </p:nvSpPr>
        <p:spPr bwMode="auto">
          <a:xfrm flipH="1">
            <a:off x="2706286" y="5324475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Aspect="1" noChangeShapeType="1"/>
          </p:cNvSpPr>
          <p:nvPr/>
        </p:nvSpPr>
        <p:spPr bwMode="auto">
          <a:xfrm>
            <a:off x="4708124" y="5565775"/>
            <a:ext cx="0" cy="512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7" name="Oval 9"/>
          <p:cNvSpPr>
            <a:spLocks noChangeAspect="1" noChangeArrowheads="1"/>
          </p:cNvSpPr>
          <p:nvPr/>
        </p:nvSpPr>
        <p:spPr bwMode="auto">
          <a:xfrm>
            <a:off x="4647799" y="577056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8" name="Oval 10"/>
          <p:cNvSpPr>
            <a:spLocks noChangeAspect="1" noChangeArrowheads="1"/>
          </p:cNvSpPr>
          <p:nvPr/>
        </p:nvSpPr>
        <p:spPr bwMode="auto">
          <a:xfrm>
            <a:off x="4638274" y="4738688"/>
            <a:ext cx="115887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9" name="Line 11"/>
          <p:cNvSpPr>
            <a:spLocks noChangeAspect="1" noChangeShapeType="1"/>
          </p:cNvSpPr>
          <p:nvPr/>
        </p:nvSpPr>
        <p:spPr bwMode="auto">
          <a:xfrm>
            <a:off x="4200124" y="5583238"/>
            <a:ext cx="496887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spect="1" noChangeArrowheads="1"/>
          </p:cNvSpPr>
          <p:nvPr/>
        </p:nvSpPr>
        <p:spPr bwMode="auto">
          <a:xfrm>
            <a:off x="4543024" y="4665663"/>
            <a:ext cx="769937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sp>
        <p:nvSpPr>
          <p:cNvPr id="53261" name="Text Box 13"/>
          <p:cNvSpPr txBox="1">
            <a:spLocks noChangeAspect="1" noChangeArrowheads="1"/>
          </p:cNvSpPr>
          <p:nvPr/>
        </p:nvSpPr>
        <p:spPr bwMode="auto">
          <a:xfrm>
            <a:off x="4539849" y="5695950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3258736" y="3636963"/>
            <a:ext cx="517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3" name="Line 15"/>
          <p:cNvSpPr>
            <a:spLocks noChangeAspect="1" noChangeShapeType="1"/>
          </p:cNvSpPr>
          <p:nvPr/>
        </p:nvSpPr>
        <p:spPr bwMode="auto">
          <a:xfrm rot="5400000" flipH="1">
            <a:off x="2407042" y="4456907"/>
            <a:ext cx="1681163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837599" y="2568358"/>
            <a:ext cx="3748089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/>
              <a:t>5 V</a:t>
            </a:r>
            <a:endParaRPr lang="en-US" sz="2000" b="1" dirty="0"/>
          </a:p>
        </p:txBody>
      </p:sp>
      <p:sp>
        <p:nvSpPr>
          <p:cNvPr id="53265" name="Line 17"/>
          <p:cNvSpPr>
            <a:spLocks noChangeAspect="1" noChangeShapeType="1"/>
          </p:cNvSpPr>
          <p:nvPr/>
        </p:nvSpPr>
        <p:spPr bwMode="auto">
          <a:xfrm rot="5400000" flipH="1">
            <a:off x="4079474" y="4467225"/>
            <a:ext cx="1201737" cy="4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6" name="Oval 18"/>
          <p:cNvSpPr>
            <a:spLocks noChangeAspect="1" noChangeArrowheads="1"/>
          </p:cNvSpPr>
          <p:nvPr/>
        </p:nvSpPr>
        <p:spPr bwMode="auto">
          <a:xfrm>
            <a:off x="4620811" y="404653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67" name="Text Box 19"/>
          <p:cNvSpPr txBox="1">
            <a:spLocks noChangeAspect="1" noChangeArrowheads="1"/>
          </p:cNvSpPr>
          <p:nvPr/>
        </p:nvSpPr>
        <p:spPr bwMode="auto">
          <a:xfrm>
            <a:off x="4525561" y="3973513"/>
            <a:ext cx="769938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5400000">
            <a:off x="3998511" y="3182938"/>
            <a:ext cx="493713" cy="903287"/>
            <a:chOff x="3009" y="1529"/>
            <a:chExt cx="311" cy="569"/>
          </a:xfrm>
        </p:grpSpPr>
        <p:sp>
          <p:nvSpPr>
            <p:cNvPr id="53269" name="Line 21"/>
            <p:cNvSpPr>
              <a:spLocks noChangeAspect="1" noChangeShapeType="1"/>
            </p:cNvSpPr>
            <p:nvPr/>
          </p:nvSpPr>
          <p:spPr bwMode="auto">
            <a:xfrm rot="5400000">
              <a:off x="3165" y="1493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0" name="Line 22"/>
            <p:cNvSpPr>
              <a:spLocks noChangeAspect="1" noChangeShapeType="1"/>
            </p:cNvSpPr>
            <p:nvPr/>
          </p:nvSpPr>
          <p:spPr bwMode="auto">
            <a:xfrm rot="5400000">
              <a:off x="3165" y="1621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1" name="Line 23"/>
            <p:cNvSpPr>
              <a:spLocks noChangeAspect="1" noChangeShapeType="1"/>
            </p:cNvSpPr>
            <p:nvPr/>
          </p:nvSpPr>
          <p:spPr bwMode="auto">
            <a:xfrm rot="5400000">
              <a:off x="3158" y="1932"/>
              <a:ext cx="3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Aspect="1" noChangeShapeType="1"/>
            </p:cNvSpPr>
            <p:nvPr/>
          </p:nvSpPr>
          <p:spPr bwMode="auto">
            <a:xfrm rot="5400000">
              <a:off x="2853" y="1941"/>
              <a:ext cx="313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3" name="Oval 25"/>
            <p:cNvSpPr>
              <a:spLocks noChangeArrowheads="1"/>
            </p:cNvSpPr>
            <p:nvPr/>
          </p:nvSpPr>
          <p:spPr bwMode="auto">
            <a:xfrm>
              <a:off x="3113" y="1529"/>
              <a:ext cx="112" cy="1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74" name="Line 26"/>
          <p:cNvSpPr>
            <a:spLocks noChangeAspect="1" noChangeShapeType="1"/>
          </p:cNvSpPr>
          <p:nvPr/>
        </p:nvSpPr>
        <p:spPr bwMode="auto">
          <a:xfrm rot="5400000" flipH="1">
            <a:off x="4492224" y="3182938"/>
            <a:ext cx="401637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75" name="Oval 27"/>
          <p:cNvSpPr>
            <a:spLocks noChangeAspect="1" noChangeArrowheads="1"/>
          </p:cNvSpPr>
          <p:nvPr/>
        </p:nvSpPr>
        <p:spPr bwMode="auto">
          <a:xfrm>
            <a:off x="4646211" y="317976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spect="1" noChangeArrowheads="1"/>
          </p:cNvSpPr>
          <p:nvPr/>
        </p:nvSpPr>
        <p:spPr bwMode="auto">
          <a:xfrm>
            <a:off x="4538261" y="3105150"/>
            <a:ext cx="7699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39849" y="6100763"/>
            <a:ext cx="295275" cy="117475"/>
            <a:chOff x="2552" y="3881"/>
            <a:chExt cx="186" cy="74"/>
          </a:xfrm>
        </p:grpSpPr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>
              <a:off x="2552" y="3881"/>
              <a:ext cx="1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2586" y="3917"/>
              <a:ext cx="1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2609" y="3955"/>
              <a:ext cx="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81" name="Line 33"/>
          <p:cNvSpPr>
            <a:spLocks noChangeAspect="1" noChangeShapeType="1"/>
          </p:cNvSpPr>
          <p:nvPr/>
        </p:nvSpPr>
        <p:spPr bwMode="auto">
          <a:xfrm flipH="1">
            <a:off x="4687486" y="4464050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82" name="Oval 34"/>
          <p:cNvSpPr>
            <a:spLocks noChangeAspect="1" noChangeArrowheads="1"/>
          </p:cNvSpPr>
          <p:nvPr/>
        </p:nvSpPr>
        <p:spPr bwMode="auto">
          <a:xfrm>
            <a:off x="5855886" y="439578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3" name="Text Box 35"/>
          <p:cNvSpPr txBox="1">
            <a:spLocks noChangeAspect="1" noChangeArrowheads="1"/>
          </p:cNvSpPr>
          <p:nvPr/>
        </p:nvSpPr>
        <p:spPr bwMode="auto">
          <a:xfrm>
            <a:off x="5536799" y="3943350"/>
            <a:ext cx="1036637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V</a:t>
            </a:r>
            <a:r>
              <a:rPr lang="en-US" sz="2400" b="1" baseline="-25000"/>
              <a:t>OUT</a:t>
            </a:r>
            <a:endParaRPr lang="en-US" sz="2400" b="1"/>
          </a:p>
        </p:txBody>
      </p:sp>
      <p:sp>
        <p:nvSpPr>
          <p:cNvPr id="53284" name="Oval 36"/>
          <p:cNvSpPr>
            <a:spLocks noChangeAspect="1" noChangeArrowheads="1"/>
          </p:cNvSpPr>
          <p:nvPr/>
        </p:nvSpPr>
        <p:spPr bwMode="auto">
          <a:xfrm>
            <a:off x="2630086" y="5294313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5" name="Text Box 37"/>
          <p:cNvSpPr txBox="1">
            <a:spLocks noChangeAspect="1" noChangeArrowheads="1"/>
          </p:cNvSpPr>
          <p:nvPr/>
        </p:nvSpPr>
        <p:spPr bwMode="auto">
          <a:xfrm>
            <a:off x="2020486" y="4845050"/>
            <a:ext cx="1036638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V</a:t>
            </a:r>
            <a:r>
              <a:rPr lang="en-US" sz="2400" b="1" baseline="-25000" dirty="0"/>
              <a:t>IN</a:t>
            </a:r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4603349" y="2832100"/>
            <a:ext cx="177800" cy="1905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7</a:t>
            </a:fld>
            <a:endParaRPr lang="en-US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1933660" y="5136326"/>
            <a:ext cx="696426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0 V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36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Verify CMOS Inverter (use switch model)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53252" name="Line 4"/>
          <p:cNvSpPr>
            <a:spLocks noChangeAspect="1" noChangeShapeType="1"/>
          </p:cNvSpPr>
          <p:nvPr/>
        </p:nvSpPr>
        <p:spPr bwMode="auto">
          <a:xfrm>
            <a:off x="3981049" y="509111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3" name="Line 5"/>
          <p:cNvSpPr>
            <a:spLocks noChangeAspect="1" noChangeShapeType="1"/>
          </p:cNvSpPr>
          <p:nvPr/>
        </p:nvSpPr>
        <p:spPr bwMode="auto">
          <a:xfrm>
            <a:off x="4184249" y="509111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Line 6"/>
          <p:cNvSpPr>
            <a:spLocks noChangeAspect="1" noChangeShapeType="1"/>
          </p:cNvSpPr>
          <p:nvPr/>
        </p:nvSpPr>
        <p:spPr bwMode="auto">
          <a:xfrm>
            <a:off x="4184249" y="5097463"/>
            <a:ext cx="500062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5" name="Line 7"/>
          <p:cNvSpPr>
            <a:spLocks noChangeAspect="1" noChangeShapeType="1"/>
          </p:cNvSpPr>
          <p:nvPr/>
        </p:nvSpPr>
        <p:spPr bwMode="auto">
          <a:xfrm flipH="1">
            <a:off x="2706286" y="5324475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Aspect="1" noChangeShapeType="1"/>
          </p:cNvSpPr>
          <p:nvPr/>
        </p:nvSpPr>
        <p:spPr bwMode="auto">
          <a:xfrm>
            <a:off x="4708124" y="5565775"/>
            <a:ext cx="0" cy="512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7" name="Oval 9"/>
          <p:cNvSpPr>
            <a:spLocks noChangeAspect="1" noChangeArrowheads="1"/>
          </p:cNvSpPr>
          <p:nvPr/>
        </p:nvSpPr>
        <p:spPr bwMode="auto">
          <a:xfrm>
            <a:off x="4647799" y="577056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8" name="Oval 10"/>
          <p:cNvSpPr>
            <a:spLocks noChangeAspect="1" noChangeArrowheads="1"/>
          </p:cNvSpPr>
          <p:nvPr/>
        </p:nvSpPr>
        <p:spPr bwMode="auto">
          <a:xfrm>
            <a:off x="4638274" y="4738688"/>
            <a:ext cx="115887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9" name="Line 11"/>
          <p:cNvSpPr>
            <a:spLocks noChangeAspect="1" noChangeShapeType="1"/>
          </p:cNvSpPr>
          <p:nvPr/>
        </p:nvSpPr>
        <p:spPr bwMode="auto">
          <a:xfrm>
            <a:off x="4200124" y="5583238"/>
            <a:ext cx="496887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spect="1" noChangeArrowheads="1"/>
          </p:cNvSpPr>
          <p:nvPr/>
        </p:nvSpPr>
        <p:spPr bwMode="auto">
          <a:xfrm>
            <a:off x="4543024" y="4665663"/>
            <a:ext cx="769937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sp>
        <p:nvSpPr>
          <p:cNvPr id="53261" name="Text Box 13"/>
          <p:cNvSpPr txBox="1">
            <a:spLocks noChangeAspect="1" noChangeArrowheads="1"/>
          </p:cNvSpPr>
          <p:nvPr/>
        </p:nvSpPr>
        <p:spPr bwMode="auto">
          <a:xfrm>
            <a:off x="4539849" y="5695950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3258736" y="3636963"/>
            <a:ext cx="517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3" name="Line 15"/>
          <p:cNvSpPr>
            <a:spLocks noChangeAspect="1" noChangeShapeType="1"/>
          </p:cNvSpPr>
          <p:nvPr/>
        </p:nvSpPr>
        <p:spPr bwMode="auto">
          <a:xfrm rot="5400000" flipH="1">
            <a:off x="2407042" y="4456907"/>
            <a:ext cx="1681163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837599" y="2568358"/>
            <a:ext cx="3748089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/>
              <a:t>5 V</a:t>
            </a:r>
            <a:endParaRPr lang="en-US" sz="2000" b="1" dirty="0"/>
          </a:p>
        </p:txBody>
      </p:sp>
      <p:sp>
        <p:nvSpPr>
          <p:cNvPr id="53265" name="Line 17"/>
          <p:cNvSpPr>
            <a:spLocks noChangeAspect="1" noChangeShapeType="1"/>
          </p:cNvSpPr>
          <p:nvPr/>
        </p:nvSpPr>
        <p:spPr bwMode="auto">
          <a:xfrm rot="5400000" flipH="1">
            <a:off x="4079474" y="4467225"/>
            <a:ext cx="1201737" cy="4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6" name="Oval 18"/>
          <p:cNvSpPr>
            <a:spLocks noChangeAspect="1" noChangeArrowheads="1"/>
          </p:cNvSpPr>
          <p:nvPr/>
        </p:nvSpPr>
        <p:spPr bwMode="auto">
          <a:xfrm>
            <a:off x="4620811" y="404653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67" name="Text Box 19"/>
          <p:cNvSpPr txBox="1">
            <a:spLocks noChangeAspect="1" noChangeArrowheads="1"/>
          </p:cNvSpPr>
          <p:nvPr/>
        </p:nvSpPr>
        <p:spPr bwMode="auto">
          <a:xfrm>
            <a:off x="4525561" y="3973513"/>
            <a:ext cx="769938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5400000">
            <a:off x="3998511" y="3182938"/>
            <a:ext cx="493713" cy="903287"/>
            <a:chOff x="3009" y="1529"/>
            <a:chExt cx="311" cy="569"/>
          </a:xfrm>
        </p:grpSpPr>
        <p:sp>
          <p:nvSpPr>
            <p:cNvPr id="53269" name="Line 21"/>
            <p:cNvSpPr>
              <a:spLocks noChangeAspect="1" noChangeShapeType="1"/>
            </p:cNvSpPr>
            <p:nvPr/>
          </p:nvSpPr>
          <p:spPr bwMode="auto">
            <a:xfrm rot="5400000">
              <a:off x="3165" y="1493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0" name="Line 22"/>
            <p:cNvSpPr>
              <a:spLocks noChangeAspect="1" noChangeShapeType="1"/>
            </p:cNvSpPr>
            <p:nvPr/>
          </p:nvSpPr>
          <p:spPr bwMode="auto">
            <a:xfrm rot="5400000">
              <a:off x="3165" y="1621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1" name="Line 23"/>
            <p:cNvSpPr>
              <a:spLocks noChangeAspect="1" noChangeShapeType="1"/>
            </p:cNvSpPr>
            <p:nvPr/>
          </p:nvSpPr>
          <p:spPr bwMode="auto">
            <a:xfrm rot="5400000">
              <a:off x="3158" y="1932"/>
              <a:ext cx="3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Aspect="1" noChangeShapeType="1"/>
            </p:cNvSpPr>
            <p:nvPr/>
          </p:nvSpPr>
          <p:spPr bwMode="auto">
            <a:xfrm rot="5400000">
              <a:off x="2853" y="1941"/>
              <a:ext cx="313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3" name="Oval 25"/>
            <p:cNvSpPr>
              <a:spLocks noChangeArrowheads="1"/>
            </p:cNvSpPr>
            <p:nvPr/>
          </p:nvSpPr>
          <p:spPr bwMode="auto">
            <a:xfrm>
              <a:off x="3113" y="1529"/>
              <a:ext cx="112" cy="1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74" name="Line 26"/>
          <p:cNvSpPr>
            <a:spLocks noChangeAspect="1" noChangeShapeType="1"/>
          </p:cNvSpPr>
          <p:nvPr/>
        </p:nvSpPr>
        <p:spPr bwMode="auto">
          <a:xfrm rot="5400000" flipH="1">
            <a:off x="4492224" y="3182938"/>
            <a:ext cx="401637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75" name="Oval 27"/>
          <p:cNvSpPr>
            <a:spLocks noChangeAspect="1" noChangeArrowheads="1"/>
          </p:cNvSpPr>
          <p:nvPr/>
        </p:nvSpPr>
        <p:spPr bwMode="auto">
          <a:xfrm>
            <a:off x="4646211" y="317976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spect="1" noChangeArrowheads="1"/>
          </p:cNvSpPr>
          <p:nvPr/>
        </p:nvSpPr>
        <p:spPr bwMode="auto">
          <a:xfrm>
            <a:off x="4538261" y="3105150"/>
            <a:ext cx="7699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39849" y="6100763"/>
            <a:ext cx="295275" cy="117475"/>
            <a:chOff x="2552" y="3881"/>
            <a:chExt cx="186" cy="74"/>
          </a:xfrm>
        </p:grpSpPr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>
              <a:off x="2552" y="3881"/>
              <a:ext cx="1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2586" y="3917"/>
              <a:ext cx="1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2609" y="3955"/>
              <a:ext cx="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81" name="Line 33"/>
          <p:cNvSpPr>
            <a:spLocks noChangeAspect="1" noChangeShapeType="1"/>
          </p:cNvSpPr>
          <p:nvPr/>
        </p:nvSpPr>
        <p:spPr bwMode="auto">
          <a:xfrm flipH="1">
            <a:off x="4687486" y="4464050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82" name="Oval 34"/>
          <p:cNvSpPr>
            <a:spLocks noChangeAspect="1" noChangeArrowheads="1"/>
          </p:cNvSpPr>
          <p:nvPr/>
        </p:nvSpPr>
        <p:spPr bwMode="auto">
          <a:xfrm>
            <a:off x="5855886" y="439578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3" name="Text Box 35"/>
          <p:cNvSpPr txBox="1">
            <a:spLocks noChangeAspect="1" noChangeArrowheads="1"/>
          </p:cNvSpPr>
          <p:nvPr/>
        </p:nvSpPr>
        <p:spPr bwMode="auto">
          <a:xfrm>
            <a:off x="5536799" y="3943350"/>
            <a:ext cx="1036637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V</a:t>
            </a:r>
            <a:r>
              <a:rPr lang="en-US" sz="2400" b="1" baseline="-25000"/>
              <a:t>OUT</a:t>
            </a:r>
            <a:endParaRPr lang="en-US" sz="2400" b="1"/>
          </a:p>
        </p:txBody>
      </p:sp>
      <p:sp>
        <p:nvSpPr>
          <p:cNvPr id="53284" name="Oval 36"/>
          <p:cNvSpPr>
            <a:spLocks noChangeAspect="1" noChangeArrowheads="1"/>
          </p:cNvSpPr>
          <p:nvPr/>
        </p:nvSpPr>
        <p:spPr bwMode="auto">
          <a:xfrm>
            <a:off x="2630086" y="5294313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5" name="Text Box 37"/>
          <p:cNvSpPr txBox="1">
            <a:spLocks noChangeAspect="1" noChangeArrowheads="1"/>
          </p:cNvSpPr>
          <p:nvPr/>
        </p:nvSpPr>
        <p:spPr bwMode="auto">
          <a:xfrm>
            <a:off x="2020486" y="4845050"/>
            <a:ext cx="1036638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V</a:t>
            </a:r>
            <a:r>
              <a:rPr lang="en-US" sz="2400" b="1" baseline="-25000" dirty="0"/>
              <a:t>IN</a:t>
            </a:r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4603349" y="2832100"/>
            <a:ext cx="177800" cy="1905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8</a:t>
            </a:fld>
            <a:endParaRPr lang="en-US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1933660" y="5136326"/>
            <a:ext cx="696426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5</a:t>
            </a:r>
            <a:r>
              <a:rPr lang="en-US" sz="2000" b="1" dirty="0" smtClean="0">
                <a:solidFill>
                  <a:srgbClr val="C00000"/>
                </a:solidFill>
              </a:rPr>
              <a:t> V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48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22671" y="346630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16275" y="3715145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771650"/>
            <a:ext cx="341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Functional Representation</a:t>
            </a:r>
          </a:p>
          <a:p>
            <a:pPr algn="ctr"/>
            <a:r>
              <a:rPr lang="en-US" sz="2000" dirty="0" smtClean="0"/>
              <a:t>(Symbol)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2177"/>
              </p:ext>
            </p:extLst>
          </p:nvPr>
        </p:nvGraphicFramePr>
        <p:xfrm>
          <a:off x="4800600" y="2970609"/>
          <a:ext cx="3429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 AND B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/>
                        <a:t>A·B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0600" y="1822311"/>
            <a:ext cx="3419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Truth Table</a:t>
            </a:r>
            <a:endParaRPr lang="en-US" sz="2000" dirty="0"/>
          </a:p>
        </p:txBody>
      </p:sp>
      <p:sp>
        <p:nvSpPr>
          <p:cNvPr id="3" name="Flowchart: Delay 2"/>
          <p:cNvSpPr/>
          <p:nvPr/>
        </p:nvSpPr>
        <p:spPr>
          <a:xfrm>
            <a:off x="1158874" y="2914650"/>
            <a:ext cx="2057401" cy="1619250"/>
          </a:xfrm>
          <a:prstGeom prst="flowChartDela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2670" y="4161630"/>
            <a:ext cx="73620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0164" y="3096973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492" y="3792298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33942" y="3345018"/>
            <a:ext cx="108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AND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9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689</Words>
  <Application>Microsoft Office PowerPoint</Application>
  <PresentationFormat>On-screen Show (4:3)</PresentationFormat>
  <Paragraphs>299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CMOS Logic Gates</vt:lpstr>
      <vt:lpstr>NMOS transistor acts as a switch</vt:lpstr>
      <vt:lpstr>Simplified Transistor Model</vt:lpstr>
      <vt:lpstr>Logic Gates</vt:lpstr>
      <vt:lpstr>Inverter (NOT Gate)</vt:lpstr>
      <vt:lpstr>Inverter (NOT Gate)</vt:lpstr>
      <vt:lpstr>Verify CMOS Inverter (use switch model)</vt:lpstr>
      <vt:lpstr>Verify CMOS Inverter (use switch model)</vt:lpstr>
      <vt:lpstr>AND Gate</vt:lpstr>
      <vt:lpstr>NAND Gate</vt:lpstr>
      <vt:lpstr>CMOS NAND</vt:lpstr>
      <vt:lpstr>More Practice</vt:lpstr>
      <vt:lpstr>More Practice</vt:lpstr>
      <vt:lpstr>OR Gate</vt:lpstr>
      <vt:lpstr>NOR Gate</vt:lpstr>
      <vt:lpstr>More Practice</vt:lpstr>
      <vt:lpstr>More Practice</vt:lpstr>
      <vt:lpstr>CMOS Networks</vt:lpstr>
      <vt:lpstr>CMOS NAND vs. NOR</vt:lpstr>
      <vt:lpstr>XOR and XNOR Gates</vt:lpstr>
    </vt:vector>
  </TitlesOfParts>
  <Company>Milwaukee School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2</dc:title>
  <dc:creator>nw8440</dc:creator>
  <cp:lastModifiedBy>Dr. Yoder</cp:lastModifiedBy>
  <cp:revision>80</cp:revision>
  <cp:lastPrinted>2014-12-05T18:58:45Z</cp:lastPrinted>
  <dcterms:created xsi:type="dcterms:W3CDTF">2009-12-03T15:38:36Z</dcterms:created>
  <dcterms:modified xsi:type="dcterms:W3CDTF">2015-12-10T16:38:16Z</dcterms:modified>
</cp:coreProperties>
</file>