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4" r:id="rId3"/>
    <p:sldId id="260" r:id="rId4"/>
    <p:sldId id="259" r:id="rId5"/>
    <p:sldId id="261" r:id="rId6"/>
    <p:sldId id="262" r:id="rId7"/>
    <p:sldId id="263" r:id="rId8"/>
    <p:sldId id="264" r:id="rId9"/>
    <p:sldId id="283" r:id="rId10"/>
    <p:sldId id="284" r:id="rId11"/>
    <p:sldId id="268" r:id="rId12"/>
    <p:sldId id="285" r:id="rId13"/>
    <p:sldId id="272" r:id="rId14"/>
    <p:sldId id="288" r:id="rId15"/>
    <p:sldId id="289" r:id="rId16"/>
    <p:sldId id="290" r:id="rId17"/>
    <p:sldId id="291" r:id="rId18"/>
    <p:sldId id="292" r:id="rId19"/>
    <p:sldId id="293" r:id="rId20"/>
    <p:sldId id="295" r:id="rId21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6" autoAdjust="0"/>
  </p:normalViewPr>
  <p:slideViewPr>
    <p:cSldViewPr>
      <p:cViewPr>
        <p:scale>
          <a:sx n="51" d="100"/>
          <a:sy n="51" d="100"/>
        </p:scale>
        <p:origin x="-82" y="-7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9014" y="0"/>
            <a:ext cx="4160520" cy="365760"/>
          </a:xfrm>
          <a:prstGeom prst="rect">
            <a:avLst/>
          </a:prstGeom>
        </p:spPr>
        <p:txBody>
          <a:bodyPr vert="horz" lIns="96657" tIns="48328" rIns="96657" bIns="48328" rtlCol="0"/>
          <a:lstStyle>
            <a:lvl1pPr algn="r">
              <a:defRPr sz="1300"/>
            </a:lvl1pPr>
          </a:lstStyle>
          <a:p>
            <a:fld id="{0E8B57CC-3BE8-44F6-A810-D72BD69CB74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7747"/>
            <a:ext cx="4160520" cy="365760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9014" y="6947747"/>
            <a:ext cx="4160520" cy="365760"/>
          </a:xfrm>
          <a:prstGeom prst="rect">
            <a:avLst/>
          </a:prstGeom>
        </p:spPr>
        <p:txBody>
          <a:bodyPr vert="horz" lIns="96657" tIns="48328" rIns="96657" bIns="48328" rtlCol="0" anchor="b"/>
          <a:lstStyle>
            <a:lvl1pPr algn="r">
              <a:defRPr sz="1300"/>
            </a:lvl1pPr>
          </a:lstStyle>
          <a:p>
            <a:fld id="{0B3210F5-592E-4F50-876E-9DBBE8A7E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617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2D3D5-C22B-463B-8142-9CEF34F257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3475038"/>
            <a:ext cx="7680325" cy="3290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C2ADC-1AA6-41A1-A34D-3E9235F44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237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3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434D-9670-404C-A9E7-970A50ACB9E3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9C5E-726B-4588-84BB-F5EE2A189BE8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8EA8-AB78-4494-95B7-64FE39AD4C86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5E21-8A52-4A2F-9E31-7FC2F5A06CF7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DC33-A7D3-4CFB-8F61-0B285D913300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6570-9E8E-40CE-A195-3F58FE2B02D4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F6DC2-5689-446C-8E0A-D3E89A89D97A}" type="datetime1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E160-1616-42B2-848F-4F764FE6DE59}" type="datetime1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C5B7CA06-07C6-498A-A000-E49719D29B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EFC3-0244-4B5D-8676-D70036BE537E}" type="datetime1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1174-4E08-4F85-A184-E0DD808F8CCA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CA29-174D-413D-8C6D-E25EFB723986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37AED-8B0E-457C-A357-FDC996B4A9DF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7CA06-07C6-498A-A000-E49719D29B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MOS </a:t>
            </a:r>
            <a:r>
              <a:rPr lang="en-US" dirty="0" smtClean="0"/>
              <a:t>Transistors </a:t>
            </a:r>
            <a:br>
              <a:rPr lang="en-US" dirty="0" smtClean="0"/>
            </a:br>
            <a:r>
              <a:rPr lang="en-US" dirty="0" smtClean="0"/>
              <a:t>CMOS Inverter</a:t>
            </a:r>
            <a:br>
              <a:rPr lang="en-US" dirty="0" smtClean="0"/>
            </a:br>
            <a:r>
              <a:rPr lang="en-US" dirty="0" smtClean="0"/>
              <a:t>and Logic Families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Line 4"/>
          <p:cNvSpPr>
            <a:spLocks noChangeAspect="1" noChangeShapeType="1"/>
          </p:cNvSpPr>
          <p:nvPr/>
        </p:nvSpPr>
        <p:spPr bwMode="auto">
          <a:xfrm rot="5400000">
            <a:off x="4564856" y="1747044"/>
            <a:ext cx="3175" cy="4905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557" name="Line 5"/>
          <p:cNvSpPr>
            <a:spLocks noChangeAspect="1" noChangeShapeType="1"/>
          </p:cNvSpPr>
          <p:nvPr/>
        </p:nvSpPr>
        <p:spPr bwMode="auto">
          <a:xfrm rot="5400000">
            <a:off x="4564856" y="1950244"/>
            <a:ext cx="3175" cy="4905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558" name="Line 6"/>
          <p:cNvSpPr>
            <a:spLocks noChangeAspect="1" noChangeShapeType="1"/>
          </p:cNvSpPr>
          <p:nvPr/>
        </p:nvSpPr>
        <p:spPr bwMode="auto">
          <a:xfrm rot="5400000">
            <a:off x="4554537" y="2443163"/>
            <a:ext cx="500063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559" name="Line 7"/>
          <p:cNvSpPr>
            <a:spLocks noChangeAspect="1" noChangeShapeType="1"/>
          </p:cNvSpPr>
          <p:nvPr/>
        </p:nvSpPr>
        <p:spPr bwMode="auto">
          <a:xfrm rot="5400000" flipH="1">
            <a:off x="4198144" y="1610519"/>
            <a:ext cx="757237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560" name="Oval 8"/>
          <p:cNvSpPr>
            <a:spLocks noChangeAspect="1" noChangeArrowheads="1"/>
          </p:cNvSpPr>
          <p:nvPr/>
        </p:nvSpPr>
        <p:spPr bwMode="auto">
          <a:xfrm rot="5400000">
            <a:off x="4519612" y="1431926"/>
            <a:ext cx="117475" cy="1333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1561" name="Line 9"/>
          <p:cNvSpPr>
            <a:spLocks noChangeAspect="1" noChangeShapeType="1"/>
          </p:cNvSpPr>
          <p:nvPr/>
        </p:nvSpPr>
        <p:spPr bwMode="auto">
          <a:xfrm rot="5400000" flipV="1">
            <a:off x="5414169" y="2094706"/>
            <a:ext cx="1588" cy="12223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562" name="Line 10"/>
          <p:cNvSpPr>
            <a:spLocks noChangeAspect="1" noChangeShapeType="1"/>
          </p:cNvSpPr>
          <p:nvPr/>
        </p:nvSpPr>
        <p:spPr bwMode="auto">
          <a:xfrm rot="5400000" flipV="1">
            <a:off x="3686969" y="2089944"/>
            <a:ext cx="1588" cy="12573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563" name="Oval 11"/>
          <p:cNvSpPr>
            <a:spLocks noChangeAspect="1" noChangeArrowheads="1"/>
          </p:cNvSpPr>
          <p:nvPr/>
        </p:nvSpPr>
        <p:spPr bwMode="auto">
          <a:xfrm rot="5400000">
            <a:off x="3248025" y="2649538"/>
            <a:ext cx="117475" cy="1333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1564" name="Oval 12"/>
          <p:cNvSpPr>
            <a:spLocks noChangeAspect="1" noChangeArrowheads="1"/>
          </p:cNvSpPr>
          <p:nvPr/>
        </p:nvSpPr>
        <p:spPr bwMode="auto">
          <a:xfrm rot="5400000">
            <a:off x="5703888" y="2641600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1565" name="Text Box 13"/>
          <p:cNvSpPr txBox="1">
            <a:spLocks noChangeAspect="1" noChangeArrowheads="1"/>
          </p:cNvSpPr>
          <p:nvPr/>
        </p:nvSpPr>
        <p:spPr bwMode="auto">
          <a:xfrm>
            <a:off x="4175125" y="1230313"/>
            <a:ext cx="1508125" cy="3381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G</a:t>
            </a:r>
          </a:p>
        </p:txBody>
      </p:sp>
      <p:sp>
        <p:nvSpPr>
          <p:cNvPr id="151566" name="Line 14"/>
          <p:cNvSpPr>
            <a:spLocks noChangeAspect="1" noChangeShapeType="1"/>
          </p:cNvSpPr>
          <p:nvPr/>
        </p:nvSpPr>
        <p:spPr bwMode="auto">
          <a:xfrm rot="5400000">
            <a:off x="4071144" y="2456656"/>
            <a:ext cx="496888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567" name="Text Box 15"/>
          <p:cNvSpPr txBox="1">
            <a:spLocks noChangeAspect="1" noChangeArrowheads="1"/>
          </p:cNvSpPr>
          <p:nvPr/>
        </p:nvSpPr>
        <p:spPr bwMode="auto">
          <a:xfrm>
            <a:off x="5345113" y="2768600"/>
            <a:ext cx="769937" cy="3381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D</a:t>
            </a:r>
          </a:p>
        </p:txBody>
      </p:sp>
      <p:sp>
        <p:nvSpPr>
          <p:cNvPr id="151568" name="Text Box 16"/>
          <p:cNvSpPr txBox="1">
            <a:spLocks noChangeAspect="1" noChangeArrowheads="1"/>
          </p:cNvSpPr>
          <p:nvPr/>
        </p:nvSpPr>
        <p:spPr bwMode="auto">
          <a:xfrm>
            <a:off x="2894013" y="2767013"/>
            <a:ext cx="769937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S</a:t>
            </a:r>
          </a:p>
        </p:txBody>
      </p:sp>
      <p:sp>
        <p:nvSpPr>
          <p:cNvPr id="151569" name="Line 17"/>
          <p:cNvSpPr>
            <a:spLocks noChangeShapeType="1"/>
          </p:cNvSpPr>
          <p:nvPr/>
        </p:nvSpPr>
        <p:spPr bwMode="auto">
          <a:xfrm flipH="1">
            <a:off x="5334000" y="2540000"/>
            <a:ext cx="635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5534025" y="2106613"/>
            <a:ext cx="373063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I</a:t>
            </a:r>
            <a:r>
              <a:rPr lang="en-US" sz="2000" b="1" baseline="-25000">
                <a:latin typeface="Arial" charset="0"/>
              </a:rPr>
              <a:t>D</a:t>
            </a:r>
          </a:p>
        </p:txBody>
      </p:sp>
      <p:sp>
        <p:nvSpPr>
          <p:cNvPr id="151571" name="Line 19"/>
          <p:cNvSpPr>
            <a:spLocks noChangeShapeType="1"/>
          </p:cNvSpPr>
          <p:nvPr/>
        </p:nvSpPr>
        <p:spPr bwMode="auto">
          <a:xfrm rot="16200000" flipH="1">
            <a:off x="4597400" y="1739900"/>
            <a:ext cx="254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4848225" y="1509713"/>
            <a:ext cx="38258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I</a:t>
            </a:r>
            <a:r>
              <a:rPr lang="en-US" sz="2000" b="1" baseline="-25000">
                <a:latin typeface="Arial" charset="0"/>
              </a:rPr>
              <a:t>G</a:t>
            </a:r>
          </a:p>
        </p:txBody>
      </p:sp>
      <p:sp>
        <p:nvSpPr>
          <p:cNvPr id="151573" name="Text Box 21"/>
          <p:cNvSpPr txBox="1">
            <a:spLocks noChangeArrowheads="1"/>
          </p:cNvSpPr>
          <p:nvPr/>
        </p:nvSpPr>
        <p:spPr bwMode="auto">
          <a:xfrm>
            <a:off x="3844925" y="2881313"/>
            <a:ext cx="137318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-     V</a:t>
            </a:r>
            <a:r>
              <a:rPr lang="en-US" sz="2000" b="1" baseline="-25000">
                <a:latin typeface="Arial" charset="0"/>
              </a:rPr>
              <a:t>DS</a:t>
            </a:r>
            <a:r>
              <a:rPr lang="en-US" sz="2000" b="1">
                <a:latin typeface="Arial" charset="0"/>
              </a:rPr>
              <a:t>   +</a:t>
            </a:r>
          </a:p>
        </p:txBody>
      </p:sp>
      <p:sp>
        <p:nvSpPr>
          <p:cNvPr id="151574" name="Text Box 22"/>
          <p:cNvSpPr txBox="1">
            <a:spLocks noChangeArrowheads="1"/>
          </p:cNvSpPr>
          <p:nvPr/>
        </p:nvSpPr>
        <p:spPr bwMode="auto">
          <a:xfrm rot="2410636">
            <a:off x="3790950" y="1506538"/>
            <a:ext cx="592138" cy="1311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+</a:t>
            </a:r>
          </a:p>
          <a:p>
            <a:pPr eaLnBrk="0" hangingPunct="0"/>
            <a:endParaRPr lang="en-US" sz="2000" b="1">
              <a:latin typeface="Arial" charset="0"/>
            </a:endParaRPr>
          </a:p>
          <a:p>
            <a:pPr eaLnBrk="0" hangingPunct="0"/>
            <a:r>
              <a:rPr lang="en-US" sz="2000" b="1">
                <a:latin typeface="Arial" charset="0"/>
              </a:rPr>
              <a:t>V</a:t>
            </a:r>
            <a:r>
              <a:rPr lang="en-US" sz="2000" b="1" baseline="-25000">
                <a:latin typeface="Arial" charset="0"/>
              </a:rPr>
              <a:t>GS</a:t>
            </a:r>
            <a:endParaRPr lang="en-US" sz="2000" b="1">
              <a:latin typeface="Arial" charset="0"/>
            </a:endParaRPr>
          </a:p>
          <a:p>
            <a:pPr eaLnBrk="0" hangingPunct="0"/>
            <a:r>
              <a:rPr lang="en-US" sz="2000" b="1">
                <a:latin typeface="Arial" charset="0"/>
              </a:rPr>
              <a:t>_</a:t>
            </a:r>
          </a:p>
        </p:txBody>
      </p:sp>
      <p:sp>
        <p:nvSpPr>
          <p:cNvPr id="151577" name="Rectangle 2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/>
                </a:solidFill>
              </a:rPr>
              <a:t>NMOS </a:t>
            </a:r>
            <a:r>
              <a:rPr lang="en-US" sz="3200" dirty="0" smtClean="0">
                <a:solidFill>
                  <a:schemeClr val="accent3"/>
                </a:solidFill>
              </a:rPr>
              <a:t>circuit symbol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10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</a:t>
            </a:r>
            <a:r>
              <a:rPr lang="en-US" baseline="-25000" dirty="0" smtClean="0"/>
              <a:t>G</a:t>
            </a:r>
            <a:r>
              <a:rPr lang="en-US" dirty="0" smtClean="0"/>
              <a:t> is (</a:t>
            </a:r>
            <a:r>
              <a:rPr lang="en-US" dirty="0" err="1" smtClean="0"/>
              <a:t>approx</a:t>
            </a:r>
            <a:r>
              <a:rPr lang="en-US" dirty="0" smtClean="0"/>
              <a:t>) 0 A</a:t>
            </a:r>
          </a:p>
          <a:p>
            <a:r>
              <a:rPr lang="en-US" dirty="0" smtClean="0"/>
              <a:t>There is no one equation like Ohm’s law for transistors since they have 3 terminals</a:t>
            </a:r>
          </a:p>
          <a:p>
            <a:r>
              <a:rPr lang="en-US" dirty="0" smtClean="0"/>
              <a:t>We will model as open circuit when “open”, small resistance when “closed”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335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31" name="Text Box 311"/>
          <p:cNvSpPr txBox="1">
            <a:spLocks noChangeArrowheads="1"/>
          </p:cNvSpPr>
          <p:nvPr/>
        </p:nvSpPr>
        <p:spPr bwMode="auto">
          <a:xfrm>
            <a:off x="7302500" y="2339975"/>
            <a:ext cx="15049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drain</a:t>
            </a:r>
          </a:p>
        </p:txBody>
      </p:sp>
      <p:sp>
        <p:nvSpPr>
          <p:cNvPr id="107833" name="Text Box 313"/>
          <p:cNvSpPr txBox="1">
            <a:spLocks noChangeArrowheads="1"/>
          </p:cNvSpPr>
          <p:nvPr/>
        </p:nvSpPr>
        <p:spPr bwMode="auto">
          <a:xfrm>
            <a:off x="214313" y="2349500"/>
            <a:ext cx="1093787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source</a:t>
            </a:r>
          </a:p>
        </p:txBody>
      </p:sp>
      <p:sp>
        <p:nvSpPr>
          <p:cNvPr id="107761" name="Rectangle 241"/>
          <p:cNvSpPr>
            <a:spLocks noChangeArrowheads="1"/>
          </p:cNvSpPr>
          <p:nvPr/>
        </p:nvSpPr>
        <p:spPr bwMode="auto">
          <a:xfrm>
            <a:off x="1735138" y="3135313"/>
            <a:ext cx="5900737" cy="1470025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777" name="Freeform 257"/>
          <p:cNvSpPr>
            <a:spLocks noChangeAspect="1"/>
          </p:cNvSpPr>
          <p:nvPr/>
        </p:nvSpPr>
        <p:spPr bwMode="auto">
          <a:xfrm>
            <a:off x="2333625" y="3133725"/>
            <a:ext cx="1244600" cy="585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" y="131"/>
              </a:cxn>
              <a:cxn ang="0">
                <a:pos x="225" y="151"/>
              </a:cxn>
              <a:cxn ang="0">
                <a:pos x="402" y="131"/>
              </a:cxn>
              <a:cxn ang="0">
                <a:pos x="460" y="0"/>
              </a:cxn>
            </a:cxnLst>
            <a:rect l="0" t="0" r="r" b="b"/>
            <a:pathLst>
              <a:path w="460" h="156">
                <a:moveTo>
                  <a:pt x="0" y="0"/>
                </a:moveTo>
                <a:cubicBezTo>
                  <a:pt x="8" y="21"/>
                  <a:pt x="12" y="106"/>
                  <a:pt x="49" y="131"/>
                </a:cubicBezTo>
                <a:cubicBezTo>
                  <a:pt x="86" y="156"/>
                  <a:pt x="166" y="151"/>
                  <a:pt x="225" y="151"/>
                </a:cubicBezTo>
                <a:cubicBezTo>
                  <a:pt x="284" y="151"/>
                  <a:pt x="363" y="156"/>
                  <a:pt x="402" y="131"/>
                </a:cubicBezTo>
                <a:cubicBezTo>
                  <a:pt x="441" y="106"/>
                  <a:pt x="448" y="28"/>
                  <a:pt x="460" y="0"/>
                </a:cubicBezTo>
              </a:path>
            </a:pathLst>
          </a:custGeom>
          <a:solidFill>
            <a:schemeClr val="bg1"/>
          </a:solidFill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778" name="Text Box 258"/>
          <p:cNvSpPr txBox="1">
            <a:spLocks noChangeAspect="1" noChangeArrowheads="1"/>
          </p:cNvSpPr>
          <p:nvPr/>
        </p:nvSpPr>
        <p:spPr bwMode="auto">
          <a:xfrm>
            <a:off x="2536825" y="30480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p-type</a:t>
            </a:r>
          </a:p>
        </p:txBody>
      </p:sp>
      <p:sp>
        <p:nvSpPr>
          <p:cNvPr id="107801" name="Freeform 281"/>
          <p:cNvSpPr>
            <a:spLocks noChangeAspect="1"/>
          </p:cNvSpPr>
          <p:nvPr/>
        </p:nvSpPr>
        <p:spPr bwMode="auto">
          <a:xfrm>
            <a:off x="5799138" y="3133725"/>
            <a:ext cx="1254125" cy="5476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" y="131"/>
              </a:cxn>
              <a:cxn ang="0">
                <a:pos x="225" y="151"/>
              </a:cxn>
              <a:cxn ang="0">
                <a:pos x="402" y="131"/>
              </a:cxn>
              <a:cxn ang="0">
                <a:pos x="460" y="0"/>
              </a:cxn>
            </a:cxnLst>
            <a:rect l="0" t="0" r="r" b="b"/>
            <a:pathLst>
              <a:path w="460" h="156">
                <a:moveTo>
                  <a:pt x="0" y="0"/>
                </a:moveTo>
                <a:cubicBezTo>
                  <a:pt x="8" y="21"/>
                  <a:pt x="12" y="106"/>
                  <a:pt x="49" y="131"/>
                </a:cubicBezTo>
                <a:cubicBezTo>
                  <a:pt x="86" y="156"/>
                  <a:pt x="166" y="151"/>
                  <a:pt x="225" y="151"/>
                </a:cubicBezTo>
                <a:cubicBezTo>
                  <a:pt x="284" y="151"/>
                  <a:pt x="363" y="156"/>
                  <a:pt x="402" y="131"/>
                </a:cubicBezTo>
                <a:cubicBezTo>
                  <a:pt x="441" y="106"/>
                  <a:pt x="448" y="28"/>
                  <a:pt x="460" y="0"/>
                </a:cubicBezTo>
              </a:path>
            </a:pathLst>
          </a:custGeom>
          <a:solidFill>
            <a:schemeClr val="bg1"/>
          </a:solidFill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802" name="Text Box 282"/>
          <p:cNvSpPr txBox="1">
            <a:spLocks noChangeAspect="1" noChangeArrowheads="1"/>
          </p:cNvSpPr>
          <p:nvPr/>
        </p:nvSpPr>
        <p:spPr bwMode="auto">
          <a:xfrm>
            <a:off x="6045200" y="3035300"/>
            <a:ext cx="11239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p-type</a:t>
            </a:r>
          </a:p>
        </p:txBody>
      </p:sp>
      <p:grpSp>
        <p:nvGrpSpPr>
          <p:cNvPr id="2" name="Group 285"/>
          <p:cNvGrpSpPr>
            <a:grpSpLocks/>
          </p:cNvGrpSpPr>
          <p:nvPr/>
        </p:nvGrpSpPr>
        <p:grpSpPr bwMode="auto">
          <a:xfrm>
            <a:off x="2370138" y="2809875"/>
            <a:ext cx="784225" cy="366713"/>
            <a:chOff x="2042" y="1005"/>
            <a:chExt cx="494" cy="231"/>
          </a:xfrm>
        </p:grpSpPr>
        <p:sp>
          <p:nvSpPr>
            <p:cNvPr id="107799" name="Text Box 279"/>
            <p:cNvSpPr txBox="1">
              <a:spLocks noChangeArrowheads="1"/>
            </p:cNvSpPr>
            <p:nvPr/>
          </p:nvSpPr>
          <p:spPr bwMode="auto">
            <a:xfrm>
              <a:off x="2044" y="1005"/>
              <a:ext cx="492" cy="2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latin typeface="Arial" charset="0"/>
                </a:rPr>
                <a:t>metal</a:t>
              </a:r>
            </a:p>
          </p:txBody>
        </p:sp>
        <p:sp>
          <p:nvSpPr>
            <p:cNvPr id="107804" name="Rectangle 284"/>
            <p:cNvSpPr>
              <a:spLocks noChangeArrowheads="1"/>
            </p:cNvSpPr>
            <p:nvPr/>
          </p:nvSpPr>
          <p:spPr bwMode="auto">
            <a:xfrm>
              <a:off x="2042" y="1006"/>
              <a:ext cx="488" cy="19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86"/>
          <p:cNvGrpSpPr>
            <a:grpSpLocks/>
          </p:cNvGrpSpPr>
          <p:nvPr/>
        </p:nvGrpSpPr>
        <p:grpSpPr bwMode="auto">
          <a:xfrm>
            <a:off x="6229350" y="2813050"/>
            <a:ext cx="784225" cy="366713"/>
            <a:chOff x="2042" y="1005"/>
            <a:chExt cx="494" cy="231"/>
          </a:xfrm>
        </p:grpSpPr>
        <p:sp>
          <p:nvSpPr>
            <p:cNvPr id="107807" name="Text Box 287"/>
            <p:cNvSpPr txBox="1">
              <a:spLocks noChangeArrowheads="1"/>
            </p:cNvSpPr>
            <p:nvPr/>
          </p:nvSpPr>
          <p:spPr bwMode="auto">
            <a:xfrm>
              <a:off x="2044" y="1005"/>
              <a:ext cx="492" cy="2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latin typeface="Arial" charset="0"/>
                </a:rPr>
                <a:t>metal</a:t>
              </a:r>
            </a:p>
          </p:txBody>
        </p:sp>
        <p:sp>
          <p:nvSpPr>
            <p:cNvPr id="107808" name="Rectangle 288"/>
            <p:cNvSpPr>
              <a:spLocks noChangeArrowheads="1"/>
            </p:cNvSpPr>
            <p:nvPr/>
          </p:nvSpPr>
          <p:spPr bwMode="auto">
            <a:xfrm>
              <a:off x="2042" y="1006"/>
              <a:ext cx="488" cy="19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7809" name="Rectangle 289"/>
          <p:cNvSpPr>
            <a:spLocks noChangeArrowheads="1"/>
          </p:cNvSpPr>
          <p:nvPr/>
        </p:nvSpPr>
        <p:spPr bwMode="auto">
          <a:xfrm>
            <a:off x="3468688" y="2870200"/>
            <a:ext cx="2443162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811" name="Text Box 291"/>
          <p:cNvSpPr txBox="1">
            <a:spLocks noChangeArrowheads="1"/>
          </p:cNvSpPr>
          <p:nvPr/>
        </p:nvSpPr>
        <p:spPr bwMode="auto">
          <a:xfrm>
            <a:off x="3795713" y="2797175"/>
            <a:ext cx="18097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oxide insulator</a:t>
            </a:r>
          </a:p>
        </p:txBody>
      </p:sp>
      <p:sp>
        <p:nvSpPr>
          <p:cNvPr id="107812" name="Rectangle 292"/>
          <p:cNvSpPr>
            <a:spLocks noChangeArrowheads="1"/>
          </p:cNvSpPr>
          <p:nvPr/>
        </p:nvSpPr>
        <p:spPr bwMode="auto">
          <a:xfrm>
            <a:off x="3473450" y="2606675"/>
            <a:ext cx="2432050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813" name="Text Box 293"/>
          <p:cNvSpPr txBox="1">
            <a:spLocks noChangeArrowheads="1"/>
          </p:cNvSpPr>
          <p:nvPr/>
        </p:nvSpPr>
        <p:spPr bwMode="auto">
          <a:xfrm>
            <a:off x="4298950" y="2533650"/>
            <a:ext cx="7810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metal</a:t>
            </a:r>
          </a:p>
        </p:txBody>
      </p:sp>
      <p:sp>
        <p:nvSpPr>
          <p:cNvPr id="107814" name="Text Box 294"/>
          <p:cNvSpPr txBox="1">
            <a:spLocks noChangeArrowheads="1"/>
          </p:cNvSpPr>
          <p:nvPr/>
        </p:nvSpPr>
        <p:spPr bwMode="auto">
          <a:xfrm>
            <a:off x="4259263" y="3690938"/>
            <a:ext cx="869950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n-type</a:t>
            </a:r>
          </a:p>
        </p:txBody>
      </p:sp>
      <p:sp>
        <p:nvSpPr>
          <p:cNvPr id="107815" name="Rectangle 295"/>
          <p:cNvSpPr>
            <a:spLocks noChangeArrowheads="1"/>
          </p:cNvSpPr>
          <p:nvPr/>
        </p:nvSpPr>
        <p:spPr bwMode="auto">
          <a:xfrm>
            <a:off x="1735138" y="4600575"/>
            <a:ext cx="5897562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816" name="Text Box 296"/>
          <p:cNvSpPr txBox="1">
            <a:spLocks noChangeArrowheads="1"/>
          </p:cNvSpPr>
          <p:nvPr/>
        </p:nvSpPr>
        <p:spPr bwMode="auto">
          <a:xfrm>
            <a:off x="4089400" y="4527550"/>
            <a:ext cx="119062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metal</a:t>
            </a:r>
          </a:p>
        </p:txBody>
      </p:sp>
      <p:sp>
        <p:nvSpPr>
          <p:cNvPr id="107822" name="Oval 302"/>
          <p:cNvSpPr>
            <a:spLocks noChangeAspect="1" noChangeArrowheads="1"/>
          </p:cNvSpPr>
          <p:nvPr/>
        </p:nvSpPr>
        <p:spPr bwMode="auto">
          <a:xfrm>
            <a:off x="7618413" y="2465388"/>
            <a:ext cx="109537" cy="1158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826" name="Oval 306"/>
          <p:cNvSpPr>
            <a:spLocks noChangeAspect="1" noChangeArrowheads="1"/>
          </p:cNvSpPr>
          <p:nvPr/>
        </p:nvSpPr>
        <p:spPr bwMode="auto">
          <a:xfrm flipH="1">
            <a:off x="1244600" y="2473325"/>
            <a:ext cx="109538" cy="1079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827" name="Line 307"/>
          <p:cNvSpPr>
            <a:spLocks noChangeShapeType="1"/>
          </p:cNvSpPr>
          <p:nvPr/>
        </p:nvSpPr>
        <p:spPr bwMode="auto">
          <a:xfrm>
            <a:off x="1490663" y="2522538"/>
            <a:ext cx="0" cy="22113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828" name="Line 308"/>
          <p:cNvSpPr>
            <a:spLocks noChangeShapeType="1"/>
          </p:cNvSpPr>
          <p:nvPr/>
        </p:nvSpPr>
        <p:spPr bwMode="auto">
          <a:xfrm>
            <a:off x="1490663" y="4745038"/>
            <a:ext cx="24288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834" name="Line 314"/>
          <p:cNvSpPr>
            <a:spLocks noChangeShapeType="1"/>
          </p:cNvSpPr>
          <p:nvPr/>
        </p:nvSpPr>
        <p:spPr bwMode="auto">
          <a:xfrm>
            <a:off x="4684713" y="2279650"/>
            <a:ext cx="0" cy="3238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835" name="Oval 315"/>
          <p:cNvSpPr>
            <a:spLocks noChangeAspect="1" noChangeArrowheads="1"/>
          </p:cNvSpPr>
          <p:nvPr/>
        </p:nvSpPr>
        <p:spPr bwMode="auto">
          <a:xfrm>
            <a:off x="4629150" y="2206625"/>
            <a:ext cx="109538" cy="109538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856" name="Line 336"/>
          <p:cNvSpPr>
            <a:spLocks noChangeShapeType="1"/>
          </p:cNvSpPr>
          <p:nvPr/>
        </p:nvSpPr>
        <p:spPr bwMode="auto">
          <a:xfrm flipV="1">
            <a:off x="2760663" y="2528888"/>
            <a:ext cx="0" cy="279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857" name="Line 337"/>
          <p:cNvSpPr>
            <a:spLocks noChangeShapeType="1"/>
          </p:cNvSpPr>
          <p:nvPr/>
        </p:nvSpPr>
        <p:spPr bwMode="auto">
          <a:xfrm>
            <a:off x="1328738" y="2525713"/>
            <a:ext cx="14319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858" name="Line 338"/>
          <p:cNvSpPr>
            <a:spLocks noChangeShapeType="1"/>
          </p:cNvSpPr>
          <p:nvPr/>
        </p:nvSpPr>
        <p:spPr bwMode="auto">
          <a:xfrm flipV="1">
            <a:off x="6618288" y="2524125"/>
            <a:ext cx="0" cy="2921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859" name="Line 339"/>
          <p:cNvSpPr>
            <a:spLocks noChangeShapeType="1"/>
          </p:cNvSpPr>
          <p:nvPr/>
        </p:nvSpPr>
        <p:spPr bwMode="auto">
          <a:xfrm flipH="1">
            <a:off x="6621463" y="2524125"/>
            <a:ext cx="1046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7860" name="Text Box 340"/>
          <p:cNvSpPr txBox="1">
            <a:spLocks noChangeArrowheads="1"/>
          </p:cNvSpPr>
          <p:nvPr/>
        </p:nvSpPr>
        <p:spPr bwMode="auto">
          <a:xfrm>
            <a:off x="4237038" y="1841500"/>
            <a:ext cx="903287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gate</a:t>
            </a:r>
          </a:p>
        </p:txBody>
      </p:sp>
      <p:sp>
        <p:nvSpPr>
          <p:cNvPr id="107865" name="Text Box 345"/>
          <p:cNvSpPr txBox="1">
            <a:spLocks noChangeArrowheads="1"/>
          </p:cNvSpPr>
          <p:nvPr/>
        </p:nvSpPr>
        <p:spPr bwMode="auto">
          <a:xfrm>
            <a:off x="891845" y="5105400"/>
            <a:ext cx="7337755" cy="156966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>
                <a:latin typeface="Arial" charset="0"/>
              </a:rPr>
              <a:t>Same as NMOS, only p-type and n-type </a:t>
            </a:r>
            <a:r>
              <a:rPr lang="en-US" sz="2400" b="1" dirty="0" smtClean="0">
                <a:latin typeface="Arial" charset="0"/>
              </a:rPr>
              <a:t>switched</a:t>
            </a:r>
          </a:p>
          <a:p>
            <a:pPr eaLnBrk="0" hangingPunct="0"/>
            <a:endParaRPr lang="en-US" sz="2400" b="1" dirty="0" smtClean="0">
              <a:latin typeface="Arial" charset="0"/>
            </a:endParaRPr>
          </a:p>
          <a:p>
            <a:pPr algn="ctr" eaLnBrk="0" hangingPunct="0"/>
            <a:r>
              <a:rPr lang="en-US" sz="2400" b="1" dirty="0" smtClean="0">
                <a:latin typeface="Arial" charset="0"/>
              </a:rPr>
              <a:t>(a negative gate voltage forms the channel and lets current flow)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107866" name="Text Box 346"/>
          <p:cNvSpPr txBox="1">
            <a:spLocks noChangeArrowheads="1"/>
          </p:cNvSpPr>
          <p:nvPr/>
        </p:nvSpPr>
        <p:spPr bwMode="auto">
          <a:xfrm>
            <a:off x="355600" y="5032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n-US" sz="2400" b="1">
              <a:latin typeface="Arial" charset="0"/>
            </a:endParaRPr>
          </a:p>
        </p:txBody>
      </p:sp>
      <p:sp>
        <p:nvSpPr>
          <p:cNvPr id="107867" name="Rectangle 3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PMOS (P-Channel Metal Oxide Semiconductor)</a:t>
            </a:r>
            <a:br>
              <a:rPr lang="en-US" sz="2800" dirty="0"/>
            </a:br>
            <a:r>
              <a:rPr lang="en-US" sz="2800" dirty="0"/>
              <a:t>Transistor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Line 4"/>
          <p:cNvSpPr>
            <a:spLocks noChangeAspect="1" noChangeShapeType="1"/>
          </p:cNvSpPr>
          <p:nvPr/>
        </p:nvSpPr>
        <p:spPr bwMode="auto">
          <a:xfrm rot="5400000">
            <a:off x="4431506" y="2270919"/>
            <a:ext cx="3175" cy="4905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2821" name="Line 5"/>
          <p:cNvSpPr>
            <a:spLocks noChangeAspect="1" noChangeShapeType="1"/>
          </p:cNvSpPr>
          <p:nvPr/>
        </p:nvSpPr>
        <p:spPr bwMode="auto">
          <a:xfrm rot="5400000">
            <a:off x="4431506" y="2474119"/>
            <a:ext cx="3175" cy="4905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2822" name="Line 6"/>
          <p:cNvSpPr>
            <a:spLocks noChangeAspect="1" noChangeShapeType="1"/>
          </p:cNvSpPr>
          <p:nvPr/>
        </p:nvSpPr>
        <p:spPr bwMode="auto">
          <a:xfrm rot="5400000">
            <a:off x="4421187" y="2967038"/>
            <a:ext cx="500063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2823" name="Line 7"/>
          <p:cNvSpPr>
            <a:spLocks noChangeAspect="1" noChangeShapeType="1"/>
          </p:cNvSpPr>
          <p:nvPr/>
        </p:nvSpPr>
        <p:spPr bwMode="auto">
          <a:xfrm rot="5400000" flipH="1">
            <a:off x="3841750" y="1911351"/>
            <a:ext cx="1201737" cy="47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2824" name="Oval 8"/>
          <p:cNvSpPr>
            <a:spLocks noChangeAspect="1" noChangeArrowheads="1"/>
          </p:cNvSpPr>
          <p:nvPr/>
        </p:nvSpPr>
        <p:spPr bwMode="auto">
          <a:xfrm rot="5400000">
            <a:off x="4386262" y="1562101"/>
            <a:ext cx="117475" cy="1333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2825" name="Line 9"/>
          <p:cNvSpPr>
            <a:spLocks noChangeAspect="1" noChangeShapeType="1"/>
          </p:cNvSpPr>
          <p:nvPr/>
        </p:nvSpPr>
        <p:spPr bwMode="auto">
          <a:xfrm rot="5400000" flipV="1">
            <a:off x="5280819" y="2618581"/>
            <a:ext cx="1588" cy="12223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2826" name="Line 10"/>
          <p:cNvSpPr>
            <a:spLocks noChangeAspect="1" noChangeShapeType="1"/>
          </p:cNvSpPr>
          <p:nvPr/>
        </p:nvSpPr>
        <p:spPr bwMode="auto">
          <a:xfrm rot="5400000" flipV="1">
            <a:off x="3553619" y="2613819"/>
            <a:ext cx="1588" cy="12573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2827" name="Oval 11"/>
          <p:cNvSpPr>
            <a:spLocks noChangeAspect="1" noChangeArrowheads="1"/>
          </p:cNvSpPr>
          <p:nvPr/>
        </p:nvSpPr>
        <p:spPr bwMode="auto">
          <a:xfrm rot="5400000">
            <a:off x="3114675" y="3173413"/>
            <a:ext cx="117475" cy="1333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2828" name="Oval 12"/>
          <p:cNvSpPr>
            <a:spLocks noChangeAspect="1" noChangeArrowheads="1"/>
          </p:cNvSpPr>
          <p:nvPr/>
        </p:nvSpPr>
        <p:spPr bwMode="auto">
          <a:xfrm rot="5400000">
            <a:off x="5570538" y="3165475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2829" name="Text Box 13"/>
          <p:cNvSpPr txBox="1">
            <a:spLocks noChangeAspect="1" noChangeArrowheads="1"/>
          </p:cNvSpPr>
          <p:nvPr/>
        </p:nvSpPr>
        <p:spPr bwMode="auto">
          <a:xfrm>
            <a:off x="3851275" y="1220788"/>
            <a:ext cx="1508125" cy="3381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G</a:t>
            </a:r>
          </a:p>
        </p:txBody>
      </p:sp>
      <p:sp>
        <p:nvSpPr>
          <p:cNvPr id="162830" name="Line 14"/>
          <p:cNvSpPr>
            <a:spLocks noChangeAspect="1" noChangeShapeType="1"/>
          </p:cNvSpPr>
          <p:nvPr/>
        </p:nvSpPr>
        <p:spPr bwMode="auto">
          <a:xfrm rot="5400000">
            <a:off x="3937794" y="2980531"/>
            <a:ext cx="496888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2831" name="Text Box 15"/>
          <p:cNvSpPr txBox="1">
            <a:spLocks noChangeAspect="1" noChangeArrowheads="1"/>
          </p:cNvSpPr>
          <p:nvPr/>
        </p:nvSpPr>
        <p:spPr bwMode="auto">
          <a:xfrm>
            <a:off x="5211763" y="3292475"/>
            <a:ext cx="769937" cy="3381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D</a:t>
            </a:r>
          </a:p>
        </p:txBody>
      </p:sp>
      <p:sp>
        <p:nvSpPr>
          <p:cNvPr id="162832" name="Text Box 16"/>
          <p:cNvSpPr txBox="1">
            <a:spLocks noChangeAspect="1" noChangeArrowheads="1"/>
          </p:cNvSpPr>
          <p:nvPr/>
        </p:nvSpPr>
        <p:spPr bwMode="auto">
          <a:xfrm>
            <a:off x="2760663" y="3290888"/>
            <a:ext cx="769937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S</a:t>
            </a:r>
          </a:p>
        </p:txBody>
      </p:sp>
      <p:sp>
        <p:nvSpPr>
          <p:cNvPr id="162833" name="Line 17"/>
          <p:cNvSpPr>
            <a:spLocks noChangeShapeType="1"/>
          </p:cNvSpPr>
          <p:nvPr/>
        </p:nvSpPr>
        <p:spPr bwMode="auto">
          <a:xfrm flipH="1">
            <a:off x="5200650" y="3063875"/>
            <a:ext cx="635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2834" name="Text Box 18"/>
          <p:cNvSpPr txBox="1">
            <a:spLocks noChangeArrowheads="1"/>
          </p:cNvSpPr>
          <p:nvPr/>
        </p:nvSpPr>
        <p:spPr bwMode="auto">
          <a:xfrm>
            <a:off x="5400675" y="2630488"/>
            <a:ext cx="373063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I</a:t>
            </a:r>
            <a:r>
              <a:rPr lang="en-US" sz="2000" b="1" baseline="-25000">
                <a:latin typeface="Arial" charset="0"/>
              </a:rPr>
              <a:t>D</a:t>
            </a:r>
          </a:p>
        </p:txBody>
      </p:sp>
      <p:sp>
        <p:nvSpPr>
          <p:cNvPr id="162835" name="Line 19"/>
          <p:cNvSpPr>
            <a:spLocks noChangeShapeType="1"/>
          </p:cNvSpPr>
          <p:nvPr/>
        </p:nvSpPr>
        <p:spPr bwMode="auto">
          <a:xfrm rot="16200000" flipH="1">
            <a:off x="4464050" y="1870075"/>
            <a:ext cx="254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2836" name="Text Box 20"/>
          <p:cNvSpPr txBox="1">
            <a:spLocks noChangeArrowheads="1"/>
          </p:cNvSpPr>
          <p:nvPr/>
        </p:nvSpPr>
        <p:spPr bwMode="auto">
          <a:xfrm>
            <a:off x="4714875" y="1639888"/>
            <a:ext cx="38258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I</a:t>
            </a:r>
            <a:r>
              <a:rPr lang="en-US" sz="2000" b="1" baseline="-25000">
                <a:latin typeface="Arial" charset="0"/>
              </a:rPr>
              <a:t>G</a:t>
            </a:r>
          </a:p>
        </p:txBody>
      </p:sp>
      <p:sp>
        <p:nvSpPr>
          <p:cNvPr id="162837" name="Text Box 21"/>
          <p:cNvSpPr txBox="1">
            <a:spLocks noChangeArrowheads="1"/>
          </p:cNvSpPr>
          <p:nvPr/>
        </p:nvSpPr>
        <p:spPr bwMode="auto">
          <a:xfrm>
            <a:off x="3711575" y="3405188"/>
            <a:ext cx="137318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-     V</a:t>
            </a:r>
            <a:r>
              <a:rPr lang="en-US" sz="2000" b="1" baseline="-25000">
                <a:latin typeface="Arial" charset="0"/>
              </a:rPr>
              <a:t>DS</a:t>
            </a:r>
            <a:r>
              <a:rPr lang="en-US" sz="2000" b="1">
                <a:latin typeface="Arial" charset="0"/>
              </a:rPr>
              <a:t>   +</a:t>
            </a:r>
          </a:p>
        </p:txBody>
      </p:sp>
      <p:sp>
        <p:nvSpPr>
          <p:cNvPr id="162838" name="Text Box 22"/>
          <p:cNvSpPr txBox="1">
            <a:spLocks noChangeArrowheads="1"/>
          </p:cNvSpPr>
          <p:nvPr/>
        </p:nvSpPr>
        <p:spPr bwMode="auto">
          <a:xfrm rot="2410636">
            <a:off x="3657600" y="2030413"/>
            <a:ext cx="592138" cy="1311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+</a:t>
            </a:r>
          </a:p>
          <a:p>
            <a:pPr eaLnBrk="0" hangingPunct="0"/>
            <a:endParaRPr lang="en-US" sz="2000" b="1">
              <a:latin typeface="Arial" charset="0"/>
            </a:endParaRPr>
          </a:p>
          <a:p>
            <a:pPr eaLnBrk="0" hangingPunct="0"/>
            <a:r>
              <a:rPr lang="en-US" sz="2000" b="1">
                <a:latin typeface="Arial" charset="0"/>
              </a:rPr>
              <a:t>V</a:t>
            </a:r>
            <a:r>
              <a:rPr lang="en-US" sz="2000" b="1" baseline="-25000">
                <a:latin typeface="Arial" charset="0"/>
              </a:rPr>
              <a:t>GS</a:t>
            </a:r>
            <a:endParaRPr lang="en-US" sz="2000" b="1">
              <a:latin typeface="Arial" charset="0"/>
            </a:endParaRPr>
          </a:p>
          <a:p>
            <a:pPr eaLnBrk="0" hangingPunct="0"/>
            <a:r>
              <a:rPr lang="en-US" sz="2000" b="1">
                <a:latin typeface="Arial" charset="0"/>
              </a:rPr>
              <a:t>_</a:t>
            </a:r>
          </a:p>
        </p:txBody>
      </p:sp>
      <p:sp>
        <p:nvSpPr>
          <p:cNvPr id="162839" name="Oval 23"/>
          <p:cNvSpPr>
            <a:spLocks noChangeArrowheads="1"/>
          </p:cNvSpPr>
          <p:nvPr/>
        </p:nvSpPr>
        <p:spPr bwMode="auto">
          <a:xfrm>
            <a:off x="4349750" y="2327275"/>
            <a:ext cx="177800" cy="1905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2840" name="Text Box 24"/>
          <p:cNvSpPr txBox="1">
            <a:spLocks noChangeArrowheads="1"/>
          </p:cNvSpPr>
          <p:nvPr/>
        </p:nvSpPr>
        <p:spPr bwMode="auto">
          <a:xfrm>
            <a:off x="2587625" y="344488"/>
            <a:ext cx="184150" cy="457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400" b="1">
              <a:latin typeface="Arial" charset="0"/>
            </a:endParaRPr>
          </a:p>
        </p:txBody>
      </p:sp>
      <p:sp>
        <p:nvSpPr>
          <p:cNvPr id="162842" name="Rectangle 2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/>
                </a:solidFill>
              </a:rPr>
              <a:t>PMOS </a:t>
            </a:r>
            <a:r>
              <a:rPr lang="en-US" sz="3200" dirty="0" smtClean="0">
                <a:solidFill>
                  <a:schemeClr val="accent3"/>
                </a:solidFill>
              </a:rPr>
              <a:t>transistor circuit symbol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162843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457200" y="4135438"/>
            <a:ext cx="8153400" cy="2722562"/>
          </a:xfrm>
        </p:spPr>
        <p:txBody>
          <a:bodyPr>
            <a:normAutofit/>
          </a:bodyPr>
          <a:lstStyle/>
          <a:p>
            <a:r>
              <a:rPr lang="en-US" sz="2800" dirty="0"/>
              <a:t>Symbol has “dot” at gate.  NMOS does not.</a:t>
            </a:r>
          </a:p>
          <a:p>
            <a:r>
              <a:rPr lang="en-US" sz="2800" dirty="0"/>
              <a:t>I</a:t>
            </a:r>
            <a:r>
              <a:rPr lang="en-US" sz="2800" baseline="-25000" dirty="0"/>
              <a:t>D</a:t>
            </a:r>
            <a:r>
              <a:rPr lang="en-US" sz="2800" dirty="0"/>
              <a:t>, V</a:t>
            </a:r>
            <a:r>
              <a:rPr lang="en-US" sz="2800" baseline="-25000" dirty="0"/>
              <a:t>GS</a:t>
            </a:r>
            <a:r>
              <a:rPr lang="en-US" sz="2800" dirty="0"/>
              <a:t>, V</a:t>
            </a:r>
            <a:r>
              <a:rPr lang="en-US" sz="2800" baseline="-25000" dirty="0"/>
              <a:t>DS</a:t>
            </a:r>
            <a:r>
              <a:rPr lang="en-US" sz="2800" dirty="0"/>
              <a:t>, and V</a:t>
            </a:r>
            <a:r>
              <a:rPr lang="en-US" sz="2800" baseline="-25000" dirty="0"/>
              <a:t>TH(p)</a:t>
            </a:r>
            <a:r>
              <a:rPr lang="en-US" sz="2800" dirty="0"/>
              <a:t> are all negative.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These values are positive for NMOS.</a:t>
            </a:r>
          </a:p>
          <a:p>
            <a:r>
              <a:rPr lang="en-US" sz="2800" dirty="0"/>
              <a:t>Channel formed </a:t>
            </a:r>
            <a:r>
              <a:rPr lang="en-US" sz="2800" dirty="0" smtClean="0"/>
              <a:t>(“closed” switch) when </a:t>
            </a:r>
            <a:r>
              <a:rPr lang="en-US" sz="2800" dirty="0"/>
              <a:t>V</a:t>
            </a:r>
            <a:r>
              <a:rPr lang="en-US" sz="2800" baseline="-25000" dirty="0"/>
              <a:t>GS</a:t>
            </a:r>
            <a:r>
              <a:rPr lang="en-US" sz="2800" dirty="0"/>
              <a:t> &lt; V</a:t>
            </a:r>
            <a:r>
              <a:rPr lang="en-US" sz="2800" baseline="-25000" dirty="0"/>
              <a:t>TH(p)</a:t>
            </a:r>
            <a:r>
              <a:rPr lang="en-US" sz="2800" dirty="0"/>
              <a:t>.  </a:t>
            </a:r>
            <a:r>
              <a:rPr lang="en-US" sz="2800" dirty="0" smtClean="0"/>
              <a:t>Opposite </a:t>
            </a:r>
            <a:r>
              <a:rPr lang="en-US" sz="2800" dirty="0"/>
              <a:t>for NMOS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019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2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2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62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62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4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</a:rPr>
              <a:t>CMOS </a:t>
            </a:r>
            <a:r>
              <a:rPr lang="en-US" sz="3600" dirty="0">
                <a:solidFill>
                  <a:schemeClr val="accent3"/>
                </a:solidFill>
              </a:rPr>
              <a:t>Inverter</a:t>
            </a:r>
          </a:p>
        </p:txBody>
      </p:sp>
      <p:sp>
        <p:nvSpPr>
          <p:cNvPr id="53252" name="Line 4"/>
          <p:cNvSpPr>
            <a:spLocks noChangeAspect="1" noChangeShapeType="1"/>
          </p:cNvSpPr>
          <p:nvPr/>
        </p:nvSpPr>
        <p:spPr bwMode="auto">
          <a:xfrm>
            <a:off x="3321050" y="3967163"/>
            <a:ext cx="3175" cy="490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3" name="Line 5"/>
          <p:cNvSpPr>
            <a:spLocks noChangeAspect="1" noChangeShapeType="1"/>
          </p:cNvSpPr>
          <p:nvPr/>
        </p:nvSpPr>
        <p:spPr bwMode="auto">
          <a:xfrm>
            <a:off x="3524250" y="3967163"/>
            <a:ext cx="3175" cy="490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4" name="Line 6"/>
          <p:cNvSpPr>
            <a:spLocks noChangeAspect="1" noChangeShapeType="1"/>
          </p:cNvSpPr>
          <p:nvPr/>
        </p:nvSpPr>
        <p:spPr bwMode="auto">
          <a:xfrm>
            <a:off x="3524250" y="3973513"/>
            <a:ext cx="500062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5" name="Line 7"/>
          <p:cNvSpPr>
            <a:spLocks noChangeAspect="1" noChangeShapeType="1"/>
          </p:cNvSpPr>
          <p:nvPr/>
        </p:nvSpPr>
        <p:spPr bwMode="auto">
          <a:xfrm flipH="1">
            <a:off x="2046287" y="4200525"/>
            <a:ext cx="1274763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6" name="Line 8"/>
          <p:cNvSpPr>
            <a:spLocks noChangeAspect="1" noChangeShapeType="1"/>
          </p:cNvSpPr>
          <p:nvPr/>
        </p:nvSpPr>
        <p:spPr bwMode="auto">
          <a:xfrm>
            <a:off x="4048125" y="4441825"/>
            <a:ext cx="0" cy="512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7" name="Oval 9"/>
          <p:cNvSpPr>
            <a:spLocks noChangeAspect="1" noChangeArrowheads="1"/>
          </p:cNvSpPr>
          <p:nvPr/>
        </p:nvSpPr>
        <p:spPr bwMode="auto">
          <a:xfrm>
            <a:off x="3987800" y="4646613"/>
            <a:ext cx="117475" cy="1333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58" name="Oval 10"/>
          <p:cNvSpPr>
            <a:spLocks noChangeAspect="1" noChangeArrowheads="1"/>
          </p:cNvSpPr>
          <p:nvPr/>
        </p:nvSpPr>
        <p:spPr bwMode="auto">
          <a:xfrm>
            <a:off x="3978275" y="3614738"/>
            <a:ext cx="115887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59" name="Line 11"/>
          <p:cNvSpPr>
            <a:spLocks noChangeAspect="1" noChangeShapeType="1"/>
          </p:cNvSpPr>
          <p:nvPr/>
        </p:nvSpPr>
        <p:spPr bwMode="auto">
          <a:xfrm>
            <a:off x="3540125" y="4459288"/>
            <a:ext cx="496887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0" name="Text Box 12"/>
          <p:cNvSpPr txBox="1">
            <a:spLocks noChangeAspect="1" noChangeArrowheads="1"/>
          </p:cNvSpPr>
          <p:nvPr/>
        </p:nvSpPr>
        <p:spPr bwMode="auto">
          <a:xfrm>
            <a:off x="3883025" y="3541713"/>
            <a:ext cx="769937" cy="3381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D</a:t>
            </a:r>
          </a:p>
        </p:txBody>
      </p:sp>
      <p:sp>
        <p:nvSpPr>
          <p:cNvPr id="53261" name="Text Box 13"/>
          <p:cNvSpPr txBox="1">
            <a:spLocks noChangeAspect="1" noChangeArrowheads="1"/>
          </p:cNvSpPr>
          <p:nvPr/>
        </p:nvSpPr>
        <p:spPr bwMode="auto">
          <a:xfrm>
            <a:off x="3879850" y="4572000"/>
            <a:ext cx="769937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S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2598737" y="2513013"/>
            <a:ext cx="5175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3" name="Line 15"/>
          <p:cNvSpPr>
            <a:spLocks noChangeAspect="1" noChangeShapeType="1"/>
          </p:cNvSpPr>
          <p:nvPr/>
        </p:nvSpPr>
        <p:spPr bwMode="auto">
          <a:xfrm rot="5400000" flipH="1">
            <a:off x="1747043" y="3332957"/>
            <a:ext cx="1681163" cy="6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4176711" y="1562100"/>
            <a:ext cx="3748089" cy="40011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/>
              <a:t>V</a:t>
            </a:r>
            <a:r>
              <a:rPr lang="en-US" sz="2000" b="1" baseline="-25000" dirty="0"/>
              <a:t>DD </a:t>
            </a:r>
            <a:r>
              <a:rPr lang="en-US" sz="2000" b="1" dirty="0"/>
              <a:t>(Logic </a:t>
            </a:r>
            <a:r>
              <a:rPr lang="en-US" sz="2000" b="1" dirty="0" smtClean="0"/>
              <a:t>1, usually 5 V)</a:t>
            </a:r>
            <a:endParaRPr lang="en-US" sz="2000" b="1" dirty="0"/>
          </a:p>
        </p:txBody>
      </p:sp>
      <p:sp>
        <p:nvSpPr>
          <p:cNvPr id="53265" name="Line 17"/>
          <p:cNvSpPr>
            <a:spLocks noChangeAspect="1" noChangeShapeType="1"/>
          </p:cNvSpPr>
          <p:nvPr/>
        </p:nvSpPr>
        <p:spPr bwMode="auto">
          <a:xfrm rot="5400000" flipH="1">
            <a:off x="3419475" y="3343275"/>
            <a:ext cx="1201737" cy="4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6" name="Oval 18"/>
          <p:cNvSpPr>
            <a:spLocks noChangeAspect="1" noChangeArrowheads="1"/>
          </p:cNvSpPr>
          <p:nvPr/>
        </p:nvSpPr>
        <p:spPr bwMode="auto">
          <a:xfrm>
            <a:off x="3960812" y="2922588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67" name="Text Box 19"/>
          <p:cNvSpPr txBox="1">
            <a:spLocks noChangeAspect="1" noChangeArrowheads="1"/>
          </p:cNvSpPr>
          <p:nvPr/>
        </p:nvSpPr>
        <p:spPr bwMode="auto">
          <a:xfrm>
            <a:off x="3865562" y="2849563"/>
            <a:ext cx="769938" cy="3381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D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 rot="-5400000">
            <a:off x="3338512" y="2058988"/>
            <a:ext cx="493713" cy="903287"/>
            <a:chOff x="3009" y="1529"/>
            <a:chExt cx="311" cy="569"/>
          </a:xfrm>
        </p:grpSpPr>
        <p:sp>
          <p:nvSpPr>
            <p:cNvPr id="53269" name="Line 21"/>
            <p:cNvSpPr>
              <a:spLocks noChangeAspect="1" noChangeShapeType="1"/>
            </p:cNvSpPr>
            <p:nvPr/>
          </p:nvSpPr>
          <p:spPr bwMode="auto">
            <a:xfrm rot="5400000">
              <a:off x="3165" y="1493"/>
              <a:ext cx="2" cy="30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0" name="Line 22"/>
            <p:cNvSpPr>
              <a:spLocks noChangeAspect="1" noChangeShapeType="1"/>
            </p:cNvSpPr>
            <p:nvPr/>
          </p:nvSpPr>
          <p:spPr bwMode="auto">
            <a:xfrm rot="5400000">
              <a:off x="3165" y="1621"/>
              <a:ext cx="2" cy="30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1" name="Line 23"/>
            <p:cNvSpPr>
              <a:spLocks noChangeAspect="1" noChangeShapeType="1"/>
            </p:cNvSpPr>
            <p:nvPr/>
          </p:nvSpPr>
          <p:spPr bwMode="auto">
            <a:xfrm rot="5400000">
              <a:off x="3158" y="1932"/>
              <a:ext cx="315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2" name="Line 24"/>
            <p:cNvSpPr>
              <a:spLocks noChangeAspect="1" noChangeShapeType="1"/>
            </p:cNvSpPr>
            <p:nvPr/>
          </p:nvSpPr>
          <p:spPr bwMode="auto">
            <a:xfrm rot="5400000">
              <a:off x="2853" y="1941"/>
              <a:ext cx="313" cy="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3" name="Oval 25"/>
            <p:cNvSpPr>
              <a:spLocks noChangeArrowheads="1"/>
            </p:cNvSpPr>
            <p:nvPr/>
          </p:nvSpPr>
          <p:spPr bwMode="auto">
            <a:xfrm>
              <a:off x="3113" y="1529"/>
              <a:ext cx="112" cy="1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3274" name="Line 26"/>
          <p:cNvSpPr>
            <a:spLocks noChangeAspect="1" noChangeShapeType="1"/>
          </p:cNvSpPr>
          <p:nvPr/>
        </p:nvSpPr>
        <p:spPr bwMode="auto">
          <a:xfrm rot="5400000" flipH="1">
            <a:off x="3832225" y="2058988"/>
            <a:ext cx="401637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75" name="Oval 27"/>
          <p:cNvSpPr>
            <a:spLocks noChangeAspect="1" noChangeArrowheads="1"/>
          </p:cNvSpPr>
          <p:nvPr/>
        </p:nvSpPr>
        <p:spPr bwMode="auto">
          <a:xfrm>
            <a:off x="3986212" y="2055813"/>
            <a:ext cx="117475" cy="1333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76" name="Text Box 28"/>
          <p:cNvSpPr txBox="1">
            <a:spLocks noChangeAspect="1" noChangeArrowheads="1"/>
          </p:cNvSpPr>
          <p:nvPr/>
        </p:nvSpPr>
        <p:spPr bwMode="auto">
          <a:xfrm>
            <a:off x="3878262" y="1981200"/>
            <a:ext cx="769938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S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879850" y="4976813"/>
            <a:ext cx="295275" cy="117475"/>
            <a:chOff x="2552" y="3881"/>
            <a:chExt cx="186" cy="74"/>
          </a:xfrm>
        </p:grpSpPr>
        <p:sp>
          <p:nvSpPr>
            <p:cNvPr id="53278" name="Line 30"/>
            <p:cNvSpPr>
              <a:spLocks noChangeShapeType="1"/>
            </p:cNvSpPr>
            <p:nvPr/>
          </p:nvSpPr>
          <p:spPr bwMode="auto">
            <a:xfrm>
              <a:off x="2552" y="3881"/>
              <a:ext cx="18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9" name="Line 31"/>
            <p:cNvSpPr>
              <a:spLocks noChangeShapeType="1"/>
            </p:cNvSpPr>
            <p:nvPr/>
          </p:nvSpPr>
          <p:spPr bwMode="auto">
            <a:xfrm>
              <a:off x="2586" y="3917"/>
              <a:ext cx="12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80" name="Line 32"/>
            <p:cNvSpPr>
              <a:spLocks noChangeShapeType="1"/>
            </p:cNvSpPr>
            <p:nvPr/>
          </p:nvSpPr>
          <p:spPr bwMode="auto">
            <a:xfrm>
              <a:off x="2609" y="3955"/>
              <a:ext cx="8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3281" name="Line 33"/>
          <p:cNvSpPr>
            <a:spLocks noChangeAspect="1" noChangeShapeType="1"/>
          </p:cNvSpPr>
          <p:nvPr/>
        </p:nvSpPr>
        <p:spPr bwMode="auto">
          <a:xfrm flipH="1">
            <a:off x="4027487" y="3340100"/>
            <a:ext cx="1274763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82" name="Oval 34"/>
          <p:cNvSpPr>
            <a:spLocks noChangeAspect="1" noChangeArrowheads="1"/>
          </p:cNvSpPr>
          <p:nvPr/>
        </p:nvSpPr>
        <p:spPr bwMode="auto">
          <a:xfrm>
            <a:off x="5195887" y="3271838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3" name="Text Box 35"/>
          <p:cNvSpPr txBox="1">
            <a:spLocks noChangeAspect="1" noChangeArrowheads="1"/>
          </p:cNvSpPr>
          <p:nvPr/>
        </p:nvSpPr>
        <p:spPr bwMode="auto">
          <a:xfrm>
            <a:off x="4876800" y="2819400"/>
            <a:ext cx="1036637" cy="457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V</a:t>
            </a:r>
            <a:r>
              <a:rPr lang="en-US" sz="2400" b="1" baseline="-25000"/>
              <a:t>OUT</a:t>
            </a:r>
            <a:endParaRPr lang="en-US" sz="2400" b="1"/>
          </a:p>
        </p:txBody>
      </p:sp>
      <p:sp>
        <p:nvSpPr>
          <p:cNvPr id="53284" name="Oval 36"/>
          <p:cNvSpPr>
            <a:spLocks noChangeAspect="1" noChangeArrowheads="1"/>
          </p:cNvSpPr>
          <p:nvPr/>
        </p:nvSpPr>
        <p:spPr bwMode="auto">
          <a:xfrm>
            <a:off x="1970087" y="4170363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5" name="Text Box 37"/>
          <p:cNvSpPr txBox="1">
            <a:spLocks noChangeAspect="1" noChangeArrowheads="1"/>
          </p:cNvSpPr>
          <p:nvPr/>
        </p:nvSpPr>
        <p:spPr bwMode="auto">
          <a:xfrm>
            <a:off x="1360487" y="3721100"/>
            <a:ext cx="1036638" cy="457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V</a:t>
            </a:r>
            <a:r>
              <a:rPr lang="en-US" sz="2400" b="1" baseline="-25000" dirty="0"/>
              <a:t>IN</a:t>
            </a:r>
          </a:p>
        </p:txBody>
      </p:sp>
      <p:sp>
        <p:nvSpPr>
          <p:cNvPr id="53286" name="Oval 38"/>
          <p:cNvSpPr>
            <a:spLocks noChangeArrowheads="1"/>
          </p:cNvSpPr>
          <p:nvPr/>
        </p:nvSpPr>
        <p:spPr bwMode="auto">
          <a:xfrm>
            <a:off x="3943350" y="1708150"/>
            <a:ext cx="177800" cy="1905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</a:rPr>
              <a:t>CMOS </a:t>
            </a:r>
            <a:r>
              <a:rPr lang="en-US" sz="3600" dirty="0">
                <a:solidFill>
                  <a:schemeClr val="accent3"/>
                </a:solidFill>
              </a:rPr>
              <a:t>Inverter</a:t>
            </a:r>
          </a:p>
        </p:txBody>
      </p:sp>
      <p:sp>
        <p:nvSpPr>
          <p:cNvPr id="53252" name="Line 4"/>
          <p:cNvSpPr>
            <a:spLocks noChangeAspect="1" noChangeShapeType="1"/>
          </p:cNvSpPr>
          <p:nvPr/>
        </p:nvSpPr>
        <p:spPr bwMode="auto">
          <a:xfrm>
            <a:off x="3321050" y="3967163"/>
            <a:ext cx="3175" cy="490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3" name="Line 5"/>
          <p:cNvSpPr>
            <a:spLocks noChangeAspect="1" noChangeShapeType="1"/>
          </p:cNvSpPr>
          <p:nvPr/>
        </p:nvSpPr>
        <p:spPr bwMode="auto">
          <a:xfrm>
            <a:off x="3524250" y="3967163"/>
            <a:ext cx="3175" cy="490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4" name="Line 6"/>
          <p:cNvSpPr>
            <a:spLocks noChangeAspect="1" noChangeShapeType="1"/>
          </p:cNvSpPr>
          <p:nvPr/>
        </p:nvSpPr>
        <p:spPr bwMode="auto">
          <a:xfrm>
            <a:off x="3524250" y="3973513"/>
            <a:ext cx="500062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5" name="Line 7"/>
          <p:cNvSpPr>
            <a:spLocks noChangeAspect="1" noChangeShapeType="1"/>
          </p:cNvSpPr>
          <p:nvPr/>
        </p:nvSpPr>
        <p:spPr bwMode="auto">
          <a:xfrm flipH="1">
            <a:off x="2046287" y="4200525"/>
            <a:ext cx="1274763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6" name="Line 8"/>
          <p:cNvSpPr>
            <a:spLocks noChangeAspect="1" noChangeShapeType="1"/>
          </p:cNvSpPr>
          <p:nvPr/>
        </p:nvSpPr>
        <p:spPr bwMode="auto">
          <a:xfrm>
            <a:off x="4048125" y="4441825"/>
            <a:ext cx="0" cy="512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7" name="Oval 9"/>
          <p:cNvSpPr>
            <a:spLocks noChangeAspect="1" noChangeArrowheads="1"/>
          </p:cNvSpPr>
          <p:nvPr/>
        </p:nvSpPr>
        <p:spPr bwMode="auto">
          <a:xfrm>
            <a:off x="3987800" y="4646613"/>
            <a:ext cx="117475" cy="1333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58" name="Oval 10"/>
          <p:cNvSpPr>
            <a:spLocks noChangeAspect="1" noChangeArrowheads="1"/>
          </p:cNvSpPr>
          <p:nvPr/>
        </p:nvSpPr>
        <p:spPr bwMode="auto">
          <a:xfrm>
            <a:off x="3978275" y="3614738"/>
            <a:ext cx="115887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59" name="Line 11"/>
          <p:cNvSpPr>
            <a:spLocks noChangeAspect="1" noChangeShapeType="1"/>
          </p:cNvSpPr>
          <p:nvPr/>
        </p:nvSpPr>
        <p:spPr bwMode="auto">
          <a:xfrm>
            <a:off x="3540125" y="4459288"/>
            <a:ext cx="496887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0" name="Text Box 12"/>
          <p:cNvSpPr txBox="1">
            <a:spLocks noChangeAspect="1" noChangeArrowheads="1"/>
          </p:cNvSpPr>
          <p:nvPr/>
        </p:nvSpPr>
        <p:spPr bwMode="auto">
          <a:xfrm>
            <a:off x="3883025" y="3541713"/>
            <a:ext cx="769937" cy="3381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D</a:t>
            </a:r>
          </a:p>
        </p:txBody>
      </p:sp>
      <p:sp>
        <p:nvSpPr>
          <p:cNvPr id="53261" name="Text Box 13"/>
          <p:cNvSpPr txBox="1">
            <a:spLocks noChangeAspect="1" noChangeArrowheads="1"/>
          </p:cNvSpPr>
          <p:nvPr/>
        </p:nvSpPr>
        <p:spPr bwMode="auto">
          <a:xfrm>
            <a:off x="3879850" y="4572000"/>
            <a:ext cx="769937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S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2598737" y="2513013"/>
            <a:ext cx="5175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3" name="Line 15"/>
          <p:cNvSpPr>
            <a:spLocks noChangeAspect="1" noChangeShapeType="1"/>
          </p:cNvSpPr>
          <p:nvPr/>
        </p:nvSpPr>
        <p:spPr bwMode="auto">
          <a:xfrm rot="5400000" flipH="1">
            <a:off x="1747043" y="3332957"/>
            <a:ext cx="1681163" cy="6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4176711" y="1562100"/>
            <a:ext cx="3748089" cy="40011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/>
              <a:t>5 V</a:t>
            </a:r>
            <a:endParaRPr lang="en-US" sz="2000" b="1" dirty="0"/>
          </a:p>
        </p:txBody>
      </p:sp>
      <p:sp>
        <p:nvSpPr>
          <p:cNvPr id="53265" name="Line 17"/>
          <p:cNvSpPr>
            <a:spLocks noChangeAspect="1" noChangeShapeType="1"/>
          </p:cNvSpPr>
          <p:nvPr/>
        </p:nvSpPr>
        <p:spPr bwMode="auto">
          <a:xfrm rot="5400000" flipH="1">
            <a:off x="3419475" y="3343275"/>
            <a:ext cx="1201737" cy="4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6" name="Oval 18"/>
          <p:cNvSpPr>
            <a:spLocks noChangeAspect="1" noChangeArrowheads="1"/>
          </p:cNvSpPr>
          <p:nvPr/>
        </p:nvSpPr>
        <p:spPr bwMode="auto">
          <a:xfrm>
            <a:off x="3960812" y="2922588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67" name="Text Box 19"/>
          <p:cNvSpPr txBox="1">
            <a:spLocks noChangeAspect="1" noChangeArrowheads="1"/>
          </p:cNvSpPr>
          <p:nvPr/>
        </p:nvSpPr>
        <p:spPr bwMode="auto">
          <a:xfrm>
            <a:off x="3865562" y="2849563"/>
            <a:ext cx="769938" cy="3381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D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 rot="-5400000">
            <a:off x="3338512" y="2058988"/>
            <a:ext cx="493713" cy="903287"/>
            <a:chOff x="3009" y="1529"/>
            <a:chExt cx="311" cy="569"/>
          </a:xfrm>
        </p:grpSpPr>
        <p:sp>
          <p:nvSpPr>
            <p:cNvPr id="53269" name="Line 21"/>
            <p:cNvSpPr>
              <a:spLocks noChangeAspect="1" noChangeShapeType="1"/>
            </p:cNvSpPr>
            <p:nvPr/>
          </p:nvSpPr>
          <p:spPr bwMode="auto">
            <a:xfrm rot="5400000">
              <a:off x="3165" y="1493"/>
              <a:ext cx="2" cy="30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0" name="Line 22"/>
            <p:cNvSpPr>
              <a:spLocks noChangeAspect="1" noChangeShapeType="1"/>
            </p:cNvSpPr>
            <p:nvPr/>
          </p:nvSpPr>
          <p:spPr bwMode="auto">
            <a:xfrm rot="5400000">
              <a:off x="3165" y="1621"/>
              <a:ext cx="2" cy="30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1" name="Line 23"/>
            <p:cNvSpPr>
              <a:spLocks noChangeAspect="1" noChangeShapeType="1"/>
            </p:cNvSpPr>
            <p:nvPr/>
          </p:nvSpPr>
          <p:spPr bwMode="auto">
            <a:xfrm rot="5400000">
              <a:off x="3158" y="1932"/>
              <a:ext cx="315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2" name="Line 24"/>
            <p:cNvSpPr>
              <a:spLocks noChangeAspect="1" noChangeShapeType="1"/>
            </p:cNvSpPr>
            <p:nvPr/>
          </p:nvSpPr>
          <p:spPr bwMode="auto">
            <a:xfrm rot="5400000">
              <a:off x="2853" y="1941"/>
              <a:ext cx="313" cy="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3" name="Oval 25"/>
            <p:cNvSpPr>
              <a:spLocks noChangeArrowheads="1"/>
            </p:cNvSpPr>
            <p:nvPr/>
          </p:nvSpPr>
          <p:spPr bwMode="auto">
            <a:xfrm>
              <a:off x="3113" y="1529"/>
              <a:ext cx="112" cy="1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3274" name="Line 26"/>
          <p:cNvSpPr>
            <a:spLocks noChangeAspect="1" noChangeShapeType="1"/>
          </p:cNvSpPr>
          <p:nvPr/>
        </p:nvSpPr>
        <p:spPr bwMode="auto">
          <a:xfrm rot="5400000" flipH="1">
            <a:off x="3832225" y="2058988"/>
            <a:ext cx="401637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75" name="Oval 27"/>
          <p:cNvSpPr>
            <a:spLocks noChangeAspect="1" noChangeArrowheads="1"/>
          </p:cNvSpPr>
          <p:nvPr/>
        </p:nvSpPr>
        <p:spPr bwMode="auto">
          <a:xfrm>
            <a:off x="3986212" y="2055813"/>
            <a:ext cx="117475" cy="1333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76" name="Text Box 28"/>
          <p:cNvSpPr txBox="1">
            <a:spLocks noChangeAspect="1" noChangeArrowheads="1"/>
          </p:cNvSpPr>
          <p:nvPr/>
        </p:nvSpPr>
        <p:spPr bwMode="auto">
          <a:xfrm>
            <a:off x="3878262" y="1981200"/>
            <a:ext cx="769938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S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879850" y="4976813"/>
            <a:ext cx="295275" cy="117475"/>
            <a:chOff x="2552" y="3881"/>
            <a:chExt cx="186" cy="74"/>
          </a:xfrm>
        </p:grpSpPr>
        <p:sp>
          <p:nvSpPr>
            <p:cNvPr id="53278" name="Line 30"/>
            <p:cNvSpPr>
              <a:spLocks noChangeShapeType="1"/>
            </p:cNvSpPr>
            <p:nvPr/>
          </p:nvSpPr>
          <p:spPr bwMode="auto">
            <a:xfrm>
              <a:off x="2552" y="3881"/>
              <a:ext cx="18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9" name="Line 31"/>
            <p:cNvSpPr>
              <a:spLocks noChangeShapeType="1"/>
            </p:cNvSpPr>
            <p:nvPr/>
          </p:nvSpPr>
          <p:spPr bwMode="auto">
            <a:xfrm>
              <a:off x="2586" y="3917"/>
              <a:ext cx="12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80" name="Line 32"/>
            <p:cNvSpPr>
              <a:spLocks noChangeShapeType="1"/>
            </p:cNvSpPr>
            <p:nvPr/>
          </p:nvSpPr>
          <p:spPr bwMode="auto">
            <a:xfrm>
              <a:off x="2609" y="3955"/>
              <a:ext cx="8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3281" name="Line 33"/>
          <p:cNvSpPr>
            <a:spLocks noChangeAspect="1" noChangeShapeType="1"/>
          </p:cNvSpPr>
          <p:nvPr/>
        </p:nvSpPr>
        <p:spPr bwMode="auto">
          <a:xfrm flipH="1">
            <a:off x="4027487" y="3340100"/>
            <a:ext cx="1274763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82" name="Oval 34"/>
          <p:cNvSpPr>
            <a:spLocks noChangeAspect="1" noChangeArrowheads="1"/>
          </p:cNvSpPr>
          <p:nvPr/>
        </p:nvSpPr>
        <p:spPr bwMode="auto">
          <a:xfrm>
            <a:off x="5195887" y="3271838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3" name="Text Box 35"/>
          <p:cNvSpPr txBox="1">
            <a:spLocks noChangeAspect="1" noChangeArrowheads="1"/>
          </p:cNvSpPr>
          <p:nvPr/>
        </p:nvSpPr>
        <p:spPr bwMode="auto">
          <a:xfrm>
            <a:off x="4876800" y="2819400"/>
            <a:ext cx="1036637" cy="457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V</a:t>
            </a:r>
            <a:r>
              <a:rPr lang="en-US" sz="2400" b="1" baseline="-25000"/>
              <a:t>OUT</a:t>
            </a:r>
            <a:endParaRPr lang="en-US" sz="2400" b="1"/>
          </a:p>
        </p:txBody>
      </p:sp>
      <p:sp>
        <p:nvSpPr>
          <p:cNvPr id="53284" name="Oval 36"/>
          <p:cNvSpPr>
            <a:spLocks noChangeAspect="1" noChangeArrowheads="1"/>
          </p:cNvSpPr>
          <p:nvPr/>
        </p:nvSpPr>
        <p:spPr bwMode="auto">
          <a:xfrm>
            <a:off x="1970087" y="4170363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5" name="Text Box 37"/>
          <p:cNvSpPr txBox="1">
            <a:spLocks noChangeAspect="1" noChangeArrowheads="1"/>
          </p:cNvSpPr>
          <p:nvPr/>
        </p:nvSpPr>
        <p:spPr bwMode="auto">
          <a:xfrm>
            <a:off x="685800" y="3721100"/>
            <a:ext cx="1711325" cy="46166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/>
              <a:t>V</a:t>
            </a:r>
            <a:r>
              <a:rPr lang="en-US" sz="2400" b="1" baseline="-25000" dirty="0" smtClean="0"/>
              <a:t>IN</a:t>
            </a:r>
            <a:r>
              <a:rPr lang="en-US" sz="2400" b="1" dirty="0" smtClean="0"/>
              <a:t> ≈ 0 V</a:t>
            </a:r>
            <a:endParaRPr lang="en-US" sz="2400" b="1" baseline="-25000" dirty="0"/>
          </a:p>
        </p:txBody>
      </p:sp>
      <p:sp>
        <p:nvSpPr>
          <p:cNvPr id="53286" name="Oval 38"/>
          <p:cNvSpPr>
            <a:spLocks noChangeArrowheads="1"/>
          </p:cNvSpPr>
          <p:nvPr/>
        </p:nvSpPr>
        <p:spPr bwMode="auto">
          <a:xfrm>
            <a:off x="3943350" y="1708150"/>
            <a:ext cx="177800" cy="1905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1951434" y="5486400"/>
            <a:ext cx="4598194" cy="44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/>
              <a:t>PMOS </a:t>
            </a:r>
            <a:r>
              <a:rPr lang="en-US" sz="2800" dirty="0"/>
              <a:t>is “pull-up device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14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888495" y="2013550"/>
            <a:ext cx="228600" cy="1047810"/>
            <a:chOff x="1219200" y="914400"/>
            <a:chExt cx="228600" cy="104781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371600" y="914400"/>
              <a:ext cx="0" cy="2286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219200" y="1143000"/>
              <a:ext cx="152400" cy="762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219200" y="1219200"/>
              <a:ext cx="228600" cy="762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1219200" y="1295400"/>
              <a:ext cx="228600" cy="762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219200" y="1371600"/>
              <a:ext cx="228600" cy="762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1219200" y="1447800"/>
              <a:ext cx="228600" cy="762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219200" y="1524000"/>
              <a:ext cx="228600" cy="762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1219200" y="1600200"/>
              <a:ext cx="228600" cy="762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69695" y="1784410"/>
              <a:ext cx="0" cy="1778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219200" y="1670050"/>
              <a:ext cx="228600" cy="762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1371600" y="1746250"/>
              <a:ext cx="76200" cy="381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4100513" y="2330018"/>
            <a:ext cx="111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100 </a:t>
            </a:r>
            <a:r>
              <a:rPr lang="en-US" dirty="0" smtClean="0">
                <a:solidFill>
                  <a:schemeClr val="accent3"/>
                </a:solidFill>
                <a:latin typeface="Symbol" panose="05050102010706020507" pitchFamily="18" charset="2"/>
              </a:rPr>
              <a:t>W</a:t>
            </a:r>
            <a:endParaRPr lang="en-US" dirty="0">
              <a:solidFill>
                <a:schemeClr val="accent3"/>
              </a:solidFill>
              <a:latin typeface="Symbol" panose="05050102010706020507" pitchFamily="18" charset="2"/>
            </a:endParaRPr>
          </a:p>
        </p:txBody>
      </p:sp>
      <p:sp>
        <p:nvSpPr>
          <p:cNvPr id="24" name="Right Brace 23"/>
          <p:cNvSpPr/>
          <p:nvPr/>
        </p:nvSpPr>
        <p:spPr>
          <a:xfrm>
            <a:off x="4758097" y="2149475"/>
            <a:ext cx="434975" cy="8985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253831" y="2203232"/>
            <a:ext cx="201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V because no current flows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612606" y="287446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/>
                </a:solidFill>
              </a:rPr>
              <a:t>= 5 V</a:t>
            </a:r>
            <a:endParaRPr lang="en-US" sz="2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1441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532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3" grpId="0" animBg="1"/>
      <p:bldP spid="53254" grpId="0" animBg="1"/>
      <p:bldP spid="53259" grpId="0" animBg="1"/>
      <p:bldP spid="53285" grpId="0"/>
      <p:bldP spid="53287" grpId="0"/>
      <p:bldP spid="22" grpId="0"/>
      <p:bldP spid="24" grpId="0" animBg="1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</a:rPr>
              <a:t>CMOS </a:t>
            </a:r>
            <a:r>
              <a:rPr lang="en-US" sz="3600" dirty="0">
                <a:solidFill>
                  <a:schemeClr val="accent3"/>
                </a:solidFill>
              </a:rPr>
              <a:t>Inverter</a:t>
            </a:r>
          </a:p>
        </p:txBody>
      </p:sp>
      <p:sp>
        <p:nvSpPr>
          <p:cNvPr id="53252" name="Line 4"/>
          <p:cNvSpPr>
            <a:spLocks noChangeAspect="1" noChangeShapeType="1"/>
          </p:cNvSpPr>
          <p:nvPr/>
        </p:nvSpPr>
        <p:spPr bwMode="auto">
          <a:xfrm>
            <a:off x="3321050" y="3967163"/>
            <a:ext cx="3175" cy="490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3" name="Line 5"/>
          <p:cNvSpPr>
            <a:spLocks noChangeAspect="1" noChangeShapeType="1"/>
          </p:cNvSpPr>
          <p:nvPr/>
        </p:nvSpPr>
        <p:spPr bwMode="auto">
          <a:xfrm>
            <a:off x="3524250" y="3967163"/>
            <a:ext cx="3175" cy="490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4" name="Line 6"/>
          <p:cNvSpPr>
            <a:spLocks noChangeAspect="1" noChangeShapeType="1"/>
          </p:cNvSpPr>
          <p:nvPr/>
        </p:nvSpPr>
        <p:spPr bwMode="auto">
          <a:xfrm>
            <a:off x="3524250" y="3973513"/>
            <a:ext cx="500062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5" name="Line 7"/>
          <p:cNvSpPr>
            <a:spLocks noChangeAspect="1" noChangeShapeType="1"/>
          </p:cNvSpPr>
          <p:nvPr/>
        </p:nvSpPr>
        <p:spPr bwMode="auto">
          <a:xfrm flipH="1">
            <a:off x="2046287" y="4200525"/>
            <a:ext cx="1274763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6" name="Line 8"/>
          <p:cNvSpPr>
            <a:spLocks noChangeAspect="1" noChangeShapeType="1"/>
          </p:cNvSpPr>
          <p:nvPr/>
        </p:nvSpPr>
        <p:spPr bwMode="auto">
          <a:xfrm>
            <a:off x="4048125" y="4441825"/>
            <a:ext cx="0" cy="512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7" name="Oval 9"/>
          <p:cNvSpPr>
            <a:spLocks noChangeAspect="1" noChangeArrowheads="1"/>
          </p:cNvSpPr>
          <p:nvPr/>
        </p:nvSpPr>
        <p:spPr bwMode="auto">
          <a:xfrm>
            <a:off x="3987800" y="4646613"/>
            <a:ext cx="117475" cy="1333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58" name="Oval 10"/>
          <p:cNvSpPr>
            <a:spLocks noChangeAspect="1" noChangeArrowheads="1"/>
          </p:cNvSpPr>
          <p:nvPr/>
        </p:nvSpPr>
        <p:spPr bwMode="auto">
          <a:xfrm>
            <a:off x="3978275" y="3614738"/>
            <a:ext cx="115887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59" name="Line 11"/>
          <p:cNvSpPr>
            <a:spLocks noChangeAspect="1" noChangeShapeType="1"/>
          </p:cNvSpPr>
          <p:nvPr/>
        </p:nvSpPr>
        <p:spPr bwMode="auto">
          <a:xfrm>
            <a:off x="3540125" y="4459288"/>
            <a:ext cx="496887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0" name="Text Box 12"/>
          <p:cNvSpPr txBox="1">
            <a:spLocks noChangeAspect="1" noChangeArrowheads="1"/>
          </p:cNvSpPr>
          <p:nvPr/>
        </p:nvSpPr>
        <p:spPr bwMode="auto">
          <a:xfrm>
            <a:off x="3883025" y="3541713"/>
            <a:ext cx="769937" cy="3381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D</a:t>
            </a:r>
          </a:p>
        </p:txBody>
      </p:sp>
      <p:sp>
        <p:nvSpPr>
          <p:cNvPr id="53261" name="Text Box 13"/>
          <p:cNvSpPr txBox="1">
            <a:spLocks noChangeAspect="1" noChangeArrowheads="1"/>
          </p:cNvSpPr>
          <p:nvPr/>
        </p:nvSpPr>
        <p:spPr bwMode="auto">
          <a:xfrm>
            <a:off x="3879850" y="4572000"/>
            <a:ext cx="769937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S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2598737" y="2513013"/>
            <a:ext cx="5175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3" name="Line 15"/>
          <p:cNvSpPr>
            <a:spLocks noChangeAspect="1" noChangeShapeType="1"/>
          </p:cNvSpPr>
          <p:nvPr/>
        </p:nvSpPr>
        <p:spPr bwMode="auto">
          <a:xfrm rot="5400000" flipH="1">
            <a:off x="1747043" y="3332957"/>
            <a:ext cx="1681163" cy="6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4176711" y="1562100"/>
            <a:ext cx="3748089" cy="40011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/>
              <a:t>5 V</a:t>
            </a:r>
            <a:endParaRPr lang="en-US" sz="2000" b="1" dirty="0"/>
          </a:p>
        </p:txBody>
      </p:sp>
      <p:sp>
        <p:nvSpPr>
          <p:cNvPr id="53265" name="Line 17"/>
          <p:cNvSpPr>
            <a:spLocks noChangeAspect="1" noChangeShapeType="1"/>
          </p:cNvSpPr>
          <p:nvPr/>
        </p:nvSpPr>
        <p:spPr bwMode="auto">
          <a:xfrm rot="5400000" flipH="1">
            <a:off x="3419475" y="3343275"/>
            <a:ext cx="1201737" cy="47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66" name="Oval 18"/>
          <p:cNvSpPr>
            <a:spLocks noChangeAspect="1" noChangeArrowheads="1"/>
          </p:cNvSpPr>
          <p:nvPr/>
        </p:nvSpPr>
        <p:spPr bwMode="auto">
          <a:xfrm>
            <a:off x="3960812" y="2922588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67" name="Text Box 19"/>
          <p:cNvSpPr txBox="1">
            <a:spLocks noChangeAspect="1" noChangeArrowheads="1"/>
          </p:cNvSpPr>
          <p:nvPr/>
        </p:nvSpPr>
        <p:spPr bwMode="auto">
          <a:xfrm>
            <a:off x="3865562" y="2849563"/>
            <a:ext cx="769938" cy="3381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D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 rot="-5400000">
            <a:off x="3338512" y="2058988"/>
            <a:ext cx="493713" cy="903287"/>
            <a:chOff x="3009" y="1529"/>
            <a:chExt cx="311" cy="569"/>
          </a:xfrm>
        </p:grpSpPr>
        <p:sp>
          <p:nvSpPr>
            <p:cNvPr id="53269" name="Line 21"/>
            <p:cNvSpPr>
              <a:spLocks noChangeAspect="1" noChangeShapeType="1"/>
            </p:cNvSpPr>
            <p:nvPr/>
          </p:nvSpPr>
          <p:spPr bwMode="auto">
            <a:xfrm rot="5400000">
              <a:off x="3165" y="1493"/>
              <a:ext cx="2" cy="30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0" name="Line 22"/>
            <p:cNvSpPr>
              <a:spLocks noChangeAspect="1" noChangeShapeType="1"/>
            </p:cNvSpPr>
            <p:nvPr/>
          </p:nvSpPr>
          <p:spPr bwMode="auto">
            <a:xfrm rot="5400000">
              <a:off x="3165" y="1621"/>
              <a:ext cx="2" cy="30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1" name="Line 23"/>
            <p:cNvSpPr>
              <a:spLocks noChangeAspect="1" noChangeShapeType="1"/>
            </p:cNvSpPr>
            <p:nvPr/>
          </p:nvSpPr>
          <p:spPr bwMode="auto">
            <a:xfrm rot="5400000">
              <a:off x="3158" y="1932"/>
              <a:ext cx="315" cy="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2" name="Line 24"/>
            <p:cNvSpPr>
              <a:spLocks noChangeAspect="1" noChangeShapeType="1"/>
            </p:cNvSpPr>
            <p:nvPr/>
          </p:nvSpPr>
          <p:spPr bwMode="auto">
            <a:xfrm rot="5400000">
              <a:off x="2853" y="1941"/>
              <a:ext cx="313" cy="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3" name="Oval 25"/>
            <p:cNvSpPr>
              <a:spLocks noChangeArrowheads="1"/>
            </p:cNvSpPr>
            <p:nvPr/>
          </p:nvSpPr>
          <p:spPr bwMode="auto">
            <a:xfrm>
              <a:off x="3113" y="1529"/>
              <a:ext cx="112" cy="1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3274" name="Line 26"/>
          <p:cNvSpPr>
            <a:spLocks noChangeAspect="1" noChangeShapeType="1"/>
          </p:cNvSpPr>
          <p:nvPr/>
        </p:nvSpPr>
        <p:spPr bwMode="auto">
          <a:xfrm rot="5400000" flipH="1">
            <a:off x="3832225" y="2058988"/>
            <a:ext cx="401637" cy="15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75" name="Oval 27"/>
          <p:cNvSpPr>
            <a:spLocks noChangeAspect="1" noChangeArrowheads="1"/>
          </p:cNvSpPr>
          <p:nvPr/>
        </p:nvSpPr>
        <p:spPr bwMode="auto">
          <a:xfrm>
            <a:off x="3986212" y="2055813"/>
            <a:ext cx="117475" cy="1333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76" name="Text Box 28"/>
          <p:cNvSpPr txBox="1">
            <a:spLocks noChangeAspect="1" noChangeArrowheads="1"/>
          </p:cNvSpPr>
          <p:nvPr/>
        </p:nvSpPr>
        <p:spPr bwMode="auto">
          <a:xfrm>
            <a:off x="3878262" y="1981200"/>
            <a:ext cx="769938" cy="3365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S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879850" y="4976813"/>
            <a:ext cx="295275" cy="117475"/>
            <a:chOff x="2552" y="3881"/>
            <a:chExt cx="186" cy="74"/>
          </a:xfrm>
        </p:grpSpPr>
        <p:sp>
          <p:nvSpPr>
            <p:cNvPr id="53278" name="Line 30"/>
            <p:cNvSpPr>
              <a:spLocks noChangeShapeType="1"/>
            </p:cNvSpPr>
            <p:nvPr/>
          </p:nvSpPr>
          <p:spPr bwMode="auto">
            <a:xfrm>
              <a:off x="2552" y="3881"/>
              <a:ext cx="186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79" name="Line 31"/>
            <p:cNvSpPr>
              <a:spLocks noChangeShapeType="1"/>
            </p:cNvSpPr>
            <p:nvPr/>
          </p:nvSpPr>
          <p:spPr bwMode="auto">
            <a:xfrm>
              <a:off x="2586" y="3917"/>
              <a:ext cx="12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3280" name="Line 32"/>
            <p:cNvSpPr>
              <a:spLocks noChangeShapeType="1"/>
            </p:cNvSpPr>
            <p:nvPr/>
          </p:nvSpPr>
          <p:spPr bwMode="auto">
            <a:xfrm>
              <a:off x="2609" y="3955"/>
              <a:ext cx="8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3281" name="Line 33"/>
          <p:cNvSpPr>
            <a:spLocks noChangeAspect="1" noChangeShapeType="1"/>
          </p:cNvSpPr>
          <p:nvPr/>
        </p:nvSpPr>
        <p:spPr bwMode="auto">
          <a:xfrm flipH="1">
            <a:off x="4027487" y="3340100"/>
            <a:ext cx="1274763" cy="31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82" name="Oval 34"/>
          <p:cNvSpPr>
            <a:spLocks noChangeAspect="1" noChangeArrowheads="1"/>
          </p:cNvSpPr>
          <p:nvPr/>
        </p:nvSpPr>
        <p:spPr bwMode="auto">
          <a:xfrm>
            <a:off x="5195887" y="3271838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3" name="Text Box 35"/>
          <p:cNvSpPr txBox="1">
            <a:spLocks noChangeAspect="1" noChangeArrowheads="1"/>
          </p:cNvSpPr>
          <p:nvPr/>
        </p:nvSpPr>
        <p:spPr bwMode="auto">
          <a:xfrm>
            <a:off x="4876800" y="2819400"/>
            <a:ext cx="1036637" cy="457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V</a:t>
            </a:r>
            <a:r>
              <a:rPr lang="en-US" sz="2400" b="1" baseline="-25000"/>
              <a:t>OUT</a:t>
            </a:r>
            <a:endParaRPr lang="en-US" sz="2400" b="1"/>
          </a:p>
        </p:txBody>
      </p:sp>
      <p:sp>
        <p:nvSpPr>
          <p:cNvPr id="53284" name="Oval 36"/>
          <p:cNvSpPr>
            <a:spLocks noChangeAspect="1" noChangeArrowheads="1"/>
          </p:cNvSpPr>
          <p:nvPr/>
        </p:nvSpPr>
        <p:spPr bwMode="auto">
          <a:xfrm>
            <a:off x="1970087" y="4170363"/>
            <a:ext cx="115888" cy="1285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85" name="Text Box 37"/>
          <p:cNvSpPr txBox="1">
            <a:spLocks noChangeAspect="1" noChangeArrowheads="1"/>
          </p:cNvSpPr>
          <p:nvPr/>
        </p:nvSpPr>
        <p:spPr bwMode="auto">
          <a:xfrm>
            <a:off x="685800" y="3721100"/>
            <a:ext cx="1711325" cy="46166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/>
              <a:t>V</a:t>
            </a:r>
            <a:r>
              <a:rPr lang="en-US" sz="2400" b="1" baseline="-25000" dirty="0" smtClean="0"/>
              <a:t>IN</a:t>
            </a:r>
            <a:r>
              <a:rPr lang="en-US" sz="2400" b="1" dirty="0" smtClean="0"/>
              <a:t> ≈ 5 V</a:t>
            </a:r>
            <a:endParaRPr lang="en-US" sz="2400" b="1" baseline="-25000" dirty="0"/>
          </a:p>
        </p:txBody>
      </p:sp>
      <p:sp>
        <p:nvSpPr>
          <p:cNvPr id="53286" name="Oval 38"/>
          <p:cNvSpPr>
            <a:spLocks noChangeArrowheads="1"/>
          </p:cNvSpPr>
          <p:nvPr/>
        </p:nvSpPr>
        <p:spPr bwMode="auto">
          <a:xfrm>
            <a:off x="3943350" y="1708150"/>
            <a:ext cx="177800" cy="1905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15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879425" y="3626403"/>
            <a:ext cx="228600" cy="1047810"/>
            <a:chOff x="1219200" y="914400"/>
            <a:chExt cx="228600" cy="104781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371600" y="914400"/>
              <a:ext cx="0" cy="2286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219200" y="1143000"/>
              <a:ext cx="152400" cy="762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219200" y="1219200"/>
              <a:ext cx="228600" cy="762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1219200" y="1295400"/>
              <a:ext cx="228600" cy="762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219200" y="1371600"/>
              <a:ext cx="228600" cy="762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1219200" y="1447800"/>
              <a:ext cx="228600" cy="762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219200" y="1524000"/>
              <a:ext cx="228600" cy="762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1219200" y="1600200"/>
              <a:ext cx="228600" cy="762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69695" y="1784410"/>
              <a:ext cx="0" cy="1778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219200" y="1670050"/>
              <a:ext cx="228600" cy="762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1371600" y="1746250"/>
              <a:ext cx="76200" cy="3810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4161402" y="4004241"/>
            <a:ext cx="111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100 </a:t>
            </a:r>
            <a:r>
              <a:rPr lang="en-US" dirty="0" smtClean="0">
                <a:solidFill>
                  <a:schemeClr val="accent3"/>
                </a:solidFill>
                <a:latin typeface="Symbol" panose="05050102010706020507" pitchFamily="18" charset="2"/>
              </a:rPr>
              <a:t>W</a:t>
            </a:r>
            <a:endParaRPr lang="en-US" dirty="0">
              <a:solidFill>
                <a:schemeClr val="accent3"/>
              </a:solidFill>
              <a:latin typeface="Symbol" panose="05050102010706020507" pitchFamily="18" charset="2"/>
            </a:endParaRPr>
          </a:p>
        </p:txBody>
      </p:sp>
      <p:sp>
        <p:nvSpPr>
          <p:cNvPr id="24" name="Right Brace 23"/>
          <p:cNvSpPr/>
          <p:nvPr/>
        </p:nvSpPr>
        <p:spPr>
          <a:xfrm>
            <a:off x="4798436" y="3775688"/>
            <a:ext cx="434975" cy="8985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273447" y="3901784"/>
            <a:ext cx="201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V because no current flows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612606" y="287446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/>
                </a:solidFill>
              </a:rPr>
              <a:t>= 0 V</a:t>
            </a:r>
            <a:endParaRPr lang="en-US" sz="2400" b="1" dirty="0">
              <a:solidFill>
                <a:schemeClr val="accent3"/>
              </a:solidFill>
            </a:endParaRPr>
          </a:p>
        </p:txBody>
      </p:sp>
      <p:sp>
        <p:nvSpPr>
          <p:cNvPr id="56" name="Text Box 39"/>
          <p:cNvSpPr txBox="1">
            <a:spLocks noChangeArrowheads="1"/>
          </p:cNvSpPr>
          <p:nvPr/>
        </p:nvSpPr>
        <p:spPr bwMode="auto">
          <a:xfrm>
            <a:off x="1951434" y="5486400"/>
            <a:ext cx="4598194" cy="44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/>
              <a:t>NMOS </a:t>
            </a:r>
            <a:r>
              <a:rPr lang="en-US" sz="2800" dirty="0"/>
              <a:t>is “</a:t>
            </a:r>
            <a:r>
              <a:rPr lang="en-US" sz="2800" dirty="0" smtClean="0"/>
              <a:t>pull-down </a:t>
            </a:r>
            <a:r>
              <a:rPr lang="en-US" sz="2800" dirty="0"/>
              <a:t>device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19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532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3" grpId="0" animBg="1"/>
      <p:bldP spid="53254" grpId="0" animBg="1"/>
      <p:bldP spid="53259" grpId="0" animBg="1"/>
      <p:bldP spid="53285" grpId="0"/>
      <p:bldP spid="22" grpId="0"/>
      <p:bldP spid="24" grpId="0" animBg="1"/>
      <p:bldP spid="25" grpId="0"/>
      <p:bldP spid="26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Line 2"/>
          <p:cNvSpPr>
            <a:spLocks noChangeAspect="1" noChangeShapeType="1"/>
          </p:cNvSpPr>
          <p:nvPr/>
        </p:nvSpPr>
        <p:spPr bwMode="auto">
          <a:xfrm>
            <a:off x="904875" y="6245225"/>
            <a:ext cx="734218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707" name="Line 3"/>
          <p:cNvSpPr>
            <a:spLocks noChangeAspect="1" noChangeShapeType="1"/>
          </p:cNvSpPr>
          <p:nvPr/>
        </p:nvSpPr>
        <p:spPr bwMode="auto">
          <a:xfrm flipV="1">
            <a:off x="1084263" y="1843088"/>
            <a:ext cx="0" cy="4546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85800" y="1328738"/>
            <a:ext cx="1612900" cy="457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r>
              <a:rPr lang="en-US" sz="2400" baseline="-25000"/>
              <a:t>OUT</a:t>
            </a:r>
          </a:p>
        </p:txBody>
      </p:sp>
      <p:sp>
        <p:nvSpPr>
          <p:cNvPr id="72709" name="Freeform 5"/>
          <p:cNvSpPr>
            <a:spLocks/>
          </p:cNvSpPr>
          <p:nvPr/>
        </p:nvSpPr>
        <p:spPr bwMode="auto">
          <a:xfrm>
            <a:off x="1103313" y="2176463"/>
            <a:ext cx="6011862" cy="4244975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748" y="180"/>
              </a:cxn>
              <a:cxn ang="0">
                <a:pos x="1126" y="1153"/>
              </a:cxn>
              <a:cxn ang="0">
                <a:pos x="2035" y="1268"/>
              </a:cxn>
            </a:cxnLst>
            <a:rect l="0" t="0" r="r" b="b"/>
            <a:pathLst>
              <a:path w="2035" h="1334">
                <a:moveTo>
                  <a:pt x="0" y="72"/>
                </a:moveTo>
                <a:cubicBezTo>
                  <a:pt x="125" y="90"/>
                  <a:pt x="560" y="0"/>
                  <a:pt x="748" y="180"/>
                </a:cubicBezTo>
                <a:cubicBezTo>
                  <a:pt x="936" y="360"/>
                  <a:pt x="911" y="972"/>
                  <a:pt x="1126" y="1153"/>
                </a:cubicBezTo>
                <a:cubicBezTo>
                  <a:pt x="1341" y="1334"/>
                  <a:pt x="1846" y="1244"/>
                  <a:pt x="2035" y="1268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7088188" y="6107113"/>
            <a:ext cx="0" cy="2254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8283575" y="6005513"/>
            <a:ext cx="590550" cy="457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V</a:t>
            </a:r>
            <a:r>
              <a:rPr lang="en-US" sz="2400" baseline="-25000" dirty="0"/>
              <a:t>IN</a:t>
            </a:r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6789738" y="6400800"/>
            <a:ext cx="514885" cy="46166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5V</a:t>
            </a:r>
            <a:endParaRPr lang="en-US" sz="2400" baseline="-25000" dirty="0"/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358775" y="2179638"/>
            <a:ext cx="583814" cy="46166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5 V</a:t>
            </a:r>
            <a:endParaRPr lang="en-US" sz="2400" baseline="-25000" dirty="0"/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 flipH="1">
            <a:off x="928688" y="2395538"/>
            <a:ext cx="2603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2726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Transfer Characteristic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pPr/>
              <a:t>16</a:t>
            </a:fld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819400" y="2286000"/>
            <a:ext cx="1066800" cy="990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86200" y="5341938"/>
            <a:ext cx="1066800" cy="990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318669" y="2361129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Slope = -1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95800" y="54627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Slope = -1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3281466" y="2816185"/>
            <a:ext cx="25616" cy="3559811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40634" y="5837238"/>
            <a:ext cx="0" cy="563562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3002359" y="6341111"/>
            <a:ext cx="497252" cy="46166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IL</a:t>
            </a:r>
            <a:endParaRPr lang="en-US" sz="2400" baseline="-25000" dirty="0"/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4192008" y="6346509"/>
            <a:ext cx="538930" cy="46166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IH</a:t>
            </a:r>
            <a:endParaRPr lang="en-US" sz="2400" baseline="-25000" dirty="0"/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4953000" y="1381422"/>
            <a:ext cx="3810000" cy="830997"/>
          </a:xfrm>
          <a:prstGeom prst="rect">
            <a:avLst/>
          </a:prstGeom>
          <a:noFill/>
          <a:ln w="63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IL</a:t>
            </a:r>
            <a:r>
              <a:rPr lang="en-US" sz="2400" dirty="0" smtClean="0"/>
              <a:t>: Highest input voltage recognizable as logic 0</a:t>
            </a:r>
            <a:endParaRPr lang="en-US" sz="2400" dirty="0"/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4953000" y="2229207"/>
            <a:ext cx="3810000" cy="830997"/>
          </a:xfrm>
          <a:prstGeom prst="rect">
            <a:avLst/>
          </a:prstGeom>
          <a:noFill/>
          <a:ln w="63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IH</a:t>
            </a:r>
            <a:r>
              <a:rPr lang="en-US" sz="2400" dirty="0" smtClean="0"/>
              <a:t>: Lowest input voltage recognizable as logic 1</a:t>
            </a:r>
            <a:endParaRPr lang="en-US" sz="2400" dirty="0"/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4953000" y="3072408"/>
            <a:ext cx="3810000" cy="830997"/>
          </a:xfrm>
          <a:prstGeom prst="rect">
            <a:avLst/>
          </a:prstGeom>
          <a:noFill/>
          <a:ln w="63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OL</a:t>
            </a:r>
            <a:r>
              <a:rPr lang="en-US" sz="2400" dirty="0" smtClean="0"/>
              <a:t>: Maximum logic 0 output voltage</a:t>
            </a:r>
            <a:endParaRPr lang="en-US" sz="2400" dirty="0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4953000" y="3903405"/>
            <a:ext cx="3810000" cy="830997"/>
          </a:xfrm>
          <a:prstGeom prst="rect">
            <a:avLst/>
          </a:prstGeom>
          <a:noFill/>
          <a:ln w="63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OH</a:t>
            </a:r>
            <a:r>
              <a:rPr lang="en-US" sz="2400" dirty="0" smtClean="0"/>
              <a:t>: Minimum logic 1 output voltage</a:t>
            </a:r>
            <a:endParaRPr lang="en-US" sz="2400" dirty="0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943054" y="2766059"/>
            <a:ext cx="2371726" cy="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904875" y="5837238"/>
            <a:ext cx="3491946" cy="1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322706" y="5606406"/>
            <a:ext cx="578172" cy="46166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/>
              <a:t>O</a:t>
            </a:r>
            <a:r>
              <a:rPr lang="en-US" sz="2400" baseline="-25000" dirty="0" smtClean="0"/>
              <a:t>L</a:t>
            </a:r>
            <a:endParaRPr lang="en-US" sz="2400" baseline="-25000" dirty="0"/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337946" y="2550467"/>
            <a:ext cx="619850" cy="46166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OH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9750986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26" grpId="0"/>
      <p:bldP spid="27" grpId="0"/>
      <p:bldP spid="29" grpId="0" animBg="1"/>
      <p:bldP spid="30" grpId="0" animBg="1"/>
      <p:bldP spid="31" grpId="0" animBg="1"/>
      <p:bldP spid="32" grpId="0" animBg="1"/>
      <p:bldP spid="41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Families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66800"/>
            <a:ext cx="7924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specific voltages required to turn the transistors on and off varies, depending on the size of the transistors and the materials used.</a:t>
            </a:r>
          </a:p>
          <a:p>
            <a:endParaRPr lang="en-US" sz="1200" dirty="0"/>
          </a:p>
          <a:p>
            <a:r>
              <a:rPr lang="en-US" sz="2400" dirty="0" smtClean="0"/>
              <a:t>The voltage requirements for a specific gate can be found on its datasheet, or approximated by considering its </a:t>
            </a:r>
            <a:r>
              <a:rPr lang="en-US" sz="2400" b="1" dirty="0" smtClean="0"/>
              <a:t>logic family</a:t>
            </a:r>
            <a:r>
              <a:rPr lang="en-US" sz="2400" dirty="0" smtClean="0"/>
              <a:t>, or underlying technology.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953419"/>
              </p:ext>
            </p:extLst>
          </p:nvPr>
        </p:nvGraphicFramePr>
        <p:xfrm>
          <a:off x="762000" y="3733800"/>
          <a:ext cx="7467600" cy="2286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44600"/>
                <a:gridCol w="1955800"/>
                <a:gridCol w="1066800"/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Logic</a:t>
                      </a:r>
                      <a:r>
                        <a:rPr lang="en-US" sz="2000" baseline="0" dirty="0" smtClean="0"/>
                        <a:t> Family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</a:t>
                      </a:r>
                      <a:r>
                        <a:rPr lang="en-US" sz="2400" baseline="-25000" dirty="0" smtClean="0"/>
                        <a:t>DD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</a:t>
                      </a:r>
                      <a:r>
                        <a:rPr lang="en-US" sz="2400" baseline="-25000" dirty="0" smtClean="0"/>
                        <a:t>IL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</a:t>
                      </a:r>
                      <a:r>
                        <a:rPr lang="en-US" sz="2400" baseline="-25000" dirty="0" smtClean="0"/>
                        <a:t>IH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</a:t>
                      </a:r>
                      <a:r>
                        <a:rPr lang="en-US" sz="2400" baseline="-25000" dirty="0" smtClean="0"/>
                        <a:t>OL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</a:t>
                      </a:r>
                      <a:r>
                        <a:rPr lang="en-US" sz="2400" baseline="-25000" dirty="0" smtClean="0"/>
                        <a:t>OH</a:t>
                      </a:r>
                      <a:endParaRPr lang="en-US" sz="2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TTL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5V (4.75V-5.25V)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 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2.0 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0.4 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2.4 V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CMOS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5V (4.5V-6V)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1.35 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3.15 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0.33 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3.84 V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LVTTL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3.3V (3V-3.6V)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 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2.0 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0.4 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2.4 V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LVCMOS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3.3V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 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1.8 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0.36 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2.7 V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6172200"/>
            <a:ext cx="434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1.4 on page 25 of textbook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74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Compatibility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" name="Picture 3" descr="f01-23-9780128000564"/>
          <p:cNvPicPr>
            <a:picLocks noGrp="1" noChangeAspect="1"/>
          </p:cNvPicPr>
          <p:nvPr/>
        </p:nvPicPr>
        <p:blipFill>
          <a:blip r:embed="rId2" cstate="print">
            <a:clrChange>
              <a:clrFrom>
                <a:srgbClr val="FFFEE8"/>
              </a:clrFrom>
              <a:clrTo>
                <a:srgbClr val="FFFEE8">
                  <a:alpha val="0"/>
                </a:srgbClr>
              </a:clrTo>
            </a:clrChange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55700"/>
            <a:ext cx="8229600" cy="4546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38200" y="57912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1.23 on page 23 of </a:t>
            </a:r>
            <a:r>
              <a:rPr lang="en-US" dirty="0" smtClean="0"/>
              <a:t>textbook, "Digital Design and Computer Architecture, ARM edition" by Harris and Harris.</a:t>
            </a:r>
          </a:p>
          <a:p>
            <a:r>
              <a:rPr lang="en-US" dirty="0"/>
              <a:t>http://booksite.elsevier.com/9780128000564/figures.php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85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Compatibility Considerations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3425" y="1143000"/>
            <a:ext cx="7467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Driver can’t break receiver’s gate with a high voltage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	We require:</a:t>
            </a:r>
          </a:p>
          <a:p>
            <a:pPr lvl="2">
              <a:spcBef>
                <a:spcPts val="1200"/>
              </a:spcBef>
            </a:pPr>
            <a:r>
              <a:rPr lang="en-US" sz="2400" dirty="0"/>
              <a:t>	V</a:t>
            </a:r>
            <a:r>
              <a:rPr lang="en-US" sz="2400" baseline="-25000" dirty="0"/>
              <a:t>OH</a:t>
            </a:r>
            <a:r>
              <a:rPr lang="en-US" sz="2400" dirty="0"/>
              <a:t> driver &gt;&gt; V</a:t>
            </a:r>
            <a:r>
              <a:rPr lang="en-US" sz="2400" baseline="-25000" dirty="0"/>
              <a:t>DD</a:t>
            </a:r>
            <a:r>
              <a:rPr lang="en-US" sz="2400" dirty="0"/>
              <a:t> receiver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	(unless the gate is built with special compatibility)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Driver can’t output into receiver’s Forbidden Zone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	We require:</a:t>
            </a:r>
          </a:p>
          <a:p>
            <a:pPr lvl="2">
              <a:spcBef>
                <a:spcPts val="1200"/>
              </a:spcBef>
            </a:pPr>
            <a:r>
              <a:rPr lang="en-US" sz="2400" dirty="0" smtClean="0"/>
              <a:t>	V</a:t>
            </a:r>
            <a:r>
              <a:rPr lang="en-US" sz="2400" baseline="-25000" dirty="0" smtClean="0"/>
              <a:t>OH</a:t>
            </a:r>
            <a:r>
              <a:rPr lang="en-US" sz="2400" dirty="0" smtClean="0"/>
              <a:t> driver &gt; V</a:t>
            </a:r>
            <a:r>
              <a:rPr lang="en-US" sz="2400" baseline="-25000" dirty="0" smtClean="0"/>
              <a:t>IH</a:t>
            </a:r>
            <a:r>
              <a:rPr lang="en-US" sz="2400" dirty="0" smtClean="0"/>
              <a:t> receiver</a:t>
            </a:r>
          </a:p>
          <a:p>
            <a:pPr lvl="2">
              <a:spcBef>
                <a:spcPts val="1200"/>
              </a:spcBef>
            </a:pPr>
            <a:r>
              <a:rPr lang="en-US" sz="2400" dirty="0" smtClean="0"/>
              <a:t>and</a:t>
            </a:r>
          </a:p>
          <a:p>
            <a:pPr lvl="2">
              <a:spcBef>
                <a:spcPts val="1200"/>
              </a:spcBef>
            </a:pPr>
            <a:r>
              <a:rPr lang="en-US" sz="2400" dirty="0"/>
              <a:t>	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OL</a:t>
            </a:r>
            <a:r>
              <a:rPr lang="en-US" sz="2400" dirty="0" smtClean="0"/>
              <a:t> </a:t>
            </a:r>
            <a:r>
              <a:rPr lang="en-US" sz="2400" dirty="0"/>
              <a:t>driver </a:t>
            </a:r>
            <a:r>
              <a:rPr lang="en-US" sz="2400" dirty="0" smtClean="0"/>
              <a:t>&lt; V</a:t>
            </a:r>
            <a:r>
              <a:rPr lang="en-US" sz="2400" baseline="-25000" dirty="0" smtClean="0"/>
              <a:t>IL</a:t>
            </a:r>
            <a:r>
              <a:rPr lang="en-US" sz="2400" dirty="0" smtClean="0"/>
              <a:t> receiver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	</a:t>
            </a:r>
            <a:r>
              <a:rPr lang="en-US" sz="2400" dirty="0" smtClean="0"/>
              <a:t>with some room for noise!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981450" y="2286000"/>
            <a:ext cx="22860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1195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Levels-of-Design Pyramid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t>2</a:t>
            </a:fld>
            <a:endParaRPr lang="en-US"/>
          </a:p>
        </p:txBody>
      </p:sp>
      <p:sp>
        <p:nvSpPr>
          <p:cNvPr id="6" name="Trapezoid 5"/>
          <p:cNvSpPr/>
          <p:nvPr/>
        </p:nvSpPr>
        <p:spPr>
          <a:xfrm>
            <a:off x="914400" y="5029200"/>
            <a:ext cx="7467600" cy="1143000"/>
          </a:xfrm>
          <a:prstGeom prst="trapezoid">
            <a:avLst>
              <a:gd name="adj" fmla="val 76471"/>
            </a:avLst>
          </a:prstGeom>
          <a:gradFill>
            <a:gsLst>
              <a:gs pos="0">
                <a:schemeClr val="accent3">
                  <a:lumMod val="75000"/>
                </a:schemeClr>
              </a:gs>
              <a:gs pos="75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Transistors</a:t>
            </a:r>
            <a:endParaRPr lang="en-US" b="1" dirty="0"/>
          </a:p>
        </p:txBody>
      </p:sp>
      <p:sp>
        <p:nvSpPr>
          <p:cNvPr id="7" name="Trapezoid 6"/>
          <p:cNvSpPr/>
          <p:nvPr/>
        </p:nvSpPr>
        <p:spPr>
          <a:xfrm>
            <a:off x="1752600" y="3962400"/>
            <a:ext cx="5791200" cy="1066800"/>
          </a:xfrm>
          <a:prstGeom prst="trapezoid">
            <a:avLst>
              <a:gd name="adj" fmla="val 76471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5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Gates</a:t>
            </a:r>
            <a:endParaRPr lang="en-US" sz="2800" b="1" dirty="0"/>
          </a:p>
        </p:txBody>
      </p:sp>
      <p:sp>
        <p:nvSpPr>
          <p:cNvPr id="8" name="Trapezoid 7"/>
          <p:cNvSpPr/>
          <p:nvPr/>
        </p:nvSpPr>
        <p:spPr>
          <a:xfrm>
            <a:off x="2590800" y="2667000"/>
            <a:ext cx="4114800" cy="1295400"/>
          </a:xfrm>
          <a:prstGeom prst="trapezoid">
            <a:avLst>
              <a:gd name="adj" fmla="val 76471"/>
            </a:avLst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49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MSI Circuits</a:t>
            </a:r>
          </a:p>
          <a:p>
            <a:pPr algn="ctr"/>
            <a:r>
              <a:rPr lang="en-US" sz="2000" b="1" dirty="0" smtClean="0"/>
              <a:t>(Adders, Multiplexers)</a:t>
            </a:r>
            <a:endParaRPr lang="en-US" sz="2000" b="1" dirty="0"/>
          </a:p>
        </p:txBody>
      </p:sp>
      <p:sp>
        <p:nvSpPr>
          <p:cNvPr id="5" name="Isosceles Triangle 4"/>
          <p:cNvSpPr/>
          <p:nvPr/>
        </p:nvSpPr>
        <p:spPr>
          <a:xfrm>
            <a:off x="914400" y="1295400"/>
            <a:ext cx="7467600" cy="4876800"/>
          </a:xfrm>
          <a:prstGeom prst="triangl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33800" y="1981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Systems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82078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 Margin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3425" y="1143000"/>
            <a:ext cx="746760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en-US" sz="2400" dirty="0" smtClean="0"/>
              <a:t>If V</a:t>
            </a:r>
            <a:r>
              <a:rPr lang="en-US" sz="2400" baseline="-25000" dirty="0" smtClean="0"/>
              <a:t>OH</a:t>
            </a:r>
            <a:r>
              <a:rPr lang="en-US" sz="2400" dirty="0" smtClean="0"/>
              <a:t> driver is very close to V</a:t>
            </a:r>
            <a:r>
              <a:rPr lang="en-US" sz="2400" baseline="-25000" dirty="0" smtClean="0"/>
              <a:t>IH</a:t>
            </a:r>
            <a:r>
              <a:rPr lang="en-US" sz="2400" dirty="0" smtClean="0"/>
              <a:t> receiver, then some noise fluctuations on the output could take it into the Forbidden Zone.  The same is true if V</a:t>
            </a:r>
            <a:r>
              <a:rPr lang="en-US" sz="2400" baseline="-25000" dirty="0" smtClean="0"/>
              <a:t>OL</a:t>
            </a:r>
            <a:r>
              <a:rPr lang="en-US" sz="2400" dirty="0" smtClean="0"/>
              <a:t> </a:t>
            </a:r>
            <a:r>
              <a:rPr lang="en-US" sz="2400" dirty="0"/>
              <a:t>driver is </a:t>
            </a:r>
            <a:r>
              <a:rPr lang="en-US" sz="2400" dirty="0" smtClean="0"/>
              <a:t>close </a:t>
            </a:r>
            <a:r>
              <a:rPr lang="en-US" sz="2400" dirty="0"/>
              <a:t>to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IL</a:t>
            </a:r>
            <a:r>
              <a:rPr lang="en-US" sz="2400" dirty="0" smtClean="0"/>
              <a:t> receiver.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The noise margin NM</a:t>
            </a:r>
            <a:r>
              <a:rPr lang="en-US" sz="2400" baseline="-25000" dirty="0" smtClean="0"/>
              <a:t>H</a:t>
            </a:r>
            <a:r>
              <a:rPr lang="en-US" sz="2400" dirty="0" smtClean="0"/>
              <a:t> is defined as the difference between V</a:t>
            </a:r>
            <a:r>
              <a:rPr lang="en-US" sz="2400" baseline="-25000" dirty="0" smtClean="0"/>
              <a:t>OH</a:t>
            </a:r>
            <a:r>
              <a:rPr lang="en-US" sz="2400" dirty="0" smtClean="0"/>
              <a:t> driver and V</a:t>
            </a:r>
            <a:r>
              <a:rPr lang="en-US" sz="2400" baseline="-25000" dirty="0" smtClean="0"/>
              <a:t>IH</a:t>
            </a:r>
            <a:r>
              <a:rPr lang="en-US" sz="2400" dirty="0" smtClean="0"/>
              <a:t> receiver: </a:t>
            </a:r>
            <a:r>
              <a:rPr lang="en-US" sz="2400" dirty="0"/>
              <a:t>	</a:t>
            </a:r>
            <a:endParaRPr lang="en-US" sz="2400" dirty="0" smtClean="0"/>
          </a:p>
          <a:p>
            <a:pPr>
              <a:spcBef>
                <a:spcPts val="2400"/>
              </a:spcBef>
            </a:pPr>
            <a:r>
              <a:rPr lang="en-US" sz="2400" dirty="0"/>
              <a:t>	</a:t>
            </a:r>
            <a:r>
              <a:rPr lang="en-US" sz="2400" dirty="0" smtClean="0"/>
              <a:t>NM</a:t>
            </a:r>
            <a:r>
              <a:rPr lang="en-US" sz="2400" baseline="-25000" dirty="0" smtClean="0"/>
              <a:t>H</a:t>
            </a:r>
            <a:r>
              <a:rPr lang="en-US" sz="2400" dirty="0" smtClean="0"/>
              <a:t> = V</a:t>
            </a:r>
            <a:r>
              <a:rPr lang="en-US" sz="2400" baseline="-25000" dirty="0" smtClean="0"/>
              <a:t>OH</a:t>
            </a:r>
            <a:r>
              <a:rPr lang="en-US" sz="2400" dirty="0" smtClean="0"/>
              <a:t> </a:t>
            </a:r>
            <a:r>
              <a:rPr lang="en-US" sz="2400" dirty="0"/>
              <a:t>driver </a:t>
            </a:r>
            <a:r>
              <a:rPr lang="en-US" sz="2400" dirty="0" smtClean="0"/>
              <a:t>- V</a:t>
            </a:r>
            <a:r>
              <a:rPr lang="en-US" sz="2400" baseline="-25000" dirty="0" smtClean="0"/>
              <a:t>IH</a:t>
            </a:r>
            <a:r>
              <a:rPr lang="en-US" sz="2400" dirty="0" smtClean="0"/>
              <a:t> receiver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 noise margin </a:t>
            </a:r>
            <a:r>
              <a:rPr lang="en-US" sz="2400" dirty="0" smtClean="0"/>
              <a:t>NM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</a:t>
            </a:r>
            <a:r>
              <a:rPr lang="en-US" sz="2400" dirty="0"/>
              <a:t>is defined as the difference between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OL</a:t>
            </a:r>
            <a:r>
              <a:rPr lang="en-US" sz="2400" dirty="0" smtClean="0"/>
              <a:t> </a:t>
            </a:r>
            <a:r>
              <a:rPr lang="en-US" sz="2400" dirty="0"/>
              <a:t>driver and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IL</a:t>
            </a:r>
            <a:r>
              <a:rPr lang="en-US" sz="2400" dirty="0" smtClean="0"/>
              <a:t> </a:t>
            </a:r>
            <a:r>
              <a:rPr lang="en-US" sz="2400" dirty="0"/>
              <a:t>receiver: 	</a:t>
            </a:r>
          </a:p>
          <a:p>
            <a:pPr>
              <a:spcBef>
                <a:spcPts val="2400"/>
              </a:spcBef>
            </a:pPr>
            <a:r>
              <a:rPr lang="en-US" sz="2400" dirty="0"/>
              <a:t>	</a:t>
            </a:r>
            <a:r>
              <a:rPr lang="en-US" sz="2400" dirty="0" smtClean="0"/>
              <a:t>NM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IL</a:t>
            </a:r>
            <a:r>
              <a:rPr lang="en-US" sz="2400" dirty="0" smtClean="0"/>
              <a:t> receiver - V</a:t>
            </a:r>
            <a:r>
              <a:rPr lang="en-US" sz="2400" baseline="-25000" dirty="0" smtClean="0"/>
              <a:t>OL</a:t>
            </a:r>
            <a:r>
              <a:rPr lang="en-US" sz="2400" dirty="0" smtClean="0"/>
              <a:t> </a:t>
            </a:r>
            <a:r>
              <a:rPr lang="en-US" sz="2400" dirty="0"/>
              <a:t>driver </a:t>
            </a:r>
          </a:p>
          <a:p>
            <a:pPr>
              <a:spcBef>
                <a:spcPts val="18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381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86" name="Rectangle 178"/>
          <p:cNvSpPr>
            <a:spLocks noChangeArrowheads="1"/>
          </p:cNvSpPr>
          <p:nvPr/>
        </p:nvSpPr>
        <p:spPr bwMode="auto">
          <a:xfrm>
            <a:off x="8604250" y="2652713"/>
            <a:ext cx="5254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498" name="Text Box 290"/>
          <p:cNvSpPr txBox="1">
            <a:spLocks noChangeArrowheads="1"/>
          </p:cNvSpPr>
          <p:nvPr/>
        </p:nvSpPr>
        <p:spPr bwMode="auto">
          <a:xfrm>
            <a:off x="431800" y="2744788"/>
            <a:ext cx="7107238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4524" name="Text Box 316"/>
          <p:cNvSpPr txBox="1">
            <a:spLocks noChangeArrowheads="1"/>
          </p:cNvSpPr>
          <p:nvPr/>
        </p:nvSpPr>
        <p:spPr bwMode="auto">
          <a:xfrm>
            <a:off x="280988" y="2744788"/>
            <a:ext cx="8107362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4547" name="Text Box 339"/>
          <p:cNvSpPr txBox="1">
            <a:spLocks noChangeArrowheads="1"/>
          </p:cNvSpPr>
          <p:nvPr/>
        </p:nvSpPr>
        <p:spPr bwMode="auto">
          <a:xfrm>
            <a:off x="280988" y="2744788"/>
            <a:ext cx="7937500" cy="20256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4725" name="Rectangle 517"/>
          <p:cNvSpPr>
            <a:spLocks noChangeArrowheads="1"/>
          </p:cNvSpPr>
          <p:nvPr/>
        </p:nvSpPr>
        <p:spPr bwMode="auto">
          <a:xfrm>
            <a:off x="1531938" y="3532188"/>
            <a:ext cx="5900737" cy="14700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4726" name="Freeform 518"/>
          <p:cNvSpPr>
            <a:spLocks noChangeAspect="1"/>
          </p:cNvSpPr>
          <p:nvPr/>
        </p:nvSpPr>
        <p:spPr bwMode="auto">
          <a:xfrm>
            <a:off x="2130425" y="3530600"/>
            <a:ext cx="1244600" cy="5730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" y="131"/>
              </a:cxn>
              <a:cxn ang="0">
                <a:pos x="225" y="151"/>
              </a:cxn>
              <a:cxn ang="0">
                <a:pos x="402" y="131"/>
              </a:cxn>
              <a:cxn ang="0">
                <a:pos x="460" y="0"/>
              </a:cxn>
            </a:cxnLst>
            <a:rect l="0" t="0" r="r" b="b"/>
            <a:pathLst>
              <a:path w="460" h="156">
                <a:moveTo>
                  <a:pt x="0" y="0"/>
                </a:moveTo>
                <a:cubicBezTo>
                  <a:pt x="8" y="21"/>
                  <a:pt x="12" y="106"/>
                  <a:pt x="49" y="131"/>
                </a:cubicBezTo>
                <a:cubicBezTo>
                  <a:pt x="86" y="156"/>
                  <a:pt x="166" y="151"/>
                  <a:pt x="225" y="151"/>
                </a:cubicBezTo>
                <a:cubicBezTo>
                  <a:pt x="284" y="151"/>
                  <a:pt x="363" y="156"/>
                  <a:pt x="402" y="131"/>
                </a:cubicBezTo>
                <a:cubicBezTo>
                  <a:pt x="441" y="106"/>
                  <a:pt x="448" y="28"/>
                  <a:pt x="460" y="0"/>
                </a:cubicBezTo>
              </a:path>
            </a:pathLst>
          </a:custGeom>
          <a:solidFill>
            <a:schemeClr val="bg2"/>
          </a:solidFill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727" name="Text Box 519"/>
          <p:cNvSpPr txBox="1">
            <a:spLocks noChangeAspect="1" noChangeArrowheads="1"/>
          </p:cNvSpPr>
          <p:nvPr/>
        </p:nvSpPr>
        <p:spPr bwMode="auto">
          <a:xfrm>
            <a:off x="2320925" y="3432175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n-type</a:t>
            </a:r>
          </a:p>
        </p:txBody>
      </p:sp>
      <p:sp>
        <p:nvSpPr>
          <p:cNvPr id="94728" name="Freeform 520"/>
          <p:cNvSpPr>
            <a:spLocks noChangeAspect="1"/>
          </p:cNvSpPr>
          <p:nvPr/>
        </p:nvSpPr>
        <p:spPr bwMode="auto">
          <a:xfrm>
            <a:off x="5595938" y="3530600"/>
            <a:ext cx="1254125" cy="6619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" y="131"/>
              </a:cxn>
              <a:cxn ang="0">
                <a:pos x="225" y="151"/>
              </a:cxn>
              <a:cxn ang="0">
                <a:pos x="402" y="131"/>
              </a:cxn>
              <a:cxn ang="0">
                <a:pos x="460" y="0"/>
              </a:cxn>
            </a:cxnLst>
            <a:rect l="0" t="0" r="r" b="b"/>
            <a:pathLst>
              <a:path w="460" h="156">
                <a:moveTo>
                  <a:pt x="0" y="0"/>
                </a:moveTo>
                <a:cubicBezTo>
                  <a:pt x="8" y="21"/>
                  <a:pt x="12" y="106"/>
                  <a:pt x="49" y="131"/>
                </a:cubicBezTo>
                <a:cubicBezTo>
                  <a:pt x="86" y="156"/>
                  <a:pt x="166" y="151"/>
                  <a:pt x="225" y="151"/>
                </a:cubicBezTo>
                <a:cubicBezTo>
                  <a:pt x="284" y="151"/>
                  <a:pt x="363" y="156"/>
                  <a:pt x="402" y="131"/>
                </a:cubicBezTo>
                <a:cubicBezTo>
                  <a:pt x="441" y="106"/>
                  <a:pt x="448" y="28"/>
                  <a:pt x="460" y="0"/>
                </a:cubicBezTo>
              </a:path>
            </a:pathLst>
          </a:custGeom>
          <a:solidFill>
            <a:schemeClr val="bg2"/>
          </a:solidFill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22"/>
          <p:cNvGrpSpPr>
            <a:grpSpLocks/>
          </p:cNvGrpSpPr>
          <p:nvPr/>
        </p:nvGrpSpPr>
        <p:grpSpPr bwMode="auto">
          <a:xfrm>
            <a:off x="2166938" y="3216275"/>
            <a:ext cx="784225" cy="366713"/>
            <a:chOff x="2042" y="1005"/>
            <a:chExt cx="494" cy="231"/>
          </a:xfrm>
        </p:grpSpPr>
        <p:sp>
          <p:nvSpPr>
            <p:cNvPr id="94731" name="Text Box 523"/>
            <p:cNvSpPr txBox="1">
              <a:spLocks noChangeArrowheads="1"/>
            </p:cNvSpPr>
            <p:nvPr/>
          </p:nvSpPr>
          <p:spPr bwMode="auto">
            <a:xfrm>
              <a:off x="2044" y="1005"/>
              <a:ext cx="492" cy="2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latin typeface="Arial" charset="0"/>
                </a:rPr>
                <a:t>metal</a:t>
              </a:r>
            </a:p>
          </p:txBody>
        </p:sp>
        <p:sp>
          <p:nvSpPr>
            <p:cNvPr id="94732" name="Rectangle 524"/>
            <p:cNvSpPr>
              <a:spLocks noChangeArrowheads="1"/>
            </p:cNvSpPr>
            <p:nvPr/>
          </p:nvSpPr>
          <p:spPr bwMode="auto">
            <a:xfrm>
              <a:off x="2042" y="1006"/>
              <a:ext cx="488" cy="19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25"/>
          <p:cNvGrpSpPr>
            <a:grpSpLocks/>
          </p:cNvGrpSpPr>
          <p:nvPr/>
        </p:nvGrpSpPr>
        <p:grpSpPr bwMode="auto">
          <a:xfrm>
            <a:off x="6026150" y="3219450"/>
            <a:ext cx="784225" cy="366713"/>
            <a:chOff x="2042" y="1005"/>
            <a:chExt cx="494" cy="231"/>
          </a:xfrm>
        </p:grpSpPr>
        <p:sp>
          <p:nvSpPr>
            <p:cNvPr id="94734" name="Text Box 526"/>
            <p:cNvSpPr txBox="1">
              <a:spLocks noChangeArrowheads="1"/>
            </p:cNvSpPr>
            <p:nvPr/>
          </p:nvSpPr>
          <p:spPr bwMode="auto">
            <a:xfrm>
              <a:off x="2044" y="1005"/>
              <a:ext cx="492" cy="2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latin typeface="Arial" charset="0"/>
                </a:rPr>
                <a:t>metal</a:t>
              </a:r>
            </a:p>
          </p:txBody>
        </p:sp>
        <p:sp>
          <p:nvSpPr>
            <p:cNvPr id="94735" name="Rectangle 527"/>
            <p:cNvSpPr>
              <a:spLocks noChangeArrowheads="1"/>
            </p:cNvSpPr>
            <p:nvPr/>
          </p:nvSpPr>
          <p:spPr bwMode="auto">
            <a:xfrm>
              <a:off x="2042" y="1006"/>
              <a:ext cx="488" cy="19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4736" name="Rectangle 528"/>
          <p:cNvSpPr>
            <a:spLocks noChangeArrowheads="1"/>
          </p:cNvSpPr>
          <p:nvPr/>
        </p:nvSpPr>
        <p:spPr bwMode="auto">
          <a:xfrm>
            <a:off x="3265488" y="3267075"/>
            <a:ext cx="2443162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4737" name="Text Box 529"/>
          <p:cNvSpPr txBox="1">
            <a:spLocks noChangeArrowheads="1"/>
          </p:cNvSpPr>
          <p:nvPr/>
        </p:nvSpPr>
        <p:spPr bwMode="auto">
          <a:xfrm>
            <a:off x="3592513" y="3194050"/>
            <a:ext cx="18097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oxide insulator</a:t>
            </a:r>
          </a:p>
        </p:txBody>
      </p:sp>
      <p:sp>
        <p:nvSpPr>
          <p:cNvPr id="94738" name="Rectangle 530"/>
          <p:cNvSpPr>
            <a:spLocks noChangeArrowheads="1"/>
          </p:cNvSpPr>
          <p:nvPr/>
        </p:nvSpPr>
        <p:spPr bwMode="auto">
          <a:xfrm>
            <a:off x="3270250" y="3003550"/>
            <a:ext cx="2432050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4739" name="Text Box 531"/>
          <p:cNvSpPr txBox="1">
            <a:spLocks noChangeArrowheads="1"/>
          </p:cNvSpPr>
          <p:nvPr/>
        </p:nvSpPr>
        <p:spPr bwMode="auto">
          <a:xfrm>
            <a:off x="4095750" y="2930525"/>
            <a:ext cx="7810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metal</a:t>
            </a:r>
          </a:p>
        </p:txBody>
      </p:sp>
      <p:sp>
        <p:nvSpPr>
          <p:cNvPr id="94740" name="Text Box 532"/>
          <p:cNvSpPr txBox="1">
            <a:spLocks noChangeArrowheads="1"/>
          </p:cNvSpPr>
          <p:nvPr/>
        </p:nvSpPr>
        <p:spPr bwMode="auto">
          <a:xfrm>
            <a:off x="4056063" y="4087813"/>
            <a:ext cx="869950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p-type</a:t>
            </a:r>
          </a:p>
        </p:txBody>
      </p:sp>
      <p:sp>
        <p:nvSpPr>
          <p:cNvPr id="94741" name="Rectangle 533"/>
          <p:cNvSpPr>
            <a:spLocks noChangeArrowheads="1"/>
          </p:cNvSpPr>
          <p:nvPr/>
        </p:nvSpPr>
        <p:spPr bwMode="auto">
          <a:xfrm>
            <a:off x="1531938" y="4997450"/>
            <a:ext cx="5897562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4742" name="Text Box 534"/>
          <p:cNvSpPr txBox="1">
            <a:spLocks noChangeArrowheads="1"/>
          </p:cNvSpPr>
          <p:nvPr/>
        </p:nvSpPr>
        <p:spPr bwMode="auto">
          <a:xfrm>
            <a:off x="3886200" y="4924425"/>
            <a:ext cx="119062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metal</a:t>
            </a:r>
          </a:p>
        </p:txBody>
      </p:sp>
      <p:sp>
        <p:nvSpPr>
          <p:cNvPr id="94743" name="Oval 535"/>
          <p:cNvSpPr>
            <a:spLocks noChangeAspect="1" noChangeArrowheads="1"/>
          </p:cNvSpPr>
          <p:nvPr/>
        </p:nvSpPr>
        <p:spPr bwMode="auto">
          <a:xfrm>
            <a:off x="7415213" y="2862263"/>
            <a:ext cx="109537" cy="1158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4744" name="Oval 536"/>
          <p:cNvSpPr>
            <a:spLocks noChangeAspect="1" noChangeArrowheads="1"/>
          </p:cNvSpPr>
          <p:nvPr/>
        </p:nvSpPr>
        <p:spPr bwMode="auto">
          <a:xfrm flipH="1">
            <a:off x="1041400" y="2870200"/>
            <a:ext cx="109538" cy="1079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4745" name="Line 537"/>
          <p:cNvSpPr>
            <a:spLocks noChangeShapeType="1"/>
          </p:cNvSpPr>
          <p:nvPr/>
        </p:nvSpPr>
        <p:spPr bwMode="auto">
          <a:xfrm>
            <a:off x="1287463" y="2919413"/>
            <a:ext cx="0" cy="22113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4746" name="Line 538"/>
          <p:cNvSpPr>
            <a:spLocks noChangeShapeType="1"/>
          </p:cNvSpPr>
          <p:nvPr/>
        </p:nvSpPr>
        <p:spPr bwMode="auto">
          <a:xfrm>
            <a:off x="1287463" y="5141913"/>
            <a:ext cx="24288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4747" name="Line 539"/>
          <p:cNvSpPr>
            <a:spLocks noChangeShapeType="1"/>
          </p:cNvSpPr>
          <p:nvPr/>
        </p:nvSpPr>
        <p:spPr bwMode="auto">
          <a:xfrm>
            <a:off x="4481513" y="2676525"/>
            <a:ext cx="0" cy="3238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4748" name="Oval 540"/>
          <p:cNvSpPr>
            <a:spLocks noChangeAspect="1" noChangeArrowheads="1"/>
          </p:cNvSpPr>
          <p:nvPr/>
        </p:nvSpPr>
        <p:spPr bwMode="auto">
          <a:xfrm>
            <a:off x="4425950" y="2603500"/>
            <a:ext cx="109538" cy="109538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4749" name="Line 541"/>
          <p:cNvSpPr>
            <a:spLocks noChangeShapeType="1"/>
          </p:cNvSpPr>
          <p:nvPr/>
        </p:nvSpPr>
        <p:spPr bwMode="auto">
          <a:xfrm flipV="1">
            <a:off x="2557463" y="2925763"/>
            <a:ext cx="0" cy="279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4750" name="Line 542"/>
          <p:cNvSpPr>
            <a:spLocks noChangeShapeType="1"/>
          </p:cNvSpPr>
          <p:nvPr/>
        </p:nvSpPr>
        <p:spPr bwMode="auto">
          <a:xfrm>
            <a:off x="1125538" y="2922588"/>
            <a:ext cx="14319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4751" name="Line 543"/>
          <p:cNvSpPr>
            <a:spLocks noChangeShapeType="1"/>
          </p:cNvSpPr>
          <p:nvPr/>
        </p:nvSpPr>
        <p:spPr bwMode="auto">
          <a:xfrm flipV="1">
            <a:off x="6415088" y="2921000"/>
            <a:ext cx="0" cy="2921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4752" name="Line 544"/>
          <p:cNvSpPr>
            <a:spLocks noChangeShapeType="1"/>
          </p:cNvSpPr>
          <p:nvPr/>
        </p:nvSpPr>
        <p:spPr bwMode="auto">
          <a:xfrm flipH="1">
            <a:off x="6418263" y="2921000"/>
            <a:ext cx="104616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4753" name="Text Box 545"/>
          <p:cNvSpPr txBox="1">
            <a:spLocks noChangeArrowheads="1"/>
          </p:cNvSpPr>
          <p:nvPr/>
        </p:nvSpPr>
        <p:spPr bwMode="auto">
          <a:xfrm>
            <a:off x="4033838" y="2238375"/>
            <a:ext cx="903287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gate</a:t>
            </a:r>
          </a:p>
        </p:txBody>
      </p:sp>
      <p:sp>
        <p:nvSpPr>
          <p:cNvPr id="94755" name="Text Box 547"/>
          <p:cNvSpPr txBox="1">
            <a:spLocks noChangeArrowheads="1"/>
          </p:cNvSpPr>
          <p:nvPr/>
        </p:nvSpPr>
        <p:spPr bwMode="auto">
          <a:xfrm>
            <a:off x="153988" y="2738438"/>
            <a:ext cx="960437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source</a:t>
            </a:r>
          </a:p>
        </p:txBody>
      </p:sp>
      <p:sp>
        <p:nvSpPr>
          <p:cNvPr id="94756" name="Text Box 548"/>
          <p:cNvSpPr txBox="1">
            <a:spLocks noChangeArrowheads="1"/>
          </p:cNvSpPr>
          <p:nvPr/>
        </p:nvSpPr>
        <p:spPr bwMode="auto">
          <a:xfrm>
            <a:off x="7548563" y="2749550"/>
            <a:ext cx="1020762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drain</a:t>
            </a:r>
          </a:p>
        </p:txBody>
      </p:sp>
      <p:sp>
        <p:nvSpPr>
          <p:cNvPr id="94757" name="Text Box 549"/>
          <p:cNvSpPr txBox="1">
            <a:spLocks noChangeAspect="1" noChangeArrowheads="1"/>
          </p:cNvSpPr>
          <p:nvPr/>
        </p:nvSpPr>
        <p:spPr bwMode="auto">
          <a:xfrm>
            <a:off x="5851525" y="3470275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n-type</a:t>
            </a:r>
          </a:p>
        </p:txBody>
      </p:sp>
      <p:sp>
        <p:nvSpPr>
          <p:cNvPr id="94758" name="Text Box 550"/>
          <p:cNvSpPr txBox="1">
            <a:spLocks noChangeArrowheads="1"/>
          </p:cNvSpPr>
          <p:nvPr/>
        </p:nvSpPr>
        <p:spPr bwMode="auto">
          <a:xfrm>
            <a:off x="2320925" y="3668713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e</a:t>
            </a:r>
          </a:p>
        </p:txBody>
      </p:sp>
      <p:sp>
        <p:nvSpPr>
          <p:cNvPr id="94759" name="Text Box 551"/>
          <p:cNvSpPr txBox="1">
            <a:spLocks noChangeArrowheads="1"/>
          </p:cNvSpPr>
          <p:nvPr/>
        </p:nvSpPr>
        <p:spPr bwMode="auto">
          <a:xfrm>
            <a:off x="2574925" y="3694113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e</a:t>
            </a:r>
          </a:p>
        </p:txBody>
      </p:sp>
      <p:sp>
        <p:nvSpPr>
          <p:cNvPr id="94760" name="Text Box 552"/>
          <p:cNvSpPr txBox="1">
            <a:spLocks noChangeArrowheads="1"/>
          </p:cNvSpPr>
          <p:nvPr/>
        </p:nvSpPr>
        <p:spPr bwMode="auto">
          <a:xfrm>
            <a:off x="2892425" y="3630613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e</a:t>
            </a:r>
          </a:p>
        </p:txBody>
      </p:sp>
      <p:sp>
        <p:nvSpPr>
          <p:cNvPr id="94761" name="Text Box 553"/>
          <p:cNvSpPr txBox="1">
            <a:spLocks noChangeArrowheads="1"/>
          </p:cNvSpPr>
          <p:nvPr/>
        </p:nvSpPr>
        <p:spPr bwMode="auto">
          <a:xfrm>
            <a:off x="5775325" y="3770313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e</a:t>
            </a:r>
          </a:p>
        </p:txBody>
      </p:sp>
      <p:sp>
        <p:nvSpPr>
          <p:cNvPr id="94762" name="Text Box 554"/>
          <p:cNvSpPr txBox="1">
            <a:spLocks noChangeArrowheads="1"/>
          </p:cNvSpPr>
          <p:nvPr/>
        </p:nvSpPr>
        <p:spPr bwMode="auto">
          <a:xfrm>
            <a:off x="6029325" y="3795713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e</a:t>
            </a:r>
          </a:p>
        </p:txBody>
      </p:sp>
      <p:sp>
        <p:nvSpPr>
          <p:cNvPr id="94763" name="Text Box 555"/>
          <p:cNvSpPr txBox="1">
            <a:spLocks noChangeArrowheads="1"/>
          </p:cNvSpPr>
          <p:nvPr/>
        </p:nvSpPr>
        <p:spPr bwMode="auto">
          <a:xfrm>
            <a:off x="6346825" y="3732213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e</a:t>
            </a:r>
          </a:p>
        </p:txBody>
      </p:sp>
      <p:sp>
        <p:nvSpPr>
          <p:cNvPr id="94764" name="Text Box 556"/>
          <p:cNvSpPr txBox="1">
            <a:spLocks noChangeArrowheads="1"/>
          </p:cNvSpPr>
          <p:nvPr/>
        </p:nvSpPr>
        <p:spPr bwMode="auto">
          <a:xfrm>
            <a:off x="2244725" y="42910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94765" name="Text Box 557"/>
          <p:cNvSpPr txBox="1">
            <a:spLocks noChangeArrowheads="1"/>
          </p:cNvSpPr>
          <p:nvPr/>
        </p:nvSpPr>
        <p:spPr bwMode="auto">
          <a:xfrm>
            <a:off x="3146425" y="42529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94766" name="Text Box 558"/>
          <p:cNvSpPr txBox="1">
            <a:spLocks noChangeArrowheads="1"/>
          </p:cNvSpPr>
          <p:nvPr/>
        </p:nvSpPr>
        <p:spPr bwMode="auto">
          <a:xfrm>
            <a:off x="3705225" y="36179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94767" name="Text Box 559"/>
          <p:cNvSpPr txBox="1">
            <a:spLocks noChangeArrowheads="1"/>
          </p:cNvSpPr>
          <p:nvPr/>
        </p:nvSpPr>
        <p:spPr bwMode="auto">
          <a:xfrm>
            <a:off x="4962525" y="36941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h</a:t>
            </a:r>
          </a:p>
        </p:txBody>
      </p:sp>
      <p:sp>
        <p:nvSpPr>
          <p:cNvPr id="94768" name="Text Box 560"/>
          <p:cNvSpPr txBox="1">
            <a:spLocks noChangeArrowheads="1"/>
          </p:cNvSpPr>
          <p:nvPr/>
        </p:nvSpPr>
        <p:spPr bwMode="auto">
          <a:xfrm>
            <a:off x="5318125" y="43799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94769" name="Text Box 561"/>
          <p:cNvSpPr txBox="1">
            <a:spLocks noChangeArrowheads="1"/>
          </p:cNvSpPr>
          <p:nvPr/>
        </p:nvSpPr>
        <p:spPr bwMode="auto">
          <a:xfrm>
            <a:off x="6537325" y="43672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94770" name="Rectangle 56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NMOS (N-Channel Metal Oxide Semiconductor)</a:t>
            </a:r>
            <a:br>
              <a:rPr lang="en-US" sz="2800" dirty="0"/>
            </a:br>
            <a:r>
              <a:rPr lang="en-US" sz="2800" dirty="0" smtClean="0"/>
              <a:t>transistor</a:t>
            </a:r>
            <a:endParaRPr lang="en-US" sz="2800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1" name="Text Box 559"/>
          <p:cNvSpPr txBox="1">
            <a:spLocks noChangeArrowheads="1"/>
          </p:cNvSpPr>
          <p:nvPr/>
        </p:nvSpPr>
        <p:spPr bwMode="auto">
          <a:xfrm>
            <a:off x="4334669" y="3588386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7388" y="223838"/>
            <a:ext cx="7772400" cy="444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2400" dirty="0" smtClean="0">
                <a:latin typeface="Arial" charset="0"/>
              </a:rPr>
              <a:t>“Doping” silicon for semi-conductance</a:t>
            </a:r>
            <a:endParaRPr lang="en-US" sz="2400" dirty="0">
              <a:latin typeface="Arial" charset="0"/>
            </a:endParaRPr>
          </a:p>
        </p:txBody>
      </p:sp>
      <p:grpSp>
        <p:nvGrpSpPr>
          <p:cNvPr id="2" name="Group 1107"/>
          <p:cNvGrpSpPr>
            <a:grpSpLocks/>
          </p:cNvGrpSpPr>
          <p:nvPr/>
        </p:nvGrpSpPr>
        <p:grpSpPr bwMode="auto">
          <a:xfrm>
            <a:off x="-5586" y="2170905"/>
            <a:ext cx="4433888" cy="2303462"/>
            <a:chOff x="0" y="963"/>
            <a:chExt cx="2793" cy="1451"/>
          </a:xfrm>
        </p:grpSpPr>
        <p:sp>
          <p:nvSpPr>
            <p:cNvPr id="132122" name="Line 1050"/>
            <p:cNvSpPr>
              <a:spLocks noChangeAspect="1" noChangeShapeType="1"/>
            </p:cNvSpPr>
            <p:nvPr/>
          </p:nvSpPr>
          <p:spPr bwMode="auto">
            <a:xfrm flipH="1">
              <a:off x="928" y="2134"/>
              <a:ext cx="221" cy="28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2100" name="Line 1028"/>
            <p:cNvSpPr>
              <a:spLocks noChangeAspect="1" noChangeShapeType="1"/>
            </p:cNvSpPr>
            <p:nvPr/>
          </p:nvSpPr>
          <p:spPr bwMode="auto">
            <a:xfrm rot="17649953" flipH="1">
              <a:off x="2132" y="938"/>
              <a:ext cx="341" cy="52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2101" name="Line 1029"/>
            <p:cNvSpPr>
              <a:spLocks noChangeAspect="1" noChangeShapeType="1"/>
            </p:cNvSpPr>
            <p:nvPr/>
          </p:nvSpPr>
          <p:spPr bwMode="auto">
            <a:xfrm>
              <a:off x="303" y="1984"/>
              <a:ext cx="377" cy="40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2102" name="Line 1030"/>
            <p:cNvSpPr>
              <a:spLocks noChangeAspect="1" noChangeShapeType="1"/>
            </p:cNvSpPr>
            <p:nvPr/>
          </p:nvSpPr>
          <p:spPr bwMode="auto">
            <a:xfrm flipH="1">
              <a:off x="2113" y="1916"/>
              <a:ext cx="377" cy="47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2103" name="Line 1031"/>
            <p:cNvSpPr>
              <a:spLocks noChangeAspect="1" noChangeShapeType="1"/>
            </p:cNvSpPr>
            <p:nvPr/>
          </p:nvSpPr>
          <p:spPr bwMode="auto">
            <a:xfrm flipH="1">
              <a:off x="303" y="963"/>
              <a:ext cx="377" cy="47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2104" name="Line 1032"/>
            <p:cNvSpPr>
              <a:spLocks noChangeAspect="1" noChangeShapeType="1"/>
            </p:cNvSpPr>
            <p:nvPr/>
          </p:nvSpPr>
          <p:spPr bwMode="auto">
            <a:xfrm rot="-7103264">
              <a:off x="1421" y="893"/>
              <a:ext cx="442" cy="79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2105" name="Line 1033"/>
            <p:cNvSpPr>
              <a:spLocks noChangeAspect="1" noChangeShapeType="1"/>
            </p:cNvSpPr>
            <p:nvPr/>
          </p:nvSpPr>
          <p:spPr bwMode="auto">
            <a:xfrm>
              <a:off x="303" y="963"/>
              <a:ext cx="980" cy="143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2106" name="Oval 1034"/>
            <p:cNvSpPr>
              <a:spLocks noChangeAspect="1" noChangeArrowheads="1"/>
            </p:cNvSpPr>
            <p:nvPr/>
          </p:nvSpPr>
          <p:spPr bwMode="auto">
            <a:xfrm>
              <a:off x="347" y="1063"/>
              <a:ext cx="292" cy="279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  <p:sp>
          <p:nvSpPr>
            <p:cNvPr id="132107" name="Line 1035"/>
            <p:cNvSpPr>
              <a:spLocks noChangeAspect="1" noChangeShapeType="1"/>
            </p:cNvSpPr>
            <p:nvPr/>
          </p:nvSpPr>
          <p:spPr bwMode="auto">
            <a:xfrm>
              <a:off x="906" y="963"/>
              <a:ext cx="981" cy="143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2108" name="Line 1036"/>
            <p:cNvSpPr>
              <a:spLocks noChangeAspect="1" noChangeShapeType="1"/>
            </p:cNvSpPr>
            <p:nvPr/>
          </p:nvSpPr>
          <p:spPr bwMode="auto">
            <a:xfrm>
              <a:off x="1510" y="963"/>
              <a:ext cx="980" cy="143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2109" name="Line 1037"/>
            <p:cNvSpPr>
              <a:spLocks noChangeAspect="1" noChangeShapeType="1"/>
            </p:cNvSpPr>
            <p:nvPr/>
          </p:nvSpPr>
          <p:spPr bwMode="auto">
            <a:xfrm rot="-7103264">
              <a:off x="1557" y="885"/>
              <a:ext cx="886" cy="158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2110" name="Line 1038"/>
            <p:cNvSpPr>
              <a:spLocks noChangeAspect="1" noChangeShapeType="1"/>
            </p:cNvSpPr>
            <p:nvPr/>
          </p:nvSpPr>
          <p:spPr bwMode="auto">
            <a:xfrm rot="-7103264">
              <a:off x="350" y="885"/>
              <a:ext cx="886" cy="158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2111" name="Oval 1039"/>
            <p:cNvSpPr>
              <a:spLocks noChangeAspect="1" noChangeArrowheads="1"/>
            </p:cNvSpPr>
            <p:nvPr/>
          </p:nvSpPr>
          <p:spPr bwMode="auto">
            <a:xfrm>
              <a:off x="938" y="1080"/>
              <a:ext cx="294" cy="28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  <p:sp>
          <p:nvSpPr>
            <p:cNvPr id="132112" name="Oval 1040"/>
            <p:cNvSpPr>
              <a:spLocks noChangeAspect="1" noChangeArrowheads="1"/>
            </p:cNvSpPr>
            <p:nvPr/>
          </p:nvSpPr>
          <p:spPr bwMode="auto">
            <a:xfrm>
              <a:off x="1532" y="1069"/>
              <a:ext cx="293" cy="281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  <p:sp>
          <p:nvSpPr>
            <p:cNvPr id="132113" name="Oval 1041"/>
            <p:cNvSpPr>
              <a:spLocks noChangeAspect="1" noChangeArrowheads="1"/>
            </p:cNvSpPr>
            <p:nvPr/>
          </p:nvSpPr>
          <p:spPr bwMode="auto">
            <a:xfrm>
              <a:off x="2163" y="1060"/>
              <a:ext cx="293" cy="28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  <p:sp>
          <p:nvSpPr>
            <p:cNvPr id="132114" name="Oval 1042"/>
            <p:cNvSpPr>
              <a:spLocks noChangeAspect="1" noChangeArrowheads="1"/>
            </p:cNvSpPr>
            <p:nvPr/>
          </p:nvSpPr>
          <p:spPr bwMode="auto">
            <a:xfrm>
              <a:off x="629" y="1565"/>
              <a:ext cx="292" cy="281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  <p:sp>
          <p:nvSpPr>
            <p:cNvPr id="132115" name="Oval 1043"/>
            <p:cNvSpPr>
              <a:spLocks noChangeAspect="1" noChangeArrowheads="1"/>
            </p:cNvSpPr>
            <p:nvPr/>
          </p:nvSpPr>
          <p:spPr bwMode="auto">
            <a:xfrm>
              <a:off x="1224" y="1546"/>
              <a:ext cx="363" cy="28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Ga</a:t>
              </a:r>
            </a:p>
          </p:txBody>
        </p:sp>
        <p:sp>
          <p:nvSpPr>
            <p:cNvPr id="132116" name="Oval 1044"/>
            <p:cNvSpPr>
              <a:spLocks noChangeAspect="1" noChangeArrowheads="1"/>
            </p:cNvSpPr>
            <p:nvPr/>
          </p:nvSpPr>
          <p:spPr bwMode="auto">
            <a:xfrm>
              <a:off x="1860" y="1530"/>
              <a:ext cx="294" cy="28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  <p:sp>
          <p:nvSpPr>
            <p:cNvPr id="132117" name="Oval 1045"/>
            <p:cNvSpPr>
              <a:spLocks noChangeAspect="1" noChangeArrowheads="1"/>
            </p:cNvSpPr>
            <p:nvPr/>
          </p:nvSpPr>
          <p:spPr bwMode="auto">
            <a:xfrm>
              <a:off x="335" y="2021"/>
              <a:ext cx="293" cy="28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  <p:sp>
          <p:nvSpPr>
            <p:cNvPr id="132118" name="Oval 1046"/>
            <p:cNvSpPr>
              <a:spLocks noChangeAspect="1" noChangeArrowheads="1"/>
            </p:cNvSpPr>
            <p:nvPr/>
          </p:nvSpPr>
          <p:spPr bwMode="auto">
            <a:xfrm>
              <a:off x="976" y="2005"/>
              <a:ext cx="292" cy="28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  <p:sp>
          <p:nvSpPr>
            <p:cNvPr id="132119" name="Oval 1047"/>
            <p:cNvSpPr>
              <a:spLocks noChangeAspect="1" noChangeArrowheads="1"/>
            </p:cNvSpPr>
            <p:nvPr/>
          </p:nvSpPr>
          <p:spPr bwMode="auto">
            <a:xfrm>
              <a:off x="1560" y="1996"/>
              <a:ext cx="292" cy="28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  <p:sp>
          <p:nvSpPr>
            <p:cNvPr id="132120" name="Oval 1048"/>
            <p:cNvSpPr>
              <a:spLocks noChangeAspect="1" noChangeArrowheads="1"/>
            </p:cNvSpPr>
            <p:nvPr/>
          </p:nvSpPr>
          <p:spPr bwMode="auto">
            <a:xfrm>
              <a:off x="2172" y="1989"/>
              <a:ext cx="293" cy="28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</p:grpSp>
      <p:sp>
        <p:nvSpPr>
          <p:cNvPr id="132121" name="Text Box 1049"/>
          <p:cNvSpPr txBox="1">
            <a:spLocks noChangeArrowheads="1"/>
          </p:cNvSpPr>
          <p:nvPr/>
        </p:nvSpPr>
        <p:spPr bwMode="auto">
          <a:xfrm>
            <a:off x="184150" y="646113"/>
            <a:ext cx="8959850" cy="120032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Silicon by itself does not conduct well; it just makes a lattice (Group IV on periodic table)</a:t>
            </a:r>
          </a:p>
          <a:p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/>
              <a:t>silicon a better conductor by adding Group III or Group V elements:</a:t>
            </a:r>
          </a:p>
          <a:p>
            <a:r>
              <a:rPr lang="en-US" dirty="0"/>
              <a:t>process called </a:t>
            </a:r>
            <a:r>
              <a:rPr lang="en-US" b="1" dirty="0"/>
              <a:t>doping</a:t>
            </a:r>
          </a:p>
        </p:txBody>
      </p:sp>
      <p:sp>
        <p:nvSpPr>
          <p:cNvPr id="132124" name="Text Box 1052"/>
          <p:cNvSpPr txBox="1">
            <a:spLocks noChangeArrowheads="1"/>
          </p:cNvSpPr>
          <p:nvPr/>
        </p:nvSpPr>
        <p:spPr bwMode="auto">
          <a:xfrm>
            <a:off x="1645414" y="3456780"/>
            <a:ext cx="706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hole</a:t>
            </a:r>
          </a:p>
        </p:txBody>
      </p:sp>
      <p:grpSp>
        <p:nvGrpSpPr>
          <p:cNvPr id="3" name="Group 1076"/>
          <p:cNvGrpSpPr>
            <a:grpSpLocks/>
          </p:cNvGrpSpPr>
          <p:nvPr/>
        </p:nvGrpSpPr>
        <p:grpSpPr bwMode="auto">
          <a:xfrm>
            <a:off x="4698177" y="4183855"/>
            <a:ext cx="4148137" cy="2327275"/>
            <a:chOff x="0" y="736"/>
            <a:chExt cx="2373" cy="1346"/>
          </a:xfrm>
        </p:grpSpPr>
        <p:grpSp>
          <p:nvGrpSpPr>
            <p:cNvPr id="4" name="Group 1077"/>
            <p:cNvGrpSpPr>
              <a:grpSpLocks/>
            </p:cNvGrpSpPr>
            <p:nvPr/>
          </p:nvGrpSpPr>
          <p:grpSpPr bwMode="auto">
            <a:xfrm>
              <a:off x="0" y="736"/>
              <a:ext cx="2373" cy="1346"/>
              <a:chOff x="0" y="736"/>
              <a:chExt cx="2373" cy="1346"/>
            </a:xfrm>
          </p:grpSpPr>
          <p:sp>
            <p:nvSpPr>
              <p:cNvPr id="132150" name="Line 1078"/>
              <p:cNvSpPr>
                <a:spLocks noChangeAspect="1" noChangeShapeType="1"/>
              </p:cNvSpPr>
              <p:nvPr/>
            </p:nvSpPr>
            <p:spPr bwMode="auto">
              <a:xfrm rot="17649953" flipH="1">
                <a:off x="1796" y="736"/>
                <a:ext cx="321" cy="449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51" name="Line 1079"/>
              <p:cNvSpPr>
                <a:spLocks noChangeAspect="1" noChangeShapeType="1"/>
              </p:cNvSpPr>
              <p:nvPr/>
            </p:nvSpPr>
            <p:spPr bwMode="auto">
              <a:xfrm>
                <a:off x="257" y="1697"/>
                <a:ext cx="320" cy="38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52" name="Line 1080"/>
              <p:cNvSpPr>
                <a:spLocks noChangeAspect="1" noChangeShapeType="1"/>
              </p:cNvSpPr>
              <p:nvPr/>
            </p:nvSpPr>
            <p:spPr bwMode="auto">
              <a:xfrm flipH="1">
                <a:off x="1796" y="1633"/>
                <a:ext cx="320" cy="449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53" name="Line 1081"/>
              <p:cNvSpPr>
                <a:spLocks noChangeAspect="1" noChangeShapeType="1"/>
              </p:cNvSpPr>
              <p:nvPr/>
            </p:nvSpPr>
            <p:spPr bwMode="auto">
              <a:xfrm flipH="1">
                <a:off x="257" y="736"/>
                <a:ext cx="320" cy="449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54" name="Line 1082"/>
              <p:cNvSpPr>
                <a:spLocks noChangeAspect="1" noChangeShapeType="1"/>
              </p:cNvSpPr>
              <p:nvPr/>
            </p:nvSpPr>
            <p:spPr bwMode="auto">
              <a:xfrm rot="-7103264">
                <a:off x="770" y="735"/>
                <a:ext cx="834" cy="1347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55" name="Line 1083"/>
              <p:cNvSpPr>
                <a:spLocks noChangeAspect="1" noChangeShapeType="1"/>
              </p:cNvSpPr>
              <p:nvPr/>
            </p:nvSpPr>
            <p:spPr bwMode="auto">
              <a:xfrm>
                <a:off x="257" y="736"/>
                <a:ext cx="833" cy="134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56" name="Oval 1084"/>
              <p:cNvSpPr>
                <a:spLocks noChangeAspect="1" noChangeArrowheads="1"/>
              </p:cNvSpPr>
              <p:nvPr/>
            </p:nvSpPr>
            <p:spPr bwMode="auto">
              <a:xfrm>
                <a:off x="284" y="831"/>
                <a:ext cx="266" cy="258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1600" b="1"/>
                  <a:t>Si</a:t>
                </a:r>
              </a:p>
            </p:txBody>
          </p:sp>
          <p:sp>
            <p:nvSpPr>
              <p:cNvPr id="132157" name="Line 1085"/>
              <p:cNvSpPr>
                <a:spLocks noChangeAspect="1" noChangeShapeType="1"/>
              </p:cNvSpPr>
              <p:nvPr/>
            </p:nvSpPr>
            <p:spPr bwMode="auto">
              <a:xfrm>
                <a:off x="770" y="736"/>
                <a:ext cx="833" cy="134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58" name="Line 1086"/>
              <p:cNvSpPr>
                <a:spLocks noChangeAspect="1" noChangeShapeType="1"/>
              </p:cNvSpPr>
              <p:nvPr/>
            </p:nvSpPr>
            <p:spPr bwMode="auto">
              <a:xfrm>
                <a:off x="1283" y="736"/>
                <a:ext cx="833" cy="1346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59" name="Line 1087"/>
              <p:cNvSpPr>
                <a:spLocks noChangeAspect="1" noChangeShapeType="1"/>
              </p:cNvSpPr>
              <p:nvPr/>
            </p:nvSpPr>
            <p:spPr bwMode="auto">
              <a:xfrm rot="-7103264">
                <a:off x="1283" y="735"/>
                <a:ext cx="834" cy="1347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160" name="Line 1088"/>
              <p:cNvSpPr>
                <a:spLocks noChangeAspect="1" noChangeShapeType="1"/>
              </p:cNvSpPr>
              <p:nvPr/>
            </p:nvSpPr>
            <p:spPr bwMode="auto">
              <a:xfrm rot="-7103264">
                <a:off x="257" y="735"/>
                <a:ext cx="834" cy="1347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2161" name="Oval 1089"/>
            <p:cNvSpPr>
              <a:spLocks noChangeAspect="1" noChangeArrowheads="1"/>
            </p:cNvSpPr>
            <p:nvPr/>
          </p:nvSpPr>
          <p:spPr bwMode="auto">
            <a:xfrm>
              <a:off x="789" y="848"/>
              <a:ext cx="266" cy="25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  <p:sp>
          <p:nvSpPr>
            <p:cNvPr id="132162" name="Oval 1090"/>
            <p:cNvSpPr>
              <a:spLocks noChangeAspect="1" noChangeArrowheads="1"/>
            </p:cNvSpPr>
            <p:nvPr/>
          </p:nvSpPr>
          <p:spPr bwMode="auto">
            <a:xfrm>
              <a:off x="1292" y="839"/>
              <a:ext cx="266" cy="25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  <p:sp>
          <p:nvSpPr>
            <p:cNvPr id="132163" name="Oval 1091"/>
            <p:cNvSpPr>
              <a:spLocks noChangeAspect="1" noChangeArrowheads="1"/>
            </p:cNvSpPr>
            <p:nvPr/>
          </p:nvSpPr>
          <p:spPr bwMode="auto">
            <a:xfrm>
              <a:off x="1828" y="831"/>
              <a:ext cx="266" cy="258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  <p:sp>
          <p:nvSpPr>
            <p:cNvPr id="132164" name="Oval 1092"/>
            <p:cNvSpPr>
              <a:spLocks noChangeAspect="1" noChangeArrowheads="1"/>
            </p:cNvSpPr>
            <p:nvPr/>
          </p:nvSpPr>
          <p:spPr bwMode="auto">
            <a:xfrm>
              <a:off x="525" y="1303"/>
              <a:ext cx="266" cy="25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  <p:sp>
          <p:nvSpPr>
            <p:cNvPr id="132165" name="Oval 1093"/>
            <p:cNvSpPr>
              <a:spLocks noChangeAspect="1" noChangeArrowheads="1"/>
            </p:cNvSpPr>
            <p:nvPr/>
          </p:nvSpPr>
          <p:spPr bwMode="auto">
            <a:xfrm>
              <a:off x="1035" y="1288"/>
              <a:ext cx="319" cy="25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As</a:t>
              </a:r>
            </a:p>
          </p:txBody>
        </p:sp>
        <p:sp>
          <p:nvSpPr>
            <p:cNvPr id="132166" name="Oval 1094"/>
            <p:cNvSpPr>
              <a:spLocks noChangeAspect="1" noChangeArrowheads="1"/>
            </p:cNvSpPr>
            <p:nvPr/>
          </p:nvSpPr>
          <p:spPr bwMode="auto">
            <a:xfrm>
              <a:off x="1572" y="1271"/>
              <a:ext cx="266" cy="25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  <p:sp>
          <p:nvSpPr>
            <p:cNvPr id="132167" name="Oval 1095"/>
            <p:cNvSpPr>
              <a:spLocks noChangeAspect="1" noChangeArrowheads="1"/>
            </p:cNvSpPr>
            <p:nvPr/>
          </p:nvSpPr>
          <p:spPr bwMode="auto">
            <a:xfrm>
              <a:off x="276" y="1735"/>
              <a:ext cx="266" cy="25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  <p:sp>
          <p:nvSpPr>
            <p:cNvPr id="132168" name="Oval 1096"/>
            <p:cNvSpPr>
              <a:spLocks noChangeAspect="1" noChangeArrowheads="1"/>
            </p:cNvSpPr>
            <p:nvPr/>
          </p:nvSpPr>
          <p:spPr bwMode="auto">
            <a:xfrm>
              <a:off x="820" y="1719"/>
              <a:ext cx="266" cy="25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  <p:sp>
          <p:nvSpPr>
            <p:cNvPr id="132169" name="Oval 1097"/>
            <p:cNvSpPr>
              <a:spLocks noChangeAspect="1" noChangeArrowheads="1"/>
            </p:cNvSpPr>
            <p:nvPr/>
          </p:nvSpPr>
          <p:spPr bwMode="auto">
            <a:xfrm>
              <a:off x="1317" y="1712"/>
              <a:ext cx="266" cy="25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  <p:sp>
          <p:nvSpPr>
            <p:cNvPr id="132170" name="Oval 1098"/>
            <p:cNvSpPr>
              <a:spLocks noChangeAspect="1" noChangeArrowheads="1"/>
            </p:cNvSpPr>
            <p:nvPr/>
          </p:nvSpPr>
          <p:spPr bwMode="auto">
            <a:xfrm>
              <a:off x="1836" y="1704"/>
              <a:ext cx="266" cy="25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b="1"/>
                <a:t>Si</a:t>
              </a:r>
            </a:p>
          </p:txBody>
        </p:sp>
      </p:grpSp>
      <p:grpSp>
        <p:nvGrpSpPr>
          <p:cNvPr id="5" name="Group 1102"/>
          <p:cNvGrpSpPr>
            <a:grpSpLocks/>
          </p:cNvGrpSpPr>
          <p:nvPr/>
        </p:nvGrpSpPr>
        <p:grpSpPr bwMode="auto">
          <a:xfrm>
            <a:off x="6196777" y="5185568"/>
            <a:ext cx="322262" cy="366712"/>
            <a:chOff x="1152" y="3407"/>
            <a:chExt cx="203" cy="231"/>
          </a:xfrm>
        </p:grpSpPr>
        <p:sp>
          <p:nvSpPr>
            <p:cNvPr id="132173" name="Oval 1101"/>
            <p:cNvSpPr>
              <a:spLocks noChangeArrowheads="1"/>
            </p:cNvSpPr>
            <p:nvPr/>
          </p:nvSpPr>
          <p:spPr bwMode="auto">
            <a:xfrm>
              <a:off x="1152" y="3424"/>
              <a:ext cx="200" cy="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2172" name="Text Box 1100"/>
            <p:cNvSpPr txBox="1">
              <a:spLocks noChangeArrowheads="1"/>
            </p:cNvSpPr>
            <p:nvPr/>
          </p:nvSpPr>
          <p:spPr bwMode="auto">
            <a:xfrm>
              <a:off x="1159" y="3407"/>
              <a:ext cx="196" cy="2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e</a:t>
              </a:r>
            </a:p>
          </p:txBody>
        </p:sp>
      </p:grpSp>
      <p:sp>
        <p:nvSpPr>
          <p:cNvPr id="132175" name="Text Box 1103"/>
          <p:cNvSpPr txBox="1">
            <a:spLocks noChangeArrowheads="1"/>
          </p:cNvSpPr>
          <p:nvPr/>
        </p:nvSpPr>
        <p:spPr bwMode="auto">
          <a:xfrm>
            <a:off x="4855339" y="1947068"/>
            <a:ext cx="3740150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2176" name="Text Box 1104"/>
          <p:cNvSpPr txBox="1">
            <a:spLocks noChangeArrowheads="1"/>
          </p:cNvSpPr>
          <p:nvPr/>
        </p:nvSpPr>
        <p:spPr bwMode="auto">
          <a:xfrm>
            <a:off x="4385439" y="2010568"/>
            <a:ext cx="4408488" cy="1920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Add Group III elements like gallium or indium to get </a:t>
            </a:r>
            <a:r>
              <a:rPr lang="en-US" b="1"/>
              <a:t>p-type material</a:t>
            </a:r>
          </a:p>
          <a:p>
            <a:pPr algn="l"/>
            <a:endParaRPr lang="en-US" b="1"/>
          </a:p>
          <a:p>
            <a:pPr algn="l"/>
            <a:r>
              <a:rPr lang="en-US"/>
              <a:t>Note that the Ga atom has only 3 valence electrons with which to bond; missing bond is called a </a:t>
            </a:r>
            <a:r>
              <a:rPr lang="en-US" b="1"/>
              <a:t>hole</a:t>
            </a:r>
          </a:p>
        </p:txBody>
      </p:sp>
      <p:sp>
        <p:nvSpPr>
          <p:cNvPr id="132177" name="Text Box 1105"/>
          <p:cNvSpPr txBox="1">
            <a:spLocks noChangeArrowheads="1"/>
          </p:cNvSpPr>
          <p:nvPr/>
        </p:nvSpPr>
        <p:spPr bwMode="auto">
          <a:xfrm>
            <a:off x="232539" y="4639468"/>
            <a:ext cx="4725988" cy="16160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Add Group V elements like arsenic or phosphorus to get </a:t>
            </a:r>
            <a:r>
              <a:rPr lang="en-US" b="1"/>
              <a:t>n-type material</a:t>
            </a:r>
          </a:p>
          <a:p>
            <a:pPr algn="l"/>
            <a:endParaRPr lang="en-US" b="1"/>
          </a:p>
          <a:p>
            <a:pPr algn="l"/>
            <a:r>
              <a:rPr lang="en-US"/>
              <a:t>Note that the As atom has 5 valence electrons; it has an unbonded electron</a:t>
            </a:r>
            <a:endParaRPr lang="en-US" b="1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21" grpId="0"/>
      <p:bldP spid="132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8618538" y="1966913"/>
            <a:ext cx="525462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531813" y="1817688"/>
            <a:ext cx="7107237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381000" y="1817688"/>
            <a:ext cx="8107363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1631950" y="2605088"/>
            <a:ext cx="5900738" cy="14700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7464" name="Freeform 8"/>
          <p:cNvSpPr>
            <a:spLocks noChangeAspect="1"/>
          </p:cNvSpPr>
          <p:nvPr/>
        </p:nvSpPr>
        <p:spPr bwMode="auto">
          <a:xfrm>
            <a:off x="2230438" y="2603500"/>
            <a:ext cx="1244600" cy="598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" y="131"/>
              </a:cxn>
              <a:cxn ang="0">
                <a:pos x="225" y="151"/>
              </a:cxn>
              <a:cxn ang="0">
                <a:pos x="402" y="131"/>
              </a:cxn>
              <a:cxn ang="0">
                <a:pos x="460" y="0"/>
              </a:cxn>
            </a:cxnLst>
            <a:rect l="0" t="0" r="r" b="b"/>
            <a:pathLst>
              <a:path w="460" h="156">
                <a:moveTo>
                  <a:pt x="0" y="0"/>
                </a:moveTo>
                <a:cubicBezTo>
                  <a:pt x="8" y="21"/>
                  <a:pt x="12" y="106"/>
                  <a:pt x="49" y="131"/>
                </a:cubicBezTo>
                <a:cubicBezTo>
                  <a:pt x="86" y="156"/>
                  <a:pt x="166" y="151"/>
                  <a:pt x="225" y="151"/>
                </a:cubicBezTo>
                <a:cubicBezTo>
                  <a:pt x="284" y="151"/>
                  <a:pt x="363" y="156"/>
                  <a:pt x="402" y="131"/>
                </a:cubicBezTo>
                <a:cubicBezTo>
                  <a:pt x="441" y="106"/>
                  <a:pt x="448" y="28"/>
                  <a:pt x="460" y="0"/>
                </a:cubicBezTo>
              </a:path>
            </a:pathLst>
          </a:custGeom>
          <a:solidFill>
            <a:schemeClr val="bg2"/>
          </a:solidFill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65" name="Text Box 9"/>
          <p:cNvSpPr txBox="1">
            <a:spLocks noChangeAspect="1" noChangeArrowheads="1"/>
          </p:cNvSpPr>
          <p:nvPr/>
        </p:nvSpPr>
        <p:spPr bwMode="auto">
          <a:xfrm>
            <a:off x="2420938" y="2505075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n-type</a:t>
            </a:r>
          </a:p>
        </p:txBody>
      </p:sp>
      <p:sp>
        <p:nvSpPr>
          <p:cNvPr id="147466" name="Freeform 10"/>
          <p:cNvSpPr>
            <a:spLocks noChangeAspect="1"/>
          </p:cNvSpPr>
          <p:nvPr/>
        </p:nvSpPr>
        <p:spPr bwMode="auto">
          <a:xfrm>
            <a:off x="5695950" y="2603500"/>
            <a:ext cx="1254125" cy="598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" y="131"/>
              </a:cxn>
              <a:cxn ang="0">
                <a:pos x="225" y="151"/>
              </a:cxn>
              <a:cxn ang="0">
                <a:pos x="402" y="131"/>
              </a:cxn>
              <a:cxn ang="0">
                <a:pos x="460" y="0"/>
              </a:cxn>
            </a:cxnLst>
            <a:rect l="0" t="0" r="r" b="b"/>
            <a:pathLst>
              <a:path w="460" h="156">
                <a:moveTo>
                  <a:pt x="0" y="0"/>
                </a:moveTo>
                <a:cubicBezTo>
                  <a:pt x="8" y="21"/>
                  <a:pt x="12" y="106"/>
                  <a:pt x="49" y="131"/>
                </a:cubicBezTo>
                <a:cubicBezTo>
                  <a:pt x="86" y="156"/>
                  <a:pt x="166" y="151"/>
                  <a:pt x="225" y="151"/>
                </a:cubicBezTo>
                <a:cubicBezTo>
                  <a:pt x="284" y="151"/>
                  <a:pt x="363" y="156"/>
                  <a:pt x="402" y="131"/>
                </a:cubicBezTo>
                <a:cubicBezTo>
                  <a:pt x="441" y="106"/>
                  <a:pt x="448" y="28"/>
                  <a:pt x="460" y="0"/>
                </a:cubicBezTo>
              </a:path>
            </a:pathLst>
          </a:custGeom>
          <a:solidFill>
            <a:schemeClr val="bg2"/>
          </a:solidFill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66950" y="2289175"/>
            <a:ext cx="784225" cy="366713"/>
            <a:chOff x="2042" y="1005"/>
            <a:chExt cx="494" cy="231"/>
          </a:xfrm>
        </p:grpSpPr>
        <p:sp>
          <p:nvSpPr>
            <p:cNvPr id="147468" name="Text Box 12"/>
            <p:cNvSpPr txBox="1">
              <a:spLocks noChangeArrowheads="1"/>
            </p:cNvSpPr>
            <p:nvPr/>
          </p:nvSpPr>
          <p:spPr bwMode="auto">
            <a:xfrm>
              <a:off x="2044" y="1005"/>
              <a:ext cx="492" cy="2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latin typeface="Arial" charset="0"/>
                </a:rPr>
                <a:t>metal</a:t>
              </a:r>
            </a:p>
          </p:txBody>
        </p:sp>
        <p:sp>
          <p:nvSpPr>
            <p:cNvPr id="147469" name="Rectangle 13"/>
            <p:cNvSpPr>
              <a:spLocks noChangeArrowheads="1"/>
            </p:cNvSpPr>
            <p:nvPr/>
          </p:nvSpPr>
          <p:spPr bwMode="auto">
            <a:xfrm>
              <a:off x="2042" y="1006"/>
              <a:ext cx="488" cy="19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126163" y="2292350"/>
            <a:ext cx="784225" cy="366713"/>
            <a:chOff x="2042" y="1005"/>
            <a:chExt cx="494" cy="231"/>
          </a:xfrm>
        </p:grpSpPr>
        <p:sp>
          <p:nvSpPr>
            <p:cNvPr id="147471" name="Text Box 15"/>
            <p:cNvSpPr txBox="1">
              <a:spLocks noChangeArrowheads="1"/>
            </p:cNvSpPr>
            <p:nvPr/>
          </p:nvSpPr>
          <p:spPr bwMode="auto">
            <a:xfrm>
              <a:off x="2044" y="1005"/>
              <a:ext cx="492" cy="2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latin typeface="Arial" charset="0"/>
                </a:rPr>
                <a:t>metal</a:t>
              </a:r>
            </a:p>
          </p:txBody>
        </p:sp>
        <p:sp>
          <p:nvSpPr>
            <p:cNvPr id="147472" name="Rectangle 16"/>
            <p:cNvSpPr>
              <a:spLocks noChangeArrowheads="1"/>
            </p:cNvSpPr>
            <p:nvPr/>
          </p:nvSpPr>
          <p:spPr bwMode="auto">
            <a:xfrm>
              <a:off x="2042" y="1006"/>
              <a:ext cx="488" cy="19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47473" name="Rectangle 17"/>
          <p:cNvSpPr>
            <a:spLocks noChangeArrowheads="1"/>
          </p:cNvSpPr>
          <p:nvPr/>
        </p:nvSpPr>
        <p:spPr bwMode="auto">
          <a:xfrm>
            <a:off x="3365500" y="2339975"/>
            <a:ext cx="2443163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7474" name="Text Box 18"/>
          <p:cNvSpPr txBox="1">
            <a:spLocks noChangeArrowheads="1"/>
          </p:cNvSpPr>
          <p:nvPr/>
        </p:nvSpPr>
        <p:spPr bwMode="auto">
          <a:xfrm>
            <a:off x="3692525" y="2266950"/>
            <a:ext cx="18097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oxide insulator</a:t>
            </a:r>
          </a:p>
        </p:txBody>
      </p:sp>
      <p:sp>
        <p:nvSpPr>
          <p:cNvPr id="147475" name="Rectangle 19"/>
          <p:cNvSpPr>
            <a:spLocks noChangeArrowheads="1"/>
          </p:cNvSpPr>
          <p:nvPr/>
        </p:nvSpPr>
        <p:spPr bwMode="auto">
          <a:xfrm>
            <a:off x="3370263" y="2076450"/>
            <a:ext cx="2432050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7476" name="Text Box 20"/>
          <p:cNvSpPr txBox="1">
            <a:spLocks noChangeArrowheads="1"/>
          </p:cNvSpPr>
          <p:nvPr/>
        </p:nvSpPr>
        <p:spPr bwMode="auto">
          <a:xfrm>
            <a:off x="4195763" y="2003425"/>
            <a:ext cx="7810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metal</a:t>
            </a:r>
          </a:p>
        </p:txBody>
      </p:sp>
      <p:sp>
        <p:nvSpPr>
          <p:cNvPr id="147477" name="Text Box 21"/>
          <p:cNvSpPr txBox="1">
            <a:spLocks noChangeArrowheads="1"/>
          </p:cNvSpPr>
          <p:nvPr/>
        </p:nvSpPr>
        <p:spPr bwMode="auto">
          <a:xfrm>
            <a:off x="4016375" y="3300413"/>
            <a:ext cx="869950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p-type</a:t>
            </a:r>
          </a:p>
        </p:txBody>
      </p:sp>
      <p:sp>
        <p:nvSpPr>
          <p:cNvPr id="147478" name="Rectangle 22"/>
          <p:cNvSpPr>
            <a:spLocks noChangeArrowheads="1"/>
          </p:cNvSpPr>
          <p:nvPr/>
        </p:nvSpPr>
        <p:spPr bwMode="auto">
          <a:xfrm>
            <a:off x="1631950" y="4070350"/>
            <a:ext cx="5897563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7479" name="Text Box 23"/>
          <p:cNvSpPr txBox="1">
            <a:spLocks noChangeArrowheads="1"/>
          </p:cNvSpPr>
          <p:nvPr/>
        </p:nvSpPr>
        <p:spPr bwMode="auto">
          <a:xfrm>
            <a:off x="3986213" y="3997325"/>
            <a:ext cx="119062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metal</a:t>
            </a:r>
          </a:p>
        </p:txBody>
      </p:sp>
      <p:sp>
        <p:nvSpPr>
          <p:cNvPr id="147480" name="Oval 24"/>
          <p:cNvSpPr>
            <a:spLocks noChangeAspect="1" noChangeArrowheads="1"/>
          </p:cNvSpPr>
          <p:nvPr/>
        </p:nvSpPr>
        <p:spPr bwMode="auto">
          <a:xfrm>
            <a:off x="7515225" y="1935163"/>
            <a:ext cx="109538" cy="1158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7481" name="Oval 25"/>
          <p:cNvSpPr>
            <a:spLocks noChangeAspect="1" noChangeArrowheads="1"/>
          </p:cNvSpPr>
          <p:nvPr/>
        </p:nvSpPr>
        <p:spPr bwMode="auto">
          <a:xfrm flipH="1">
            <a:off x="1141413" y="1943100"/>
            <a:ext cx="109537" cy="1079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7482" name="Line 26"/>
          <p:cNvSpPr>
            <a:spLocks noChangeShapeType="1"/>
          </p:cNvSpPr>
          <p:nvPr/>
        </p:nvSpPr>
        <p:spPr bwMode="auto">
          <a:xfrm>
            <a:off x="1387475" y="1992313"/>
            <a:ext cx="0" cy="22113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7483" name="Line 27"/>
          <p:cNvSpPr>
            <a:spLocks noChangeShapeType="1"/>
          </p:cNvSpPr>
          <p:nvPr/>
        </p:nvSpPr>
        <p:spPr bwMode="auto">
          <a:xfrm>
            <a:off x="1387475" y="4214813"/>
            <a:ext cx="24288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7484" name="Line 28"/>
          <p:cNvSpPr>
            <a:spLocks noChangeShapeType="1"/>
          </p:cNvSpPr>
          <p:nvPr/>
        </p:nvSpPr>
        <p:spPr bwMode="auto">
          <a:xfrm>
            <a:off x="4581525" y="1749425"/>
            <a:ext cx="0" cy="3238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7485" name="Oval 29"/>
          <p:cNvSpPr>
            <a:spLocks noChangeAspect="1" noChangeArrowheads="1"/>
          </p:cNvSpPr>
          <p:nvPr/>
        </p:nvSpPr>
        <p:spPr bwMode="auto">
          <a:xfrm>
            <a:off x="4525963" y="1676400"/>
            <a:ext cx="109537" cy="109538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7486" name="Line 30"/>
          <p:cNvSpPr>
            <a:spLocks noChangeShapeType="1"/>
          </p:cNvSpPr>
          <p:nvPr/>
        </p:nvSpPr>
        <p:spPr bwMode="auto">
          <a:xfrm flipV="1">
            <a:off x="2657475" y="1998663"/>
            <a:ext cx="0" cy="279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7487" name="Line 31"/>
          <p:cNvSpPr>
            <a:spLocks noChangeShapeType="1"/>
          </p:cNvSpPr>
          <p:nvPr/>
        </p:nvSpPr>
        <p:spPr bwMode="auto">
          <a:xfrm>
            <a:off x="1225550" y="1995488"/>
            <a:ext cx="14319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7488" name="Line 32"/>
          <p:cNvSpPr>
            <a:spLocks noChangeShapeType="1"/>
          </p:cNvSpPr>
          <p:nvPr/>
        </p:nvSpPr>
        <p:spPr bwMode="auto">
          <a:xfrm flipV="1">
            <a:off x="6515100" y="1993900"/>
            <a:ext cx="0" cy="2921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7489" name="Line 33"/>
          <p:cNvSpPr>
            <a:spLocks noChangeShapeType="1"/>
          </p:cNvSpPr>
          <p:nvPr/>
        </p:nvSpPr>
        <p:spPr bwMode="auto">
          <a:xfrm flipH="1">
            <a:off x="6518275" y="1993900"/>
            <a:ext cx="10461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7490" name="Text Box 34"/>
          <p:cNvSpPr txBox="1">
            <a:spLocks noChangeArrowheads="1"/>
          </p:cNvSpPr>
          <p:nvPr/>
        </p:nvSpPr>
        <p:spPr bwMode="auto">
          <a:xfrm>
            <a:off x="4133850" y="1311275"/>
            <a:ext cx="903288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gate</a:t>
            </a:r>
          </a:p>
        </p:txBody>
      </p:sp>
      <p:sp>
        <p:nvSpPr>
          <p:cNvPr id="147491" name="Text Box 35"/>
          <p:cNvSpPr txBox="1">
            <a:spLocks noChangeArrowheads="1"/>
          </p:cNvSpPr>
          <p:nvPr/>
        </p:nvSpPr>
        <p:spPr bwMode="auto">
          <a:xfrm>
            <a:off x="254000" y="1811338"/>
            <a:ext cx="960438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source</a:t>
            </a:r>
          </a:p>
        </p:txBody>
      </p:sp>
      <p:sp>
        <p:nvSpPr>
          <p:cNvPr id="147492" name="Text Box 36"/>
          <p:cNvSpPr txBox="1">
            <a:spLocks noChangeArrowheads="1"/>
          </p:cNvSpPr>
          <p:nvPr/>
        </p:nvSpPr>
        <p:spPr bwMode="auto">
          <a:xfrm>
            <a:off x="7648575" y="1822450"/>
            <a:ext cx="1020763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drain</a:t>
            </a:r>
          </a:p>
        </p:txBody>
      </p:sp>
      <p:sp>
        <p:nvSpPr>
          <p:cNvPr id="147493" name="Text Box 37"/>
          <p:cNvSpPr txBox="1">
            <a:spLocks noChangeAspect="1" noChangeArrowheads="1"/>
          </p:cNvSpPr>
          <p:nvPr/>
        </p:nvSpPr>
        <p:spPr bwMode="auto">
          <a:xfrm>
            <a:off x="5951538" y="2543175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n-type</a:t>
            </a:r>
          </a:p>
        </p:txBody>
      </p:sp>
      <p:sp>
        <p:nvSpPr>
          <p:cNvPr id="147494" name="Oval 38"/>
          <p:cNvSpPr>
            <a:spLocks noChangeAspect="1" noChangeArrowheads="1"/>
          </p:cNvSpPr>
          <p:nvPr/>
        </p:nvSpPr>
        <p:spPr bwMode="auto">
          <a:xfrm>
            <a:off x="24685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7495" name="Text Box 39"/>
          <p:cNvSpPr txBox="1">
            <a:spLocks noChangeArrowheads="1"/>
          </p:cNvSpPr>
          <p:nvPr/>
        </p:nvSpPr>
        <p:spPr bwMode="auto">
          <a:xfrm>
            <a:off x="23844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+</a:t>
            </a:r>
          </a:p>
        </p:txBody>
      </p:sp>
      <p:sp>
        <p:nvSpPr>
          <p:cNvPr id="147496" name="Oval 40"/>
          <p:cNvSpPr>
            <a:spLocks noChangeAspect="1" noChangeArrowheads="1"/>
          </p:cNvSpPr>
          <p:nvPr/>
        </p:nvSpPr>
        <p:spPr bwMode="auto">
          <a:xfrm>
            <a:off x="27987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7497" name="Text Box 41"/>
          <p:cNvSpPr txBox="1">
            <a:spLocks noChangeArrowheads="1"/>
          </p:cNvSpPr>
          <p:nvPr/>
        </p:nvSpPr>
        <p:spPr bwMode="auto">
          <a:xfrm>
            <a:off x="27146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+</a:t>
            </a:r>
          </a:p>
        </p:txBody>
      </p:sp>
      <p:sp>
        <p:nvSpPr>
          <p:cNvPr id="147498" name="Oval 42"/>
          <p:cNvSpPr>
            <a:spLocks noChangeAspect="1" noChangeArrowheads="1"/>
          </p:cNvSpPr>
          <p:nvPr/>
        </p:nvSpPr>
        <p:spPr bwMode="auto">
          <a:xfrm>
            <a:off x="30908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7499" name="Text Box 43"/>
          <p:cNvSpPr txBox="1">
            <a:spLocks noChangeArrowheads="1"/>
          </p:cNvSpPr>
          <p:nvPr/>
        </p:nvSpPr>
        <p:spPr bwMode="auto">
          <a:xfrm>
            <a:off x="30067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+</a:t>
            </a:r>
          </a:p>
        </p:txBody>
      </p:sp>
      <p:sp>
        <p:nvSpPr>
          <p:cNvPr id="147500" name="Oval 44"/>
          <p:cNvSpPr>
            <a:spLocks noChangeAspect="1" noChangeArrowheads="1"/>
          </p:cNvSpPr>
          <p:nvPr/>
        </p:nvSpPr>
        <p:spPr bwMode="auto">
          <a:xfrm>
            <a:off x="59356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7501" name="Text Box 45"/>
          <p:cNvSpPr txBox="1">
            <a:spLocks noChangeArrowheads="1"/>
          </p:cNvSpPr>
          <p:nvPr/>
        </p:nvSpPr>
        <p:spPr bwMode="auto">
          <a:xfrm>
            <a:off x="58515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+</a:t>
            </a:r>
          </a:p>
        </p:txBody>
      </p:sp>
      <p:sp>
        <p:nvSpPr>
          <p:cNvPr id="147502" name="Oval 46"/>
          <p:cNvSpPr>
            <a:spLocks noChangeAspect="1" noChangeArrowheads="1"/>
          </p:cNvSpPr>
          <p:nvPr/>
        </p:nvSpPr>
        <p:spPr bwMode="auto">
          <a:xfrm>
            <a:off x="62658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7503" name="Text Box 47"/>
          <p:cNvSpPr txBox="1">
            <a:spLocks noChangeArrowheads="1"/>
          </p:cNvSpPr>
          <p:nvPr/>
        </p:nvSpPr>
        <p:spPr bwMode="auto">
          <a:xfrm>
            <a:off x="61817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+</a:t>
            </a:r>
          </a:p>
        </p:txBody>
      </p:sp>
      <p:sp>
        <p:nvSpPr>
          <p:cNvPr id="147504" name="Oval 48"/>
          <p:cNvSpPr>
            <a:spLocks noChangeAspect="1" noChangeArrowheads="1"/>
          </p:cNvSpPr>
          <p:nvPr/>
        </p:nvSpPr>
        <p:spPr bwMode="auto">
          <a:xfrm>
            <a:off x="65579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7505" name="Text Box 49"/>
          <p:cNvSpPr txBox="1">
            <a:spLocks noChangeArrowheads="1"/>
          </p:cNvSpPr>
          <p:nvPr/>
        </p:nvSpPr>
        <p:spPr bwMode="auto">
          <a:xfrm>
            <a:off x="64738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43225" y="3038475"/>
            <a:ext cx="355600" cy="407988"/>
            <a:chOff x="2943225" y="3038475"/>
            <a:chExt cx="355600" cy="407988"/>
          </a:xfrm>
        </p:grpSpPr>
        <p:sp>
          <p:nvSpPr>
            <p:cNvPr id="147506" name="Oval 50"/>
            <p:cNvSpPr>
              <a:spLocks noChangeAspect="1" noChangeArrowheads="1"/>
            </p:cNvSpPr>
            <p:nvPr/>
          </p:nvSpPr>
          <p:spPr bwMode="auto">
            <a:xfrm>
              <a:off x="3040063" y="3263900"/>
              <a:ext cx="182562" cy="182563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7507" name="Text Box 51"/>
            <p:cNvSpPr txBox="1">
              <a:spLocks noChangeArrowheads="1"/>
            </p:cNvSpPr>
            <p:nvPr/>
          </p:nvSpPr>
          <p:spPr bwMode="auto">
            <a:xfrm>
              <a:off x="2943225" y="3038475"/>
              <a:ext cx="355600" cy="36671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>
                  <a:latin typeface="Arial" charset="0"/>
                </a:rPr>
                <a:t>_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08225" y="3051175"/>
            <a:ext cx="355600" cy="407988"/>
            <a:chOff x="2308225" y="3051175"/>
            <a:chExt cx="355600" cy="407988"/>
          </a:xfrm>
        </p:grpSpPr>
        <p:sp>
          <p:nvSpPr>
            <p:cNvPr id="147508" name="Oval 52"/>
            <p:cNvSpPr>
              <a:spLocks noChangeAspect="1" noChangeArrowheads="1"/>
            </p:cNvSpPr>
            <p:nvPr/>
          </p:nvSpPr>
          <p:spPr bwMode="auto">
            <a:xfrm>
              <a:off x="2405063" y="3276600"/>
              <a:ext cx="182562" cy="182563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7509" name="Text Box 53"/>
            <p:cNvSpPr txBox="1">
              <a:spLocks noChangeArrowheads="1"/>
            </p:cNvSpPr>
            <p:nvPr/>
          </p:nvSpPr>
          <p:spPr bwMode="auto">
            <a:xfrm>
              <a:off x="2308225" y="3051175"/>
              <a:ext cx="355600" cy="36671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>
                  <a:latin typeface="Arial" charset="0"/>
                </a:rPr>
                <a:t>_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336925" y="2687637"/>
            <a:ext cx="355600" cy="407988"/>
            <a:chOff x="3336925" y="2687637"/>
            <a:chExt cx="355600" cy="407988"/>
          </a:xfrm>
        </p:grpSpPr>
        <p:sp>
          <p:nvSpPr>
            <p:cNvPr id="147510" name="Oval 54"/>
            <p:cNvSpPr>
              <a:spLocks noChangeAspect="1" noChangeArrowheads="1"/>
            </p:cNvSpPr>
            <p:nvPr/>
          </p:nvSpPr>
          <p:spPr bwMode="auto">
            <a:xfrm>
              <a:off x="3433763" y="2913062"/>
              <a:ext cx="182562" cy="182563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7511" name="Text Box 55"/>
            <p:cNvSpPr txBox="1">
              <a:spLocks noChangeArrowheads="1"/>
            </p:cNvSpPr>
            <p:nvPr/>
          </p:nvSpPr>
          <p:spPr bwMode="auto">
            <a:xfrm>
              <a:off x="3336925" y="2687637"/>
              <a:ext cx="355600" cy="36671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>
                  <a:latin typeface="Arial" charset="0"/>
                </a:rPr>
                <a:t>_</a:t>
              </a:r>
            </a:p>
          </p:txBody>
        </p:sp>
      </p:grpSp>
      <p:sp>
        <p:nvSpPr>
          <p:cNvPr id="147512" name="Oval 56"/>
          <p:cNvSpPr>
            <a:spLocks noChangeAspect="1" noChangeArrowheads="1"/>
          </p:cNvSpPr>
          <p:nvPr/>
        </p:nvSpPr>
        <p:spPr bwMode="auto">
          <a:xfrm>
            <a:off x="5427663" y="27686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7513" name="Text Box 57"/>
          <p:cNvSpPr txBox="1">
            <a:spLocks noChangeArrowheads="1"/>
          </p:cNvSpPr>
          <p:nvPr/>
        </p:nvSpPr>
        <p:spPr bwMode="auto">
          <a:xfrm>
            <a:off x="5330825" y="25431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_</a:t>
            </a:r>
          </a:p>
        </p:txBody>
      </p:sp>
      <p:sp>
        <p:nvSpPr>
          <p:cNvPr id="147514" name="Oval 58"/>
          <p:cNvSpPr>
            <a:spLocks noChangeAspect="1" noChangeArrowheads="1"/>
          </p:cNvSpPr>
          <p:nvPr/>
        </p:nvSpPr>
        <p:spPr bwMode="auto">
          <a:xfrm>
            <a:off x="5719763" y="32004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7515" name="Text Box 59"/>
          <p:cNvSpPr txBox="1">
            <a:spLocks noChangeArrowheads="1"/>
          </p:cNvSpPr>
          <p:nvPr/>
        </p:nvSpPr>
        <p:spPr bwMode="auto">
          <a:xfrm>
            <a:off x="5622925" y="29749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7516" name="Oval 60"/>
          <p:cNvSpPr>
            <a:spLocks noChangeAspect="1" noChangeArrowheads="1"/>
          </p:cNvSpPr>
          <p:nvPr/>
        </p:nvSpPr>
        <p:spPr bwMode="auto">
          <a:xfrm>
            <a:off x="6392863" y="32512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7517" name="Text Box 61"/>
          <p:cNvSpPr txBox="1">
            <a:spLocks noChangeArrowheads="1"/>
          </p:cNvSpPr>
          <p:nvPr/>
        </p:nvSpPr>
        <p:spPr bwMode="auto">
          <a:xfrm>
            <a:off x="6296025" y="30257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7518" name="Text Box 62"/>
          <p:cNvSpPr txBox="1">
            <a:spLocks noChangeArrowheads="1"/>
          </p:cNvSpPr>
          <p:nvPr/>
        </p:nvSpPr>
        <p:spPr bwMode="auto">
          <a:xfrm>
            <a:off x="584993" y="4675188"/>
            <a:ext cx="8101013" cy="19177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charset="0"/>
              </a:rPr>
              <a:t>When the transistor is left alone, some electrons from the n-type wells diffuse into the p-type material to fill holes.</a:t>
            </a:r>
          </a:p>
          <a:p>
            <a:pPr eaLnBrk="0" hangingPunct="0"/>
            <a:endParaRPr lang="en-US" sz="2400" dirty="0">
              <a:latin typeface="Arial" charset="0"/>
            </a:endParaRPr>
          </a:p>
          <a:p>
            <a:pPr eaLnBrk="0" hangingPunct="0"/>
            <a:r>
              <a:rPr lang="en-US" sz="2400" dirty="0">
                <a:latin typeface="Arial" charset="0"/>
              </a:rPr>
              <a:t>This creates negative ions in the p-type material and positive ions are left behind in the n-type material.</a:t>
            </a:r>
          </a:p>
        </p:txBody>
      </p:sp>
      <p:sp>
        <p:nvSpPr>
          <p:cNvPr id="147519" name="Text Box 63"/>
          <p:cNvSpPr txBox="1">
            <a:spLocks noChangeArrowheads="1"/>
          </p:cNvSpPr>
          <p:nvPr/>
        </p:nvSpPr>
        <p:spPr bwMode="auto">
          <a:xfrm>
            <a:off x="4022725" y="26400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47520" name="Text Box 64"/>
          <p:cNvSpPr txBox="1">
            <a:spLocks noChangeArrowheads="1"/>
          </p:cNvSpPr>
          <p:nvPr/>
        </p:nvSpPr>
        <p:spPr bwMode="auto">
          <a:xfrm>
            <a:off x="4410868" y="2628900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h</a:t>
            </a:r>
          </a:p>
        </p:txBody>
      </p:sp>
      <p:sp>
        <p:nvSpPr>
          <p:cNvPr id="147521" name="Text Box 65"/>
          <p:cNvSpPr txBox="1">
            <a:spLocks noChangeArrowheads="1"/>
          </p:cNvSpPr>
          <p:nvPr/>
        </p:nvSpPr>
        <p:spPr bwMode="auto">
          <a:xfrm>
            <a:off x="3413125" y="35671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h</a:t>
            </a:r>
          </a:p>
        </p:txBody>
      </p:sp>
      <p:sp>
        <p:nvSpPr>
          <p:cNvPr id="147522" name="Text Box 66"/>
          <p:cNvSpPr txBox="1">
            <a:spLocks noChangeArrowheads="1"/>
          </p:cNvSpPr>
          <p:nvPr/>
        </p:nvSpPr>
        <p:spPr bwMode="auto">
          <a:xfrm>
            <a:off x="5178425" y="36052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47530" name="Rectangle 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NMOS </a:t>
            </a:r>
            <a:r>
              <a:rPr lang="en-US" dirty="0" smtClean="0"/>
              <a:t>transistor with no applied voltages </a:t>
            </a:r>
            <a:endParaRPr lang="en-US" dirty="0"/>
          </a:p>
        </p:txBody>
      </p:sp>
      <p:sp>
        <p:nvSpPr>
          <p:cNvPr id="69" name="Text Box 551"/>
          <p:cNvSpPr txBox="1">
            <a:spLocks noChangeArrowheads="1"/>
          </p:cNvSpPr>
          <p:nvPr/>
        </p:nvSpPr>
        <p:spPr bwMode="auto">
          <a:xfrm>
            <a:off x="2730501" y="2752724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e</a:t>
            </a:r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0" name="Text Box 552"/>
          <p:cNvSpPr txBox="1">
            <a:spLocks noChangeArrowheads="1"/>
          </p:cNvSpPr>
          <p:nvPr/>
        </p:nvSpPr>
        <p:spPr bwMode="auto">
          <a:xfrm>
            <a:off x="3021806" y="2749708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e</a:t>
            </a:r>
          </a:p>
        </p:txBody>
      </p:sp>
      <p:sp>
        <p:nvSpPr>
          <p:cNvPr id="71" name="Text Box 553"/>
          <p:cNvSpPr txBox="1">
            <a:spLocks noChangeArrowheads="1"/>
          </p:cNvSpPr>
          <p:nvPr/>
        </p:nvSpPr>
        <p:spPr bwMode="auto">
          <a:xfrm>
            <a:off x="5866606" y="2749867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e</a:t>
            </a:r>
          </a:p>
        </p:txBody>
      </p:sp>
      <p:sp>
        <p:nvSpPr>
          <p:cNvPr id="72" name="Text Box 554"/>
          <p:cNvSpPr txBox="1">
            <a:spLocks noChangeArrowheads="1"/>
          </p:cNvSpPr>
          <p:nvPr/>
        </p:nvSpPr>
        <p:spPr bwMode="auto">
          <a:xfrm>
            <a:off x="6196806" y="2742405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e</a:t>
            </a:r>
          </a:p>
        </p:txBody>
      </p:sp>
      <p:sp>
        <p:nvSpPr>
          <p:cNvPr id="73" name="Text Box 555"/>
          <p:cNvSpPr txBox="1">
            <a:spLocks noChangeArrowheads="1"/>
          </p:cNvSpPr>
          <p:nvPr/>
        </p:nvSpPr>
        <p:spPr bwMode="auto">
          <a:xfrm>
            <a:off x="6488906" y="2752725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e</a:t>
            </a:r>
          </a:p>
        </p:txBody>
      </p:sp>
      <p:sp>
        <p:nvSpPr>
          <p:cNvPr id="74" name="Text Box 556"/>
          <p:cNvSpPr txBox="1">
            <a:spLocks noChangeArrowheads="1"/>
          </p:cNvSpPr>
          <p:nvPr/>
        </p:nvSpPr>
        <p:spPr bwMode="auto">
          <a:xfrm>
            <a:off x="2318068" y="314404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h</a:t>
            </a:r>
          </a:p>
        </p:txBody>
      </p:sp>
      <p:sp>
        <p:nvSpPr>
          <p:cNvPr id="75" name="Text Box 557"/>
          <p:cNvSpPr txBox="1">
            <a:spLocks noChangeArrowheads="1"/>
          </p:cNvSpPr>
          <p:nvPr/>
        </p:nvSpPr>
        <p:spPr bwMode="auto">
          <a:xfrm>
            <a:off x="2950845" y="3141662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h</a:t>
            </a:r>
          </a:p>
        </p:txBody>
      </p:sp>
      <p:sp>
        <p:nvSpPr>
          <p:cNvPr id="76" name="Text Box 558"/>
          <p:cNvSpPr txBox="1">
            <a:spLocks noChangeArrowheads="1"/>
          </p:cNvSpPr>
          <p:nvPr/>
        </p:nvSpPr>
        <p:spPr bwMode="auto">
          <a:xfrm>
            <a:off x="3348355" y="2803525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h</a:t>
            </a:r>
          </a:p>
        </p:txBody>
      </p:sp>
      <p:sp>
        <p:nvSpPr>
          <p:cNvPr id="77" name="Text Box 559"/>
          <p:cNvSpPr txBox="1">
            <a:spLocks noChangeArrowheads="1"/>
          </p:cNvSpPr>
          <p:nvPr/>
        </p:nvSpPr>
        <p:spPr bwMode="auto">
          <a:xfrm>
            <a:off x="5346700" y="2653348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h</a:t>
            </a:r>
          </a:p>
        </p:txBody>
      </p:sp>
      <p:sp>
        <p:nvSpPr>
          <p:cNvPr id="68" name="Text Box 550"/>
          <p:cNvSpPr txBox="1">
            <a:spLocks noChangeArrowheads="1"/>
          </p:cNvSpPr>
          <p:nvPr/>
        </p:nvSpPr>
        <p:spPr bwMode="auto">
          <a:xfrm>
            <a:off x="2405063" y="2744787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e</a:t>
            </a:r>
          </a:p>
        </p:txBody>
      </p:sp>
      <p:sp>
        <p:nvSpPr>
          <p:cNvPr id="78" name="Text Box 560"/>
          <p:cNvSpPr txBox="1">
            <a:spLocks noChangeArrowheads="1"/>
          </p:cNvSpPr>
          <p:nvPr/>
        </p:nvSpPr>
        <p:spPr bwMode="auto">
          <a:xfrm>
            <a:off x="5632450" y="3083561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h</a:t>
            </a:r>
          </a:p>
        </p:txBody>
      </p:sp>
      <p:sp>
        <p:nvSpPr>
          <p:cNvPr id="79" name="Text Box 561"/>
          <p:cNvSpPr txBox="1">
            <a:spLocks noChangeArrowheads="1"/>
          </p:cNvSpPr>
          <p:nvPr/>
        </p:nvSpPr>
        <p:spPr bwMode="auto">
          <a:xfrm>
            <a:off x="6314281" y="3124200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h</a:t>
            </a:r>
          </a:p>
        </p:txBody>
      </p:sp>
      <p:sp>
        <p:nvSpPr>
          <p:cNvPr id="96" name="Text Box 559"/>
          <p:cNvSpPr txBox="1">
            <a:spLocks noChangeArrowheads="1"/>
          </p:cNvSpPr>
          <p:nvPr/>
        </p:nvSpPr>
        <p:spPr bwMode="auto">
          <a:xfrm>
            <a:off x="4697413" y="2615565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7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-0.01233 0.0685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342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0.02657 0.0648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9" y="324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04184 0.007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37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-0.05365 -0.0111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1" y="-55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-0.06216 0.0601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8" y="300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0191 0.0585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5" y="291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7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7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47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95" grpId="0"/>
      <p:bldP spid="147497" grpId="0"/>
      <p:bldP spid="147499" grpId="0"/>
      <p:bldP spid="147501" grpId="0"/>
      <p:bldP spid="147503" grpId="0"/>
      <p:bldP spid="147505" grpId="0"/>
      <p:bldP spid="147512" grpId="0" animBg="1"/>
      <p:bldP spid="147513" grpId="0"/>
      <p:bldP spid="147514" grpId="0" animBg="1"/>
      <p:bldP spid="147515" grpId="0"/>
      <p:bldP spid="147516" grpId="0" animBg="1"/>
      <p:bldP spid="147517" grpId="0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5" grpId="0"/>
      <p:bldP spid="76" grpId="0"/>
      <p:bldP spid="77" grpId="0"/>
      <p:bldP spid="68" grpId="0"/>
      <p:bldP spid="68" grpId="1"/>
      <p:bldP spid="78" grpId="0"/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48" name="Line 68"/>
          <p:cNvSpPr>
            <a:spLocks noChangeShapeType="1"/>
          </p:cNvSpPr>
          <p:nvPr/>
        </p:nvSpPr>
        <p:spPr bwMode="auto">
          <a:xfrm flipV="1">
            <a:off x="2663825" y="1749425"/>
            <a:ext cx="0" cy="5699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8618538" y="1966913"/>
            <a:ext cx="525462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531813" y="1817688"/>
            <a:ext cx="7107237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381000" y="1817688"/>
            <a:ext cx="8107363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381000" y="1817688"/>
            <a:ext cx="7937500" cy="20256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1631950" y="2605088"/>
            <a:ext cx="5900738" cy="14700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488" name="Freeform 8"/>
          <p:cNvSpPr>
            <a:spLocks noChangeAspect="1"/>
          </p:cNvSpPr>
          <p:nvPr/>
        </p:nvSpPr>
        <p:spPr bwMode="auto">
          <a:xfrm>
            <a:off x="2230438" y="2603500"/>
            <a:ext cx="1244600" cy="598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" y="131"/>
              </a:cxn>
              <a:cxn ang="0">
                <a:pos x="225" y="151"/>
              </a:cxn>
              <a:cxn ang="0">
                <a:pos x="402" y="131"/>
              </a:cxn>
              <a:cxn ang="0">
                <a:pos x="460" y="0"/>
              </a:cxn>
            </a:cxnLst>
            <a:rect l="0" t="0" r="r" b="b"/>
            <a:pathLst>
              <a:path w="460" h="156">
                <a:moveTo>
                  <a:pt x="0" y="0"/>
                </a:moveTo>
                <a:cubicBezTo>
                  <a:pt x="8" y="21"/>
                  <a:pt x="12" y="106"/>
                  <a:pt x="49" y="131"/>
                </a:cubicBezTo>
                <a:cubicBezTo>
                  <a:pt x="86" y="156"/>
                  <a:pt x="166" y="151"/>
                  <a:pt x="225" y="151"/>
                </a:cubicBezTo>
                <a:cubicBezTo>
                  <a:pt x="284" y="151"/>
                  <a:pt x="363" y="156"/>
                  <a:pt x="402" y="131"/>
                </a:cubicBezTo>
                <a:cubicBezTo>
                  <a:pt x="441" y="106"/>
                  <a:pt x="448" y="28"/>
                  <a:pt x="460" y="0"/>
                </a:cubicBezTo>
              </a:path>
            </a:pathLst>
          </a:custGeom>
          <a:solidFill>
            <a:schemeClr val="bg2"/>
          </a:solidFill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489" name="Text Box 9"/>
          <p:cNvSpPr txBox="1">
            <a:spLocks noChangeAspect="1" noChangeArrowheads="1"/>
          </p:cNvSpPr>
          <p:nvPr/>
        </p:nvSpPr>
        <p:spPr bwMode="auto">
          <a:xfrm>
            <a:off x="2420938" y="2505075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n-type</a:t>
            </a:r>
          </a:p>
        </p:txBody>
      </p:sp>
      <p:sp>
        <p:nvSpPr>
          <p:cNvPr id="148490" name="Freeform 10"/>
          <p:cNvSpPr>
            <a:spLocks noChangeAspect="1"/>
          </p:cNvSpPr>
          <p:nvPr/>
        </p:nvSpPr>
        <p:spPr bwMode="auto">
          <a:xfrm>
            <a:off x="5695950" y="2603500"/>
            <a:ext cx="1254125" cy="598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" y="131"/>
              </a:cxn>
              <a:cxn ang="0">
                <a:pos x="225" y="151"/>
              </a:cxn>
              <a:cxn ang="0">
                <a:pos x="402" y="131"/>
              </a:cxn>
              <a:cxn ang="0">
                <a:pos x="460" y="0"/>
              </a:cxn>
            </a:cxnLst>
            <a:rect l="0" t="0" r="r" b="b"/>
            <a:pathLst>
              <a:path w="460" h="156">
                <a:moveTo>
                  <a:pt x="0" y="0"/>
                </a:moveTo>
                <a:cubicBezTo>
                  <a:pt x="8" y="21"/>
                  <a:pt x="12" y="106"/>
                  <a:pt x="49" y="131"/>
                </a:cubicBezTo>
                <a:cubicBezTo>
                  <a:pt x="86" y="156"/>
                  <a:pt x="166" y="151"/>
                  <a:pt x="225" y="151"/>
                </a:cubicBezTo>
                <a:cubicBezTo>
                  <a:pt x="284" y="151"/>
                  <a:pt x="363" y="156"/>
                  <a:pt x="402" y="131"/>
                </a:cubicBezTo>
                <a:cubicBezTo>
                  <a:pt x="441" y="106"/>
                  <a:pt x="448" y="28"/>
                  <a:pt x="460" y="0"/>
                </a:cubicBezTo>
              </a:path>
            </a:pathLst>
          </a:custGeom>
          <a:solidFill>
            <a:schemeClr val="bg2"/>
          </a:solidFill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66950" y="2289175"/>
            <a:ext cx="784225" cy="366713"/>
            <a:chOff x="2042" y="1005"/>
            <a:chExt cx="494" cy="231"/>
          </a:xfrm>
        </p:grpSpPr>
        <p:sp>
          <p:nvSpPr>
            <p:cNvPr id="148492" name="Text Box 12"/>
            <p:cNvSpPr txBox="1">
              <a:spLocks noChangeArrowheads="1"/>
            </p:cNvSpPr>
            <p:nvPr/>
          </p:nvSpPr>
          <p:spPr bwMode="auto">
            <a:xfrm>
              <a:off x="2044" y="1005"/>
              <a:ext cx="492" cy="2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latin typeface="Arial" charset="0"/>
                </a:rPr>
                <a:t>metal</a:t>
              </a:r>
            </a:p>
          </p:txBody>
        </p:sp>
        <p:sp>
          <p:nvSpPr>
            <p:cNvPr id="148493" name="Rectangle 13"/>
            <p:cNvSpPr>
              <a:spLocks noChangeArrowheads="1"/>
            </p:cNvSpPr>
            <p:nvPr/>
          </p:nvSpPr>
          <p:spPr bwMode="auto">
            <a:xfrm>
              <a:off x="2042" y="1006"/>
              <a:ext cx="488" cy="19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126163" y="2292350"/>
            <a:ext cx="784225" cy="366713"/>
            <a:chOff x="2042" y="1005"/>
            <a:chExt cx="494" cy="231"/>
          </a:xfrm>
        </p:grpSpPr>
        <p:sp>
          <p:nvSpPr>
            <p:cNvPr id="148495" name="Text Box 15"/>
            <p:cNvSpPr txBox="1">
              <a:spLocks noChangeArrowheads="1"/>
            </p:cNvSpPr>
            <p:nvPr/>
          </p:nvSpPr>
          <p:spPr bwMode="auto">
            <a:xfrm>
              <a:off x="2044" y="1005"/>
              <a:ext cx="492" cy="2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latin typeface="Arial" charset="0"/>
                </a:rPr>
                <a:t>metal</a:t>
              </a:r>
            </a:p>
          </p:txBody>
        </p:sp>
        <p:sp>
          <p:nvSpPr>
            <p:cNvPr id="148496" name="Rectangle 16"/>
            <p:cNvSpPr>
              <a:spLocks noChangeArrowheads="1"/>
            </p:cNvSpPr>
            <p:nvPr/>
          </p:nvSpPr>
          <p:spPr bwMode="auto">
            <a:xfrm>
              <a:off x="2042" y="1006"/>
              <a:ext cx="488" cy="19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3365500" y="2339975"/>
            <a:ext cx="2443163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498" name="Text Box 18"/>
          <p:cNvSpPr txBox="1">
            <a:spLocks noChangeArrowheads="1"/>
          </p:cNvSpPr>
          <p:nvPr/>
        </p:nvSpPr>
        <p:spPr bwMode="auto">
          <a:xfrm>
            <a:off x="3692525" y="2266950"/>
            <a:ext cx="18097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oxide insulator</a:t>
            </a:r>
          </a:p>
        </p:txBody>
      </p:sp>
      <p:sp>
        <p:nvSpPr>
          <p:cNvPr id="148499" name="Rectangle 19"/>
          <p:cNvSpPr>
            <a:spLocks noChangeArrowheads="1"/>
          </p:cNvSpPr>
          <p:nvPr/>
        </p:nvSpPr>
        <p:spPr bwMode="auto">
          <a:xfrm>
            <a:off x="3370263" y="2076450"/>
            <a:ext cx="2432050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00" name="Text Box 20"/>
          <p:cNvSpPr txBox="1">
            <a:spLocks noChangeArrowheads="1"/>
          </p:cNvSpPr>
          <p:nvPr/>
        </p:nvSpPr>
        <p:spPr bwMode="auto">
          <a:xfrm>
            <a:off x="4195763" y="2003425"/>
            <a:ext cx="7810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metal</a:t>
            </a:r>
          </a:p>
        </p:txBody>
      </p:sp>
      <p:sp>
        <p:nvSpPr>
          <p:cNvPr id="148501" name="Text Box 21"/>
          <p:cNvSpPr txBox="1">
            <a:spLocks noChangeArrowheads="1"/>
          </p:cNvSpPr>
          <p:nvPr/>
        </p:nvSpPr>
        <p:spPr bwMode="auto">
          <a:xfrm>
            <a:off x="4016375" y="3300413"/>
            <a:ext cx="869950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p-type</a:t>
            </a:r>
          </a:p>
        </p:txBody>
      </p:sp>
      <p:sp>
        <p:nvSpPr>
          <p:cNvPr id="148502" name="Rectangle 22"/>
          <p:cNvSpPr>
            <a:spLocks noChangeArrowheads="1"/>
          </p:cNvSpPr>
          <p:nvPr/>
        </p:nvSpPr>
        <p:spPr bwMode="auto">
          <a:xfrm>
            <a:off x="1631950" y="4070350"/>
            <a:ext cx="5897563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03" name="Text Box 23"/>
          <p:cNvSpPr txBox="1">
            <a:spLocks noChangeArrowheads="1"/>
          </p:cNvSpPr>
          <p:nvPr/>
        </p:nvSpPr>
        <p:spPr bwMode="auto">
          <a:xfrm>
            <a:off x="3986213" y="3997325"/>
            <a:ext cx="119062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metal</a:t>
            </a:r>
          </a:p>
        </p:txBody>
      </p:sp>
      <p:sp>
        <p:nvSpPr>
          <p:cNvPr id="148504" name="Oval 24"/>
          <p:cNvSpPr>
            <a:spLocks noChangeAspect="1" noChangeArrowheads="1"/>
          </p:cNvSpPr>
          <p:nvPr/>
        </p:nvSpPr>
        <p:spPr bwMode="auto">
          <a:xfrm>
            <a:off x="7515225" y="1935163"/>
            <a:ext cx="109538" cy="1158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05" name="Oval 25"/>
          <p:cNvSpPr>
            <a:spLocks noChangeAspect="1" noChangeArrowheads="1"/>
          </p:cNvSpPr>
          <p:nvPr/>
        </p:nvSpPr>
        <p:spPr bwMode="auto">
          <a:xfrm flipH="1">
            <a:off x="1141413" y="1943100"/>
            <a:ext cx="109537" cy="1079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06" name="Line 26"/>
          <p:cNvSpPr>
            <a:spLocks noChangeShapeType="1"/>
          </p:cNvSpPr>
          <p:nvPr/>
        </p:nvSpPr>
        <p:spPr bwMode="auto">
          <a:xfrm>
            <a:off x="1387475" y="1992313"/>
            <a:ext cx="0" cy="22113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07" name="Line 27"/>
          <p:cNvSpPr>
            <a:spLocks noChangeShapeType="1"/>
          </p:cNvSpPr>
          <p:nvPr/>
        </p:nvSpPr>
        <p:spPr bwMode="auto">
          <a:xfrm>
            <a:off x="1387475" y="4214813"/>
            <a:ext cx="24288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08" name="Line 28"/>
          <p:cNvSpPr>
            <a:spLocks noChangeShapeType="1"/>
          </p:cNvSpPr>
          <p:nvPr/>
        </p:nvSpPr>
        <p:spPr bwMode="auto">
          <a:xfrm>
            <a:off x="4581525" y="1749425"/>
            <a:ext cx="0" cy="3238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09" name="Oval 29"/>
          <p:cNvSpPr>
            <a:spLocks noChangeAspect="1" noChangeArrowheads="1"/>
          </p:cNvSpPr>
          <p:nvPr/>
        </p:nvSpPr>
        <p:spPr bwMode="auto">
          <a:xfrm>
            <a:off x="4525963" y="1676400"/>
            <a:ext cx="109537" cy="109538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10" name="Line 30"/>
          <p:cNvSpPr>
            <a:spLocks noChangeShapeType="1"/>
          </p:cNvSpPr>
          <p:nvPr/>
        </p:nvSpPr>
        <p:spPr bwMode="auto">
          <a:xfrm flipV="1">
            <a:off x="2657475" y="1985963"/>
            <a:ext cx="0" cy="279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11" name="Line 31"/>
          <p:cNvSpPr>
            <a:spLocks noChangeShapeType="1"/>
          </p:cNvSpPr>
          <p:nvPr/>
        </p:nvSpPr>
        <p:spPr bwMode="auto">
          <a:xfrm>
            <a:off x="1225550" y="1995488"/>
            <a:ext cx="14319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12" name="Line 32"/>
          <p:cNvSpPr>
            <a:spLocks noChangeShapeType="1"/>
          </p:cNvSpPr>
          <p:nvPr/>
        </p:nvSpPr>
        <p:spPr bwMode="auto">
          <a:xfrm flipV="1">
            <a:off x="6515100" y="1993900"/>
            <a:ext cx="0" cy="2921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13" name="Line 33"/>
          <p:cNvSpPr>
            <a:spLocks noChangeShapeType="1"/>
          </p:cNvSpPr>
          <p:nvPr/>
        </p:nvSpPr>
        <p:spPr bwMode="auto">
          <a:xfrm flipH="1">
            <a:off x="6518275" y="1993900"/>
            <a:ext cx="10461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14" name="Text Box 34"/>
          <p:cNvSpPr txBox="1">
            <a:spLocks noChangeArrowheads="1"/>
          </p:cNvSpPr>
          <p:nvPr/>
        </p:nvSpPr>
        <p:spPr bwMode="auto">
          <a:xfrm>
            <a:off x="4133850" y="1311275"/>
            <a:ext cx="903288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gate</a:t>
            </a:r>
          </a:p>
        </p:txBody>
      </p:sp>
      <p:sp>
        <p:nvSpPr>
          <p:cNvPr id="148515" name="Text Box 35"/>
          <p:cNvSpPr txBox="1">
            <a:spLocks noChangeArrowheads="1"/>
          </p:cNvSpPr>
          <p:nvPr/>
        </p:nvSpPr>
        <p:spPr bwMode="auto">
          <a:xfrm>
            <a:off x="254000" y="1811338"/>
            <a:ext cx="960438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source</a:t>
            </a:r>
          </a:p>
        </p:txBody>
      </p:sp>
      <p:sp>
        <p:nvSpPr>
          <p:cNvPr id="148516" name="Text Box 36"/>
          <p:cNvSpPr txBox="1">
            <a:spLocks noChangeArrowheads="1"/>
          </p:cNvSpPr>
          <p:nvPr/>
        </p:nvSpPr>
        <p:spPr bwMode="auto">
          <a:xfrm>
            <a:off x="7648575" y="1822450"/>
            <a:ext cx="1020763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drain</a:t>
            </a:r>
          </a:p>
        </p:txBody>
      </p:sp>
      <p:sp>
        <p:nvSpPr>
          <p:cNvPr id="148517" name="Text Box 37"/>
          <p:cNvSpPr txBox="1">
            <a:spLocks noChangeAspect="1" noChangeArrowheads="1"/>
          </p:cNvSpPr>
          <p:nvPr/>
        </p:nvSpPr>
        <p:spPr bwMode="auto">
          <a:xfrm>
            <a:off x="5951538" y="2543175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n-type</a:t>
            </a:r>
          </a:p>
        </p:txBody>
      </p:sp>
      <p:sp>
        <p:nvSpPr>
          <p:cNvPr id="148518" name="Oval 38"/>
          <p:cNvSpPr>
            <a:spLocks noChangeAspect="1" noChangeArrowheads="1"/>
          </p:cNvSpPr>
          <p:nvPr/>
        </p:nvSpPr>
        <p:spPr bwMode="auto">
          <a:xfrm>
            <a:off x="24685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519" name="Text Box 39"/>
          <p:cNvSpPr txBox="1">
            <a:spLocks noChangeArrowheads="1"/>
          </p:cNvSpPr>
          <p:nvPr/>
        </p:nvSpPr>
        <p:spPr bwMode="auto">
          <a:xfrm>
            <a:off x="23844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48520" name="Oval 40"/>
          <p:cNvSpPr>
            <a:spLocks noChangeAspect="1" noChangeArrowheads="1"/>
          </p:cNvSpPr>
          <p:nvPr/>
        </p:nvSpPr>
        <p:spPr bwMode="auto">
          <a:xfrm>
            <a:off x="27987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521" name="Text Box 41"/>
          <p:cNvSpPr txBox="1">
            <a:spLocks noChangeArrowheads="1"/>
          </p:cNvSpPr>
          <p:nvPr/>
        </p:nvSpPr>
        <p:spPr bwMode="auto">
          <a:xfrm>
            <a:off x="27146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48522" name="Oval 42"/>
          <p:cNvSpPr>
            <a:spLocks noChangeAspect="1" noChangeArrowheads="1"/>
          </p:cNvSpPr>
          <p:nvPr/>
        </p:nvSpPr>
        <p:spPr bwMode="auto">
          <a:xfrm>
            <a:off x="30908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523" name="Text Box 43"/>
          <p:cNvSpPr txBox="1">
            <a:spLocks noChangeArrowheads="1"/>
          </p:cNvSpPr>
          <p:nvPr/>
        </p:nvSpPr>
        <p:spPr bwMode="auto">
          <a:xfrm>
            <a:off x="30067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48524" name="Oval 44"/>
          <p:cNvSpPr>
            <a:spLocks noChangeAspect="1" noChangeArrowheads="1"/>
          </p:cNvSpPr>
          <p:nvPr/>
        </p:nvSpPr>
        <p:spPr bwMode="auto">
          <a:xfrm>
            <a:off x="59356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525" name="Text Box 45"/>
          <p:cNvSpPr txBox="1">
            <a:spLocks noChangeArrowheads="1"/>
          </p:cNvSpPr>
          <p:nvPr/>
        </p:nvSpPr>
        <p:spPr bwMode="auto">
          <a:xfrm>
            <a:off x="58515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48526" name="Oval 46"/>
          <p:cNvSpPr>
            <a:spLocks noChangeAspect="1" noChangeArrowheads="1"/>
          </p:cNvSpPr>
          <p:nvPr/>
        </p:nvSpPr>
        <p:spPr bwMode="auto">
          <a:xfrm>
            <a:off x="62658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527" name="Text Box 47"/>
          <p:cNvSpPr txBox="1">
            <a:spLocks noChangeArrowheads="1"/>
          </p:cNvSpPr>
          <p:nvPr/>
        </p:nvSpPr>
        <p:spPr bwMode="auto">
          <a:xfrm>
            <a:off x="61817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48528" name="Oval 48"/>
          <p:cNvSpPr>
            <a:spLocks noChangeAspect="1" noChangeArrowheads="1"/>
          </p:cNvSpPr>
          <p:nvPr/>
        </p:nvSpPr>
        <p:spPr bwMode="auto">
          <a:xfrm>
            <a:off x="65579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529" name="Text Box 49"/>
          <p:cNvSpPr txBox="1">
            <a:spLocks noChangeArrowheads="1"/>
          </p:cNvSpPr>
          <p:nvPr/>
        </p:nvSpPr>
        <p:spPr bwMode="auto">
          <a:xfrm>
            <a:off x="64738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48530" name="Oval 50"/>
          <p:cNvSpPr>
            <a:spLocks noChangeAspect="1" noChangeArrowheads="1"/>
          </p:cNvSpPr>
          <p:nvPr/>
        </p:nvSpPr>
        <p:spPr bwMode="auto">
          <a:xfrm>
            <a:off x="3040063" y="3263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531" name="Text Box 51"/>
          <p:cNvSpPr txBox="1">
            <a:spLocks noChangeArrowheads="1"/>
          </p:cNvSpPr>
          <p:nvPr/>
        </p:nvSpPr>
        <p:spPr bwMode="auto">
          <a:xfrm>
            <a:off x="2943225" y="3038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8532" name="Oval 52"/>
          <p:cNvSpPr>
            <a:spLocks noChangeAspect="1" noChangeArrowheads="1"/>
          </p:cNvSpPr>
          <p:nvPr/>
        </p:nvSpPr>
        <p:spPr bwMode="auto">
          <a:xfrm>
            <a:off x="2405063" y="32766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533" name="Text Box 53"/>
          <p:cNvSpPr txBox="1">
            <a:spLocks noChangeArrowheads="1"/>
          </p:cNvSpPr>
          <p:nvPr/>
        </p:nvSpPr>
        <p:spPr bwMode="auto">
          <a:xfrm>
            <a:off x="2308225" y="30511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8534" name="Oval 54"/>
          <p:cNvSpPr>
            <a:spLocks noChangeAspect="1" noChangeArrowheads="1"/>
          </p:cNvSpPr>
          <p:nvPr/>
        </p:nvSpPr>
        <p:spPr bwMode="auto">
          <a:xfrm>
            <a:off x="3509963" y="29083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535" name="Text Box 55"/>
          <p:cNvSpPr txBox="1">
            <a:spLocks noChangeArrowheads="1"/>
          </p:cNvSpPr>
          <p:nvPr/>
        </p:nvSpPr>
        <p:spPr bwMode="auto">
          <a:xfrm>
            <a:off x="3413125" y="26828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8536" name="Oval 56"/>
          <p:cNvSpPr>
            <a:spLocks noChangeAspect="1" noChangeArrowheads="1"/>
          </p:cNvSpPr>
          <p:nvPr/>
        </p:nvSpPr>
        <p:spPr bwMode="auto">
          <a:xfrm>
            <a:off x="5427663" y="27686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537" name="Text Box 57"/>
          <p:cNvSpPr txBox="1">
            <a:spLocks noChangeArrowheads="1"/>
          </p:cNvSpPr>
          <p:nvPr/>
        </p:nvSpPr>
        <p:spPr bwMode="auto">
          <a:xfrm>
            <a:off x="5330825" y="25431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8538" name="Oval 58"/>
          <p:cNvSpPr>
            <a:spLocks noChangeAspect="1" noChangeArrowheads="1"/>
          </p:cNvSpPr>
          <p:nvPr/>
        </p:nvSpPr>
        <p:spPr bwMode="auto">
          <a:xfrm>
            <a:off x="5719763" y="32004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539" name="Text Box 59"/>
          <p:cNvSpPr txBox="1">
            <a:spLocks noChangeArrowheads="1"/>
          </p:cNvSpPr>
          <p:nvPr/>
        </p:nvSpPr>
        <p:spPr bwMode="auto">
          <a:xfrm>
            <a:off x="5622925" y="29749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8540" name="Oval 60"/>
          <p:cNvSpPr>
            <a:spLocks noChangeAspect="1" noChangeArrowheads="1"/>
          </p:cNvSpPr>
          <p:nvPr/>
        </p:nvSpPr>
        <p:spPr bwMode="auto">
          <a:xfrm>
            <a:off x="6392863" y="32512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541" name="Text Box 61"/>
          <p:cNvSpPr txBox="1">
            <a:spLocks noChangeArrowheads="1"/>
          </p:cNvSpPr>
          <p:nvPr/>
        </p:nvSpPr>
        <p:spPr bwMode="auto">
          <a:xfrm>
            <a:off x="6296025" y="30257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8542" name="Text Box 62"/>
          <p:cNvSpPr txBox="1">
            <a:spLocks noChangeArrowheads="1"/>
          </p:cNvSpPr>
          <p:nvPr/>
        </p:nvSpPr>
        <p:spPr bwMode="auto">
          <a:xfrm>
            <a:off x="581025" y="4675188"/>
            <a:ext cx="8101013" cy="19177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charset="0"/>
              </a:rPr>
              <a:t>When a small, positive V</a:t>
            </a:r>
            <a:r>
              <a:rPr lang="en-US" sz="2400" baseline="-25000" dirty="0">
                <a:latin typeface="Arial" charset="0"/>
              </a:rPr>
              <a:t>GS</a:t>
            </a:r>
            <a:r>
              <a:rPr lang="en-US" sz="2400" dirty="0">
                <a:latin typeface="Arial" charset="0"/>
              </a:rPr>
              <a:t> is applied, holes “move away” from the gate.</a:t>
            </a:r>
          </a:p>
          <a:p>
            <a:pPr eaLnBrk="0" hangingPunct="0"/>
            <a:endParaRPr lang="en-US" sz="2400" dirty="0">
              <a:latin typeface="Arial" charset="0"/>
            </a:endParaRPr>
          </a:p>
          <a:p>
            <a:pPr eaLnBrk="0" hangingPunct="0"/>
            <a:r>
              <a:rPr lang="en-US" sz="2400" dirty="0">
                <a:latin typeface="Arial" charset="0"/>
              </a:rPr>
              <a:t>Electrons from complete atoms elsewhere in the p-type material move to fill holes near the gate instead.</a:t>
            </a:r>
          </a:p>
        </p:txBody>
      </p:sp>
      <p:sp>
        <p:nvSpPr>
          <p:cNvPr id="148543" name="Text Box 63"/>
          <p:cNvSpPr txBox="1">
            <a:spLocks noChangeArrowheads="1"/>
          </p:cNvSpPr>
          <p:nvPr/>
        </p:nvSpPr>
        <p:spPr bwMode="auto">
          <a:xfrm>
            <a:off x="2892425" y="35798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48544" name="Text Box 64"/>
          <p:cNvSpPr txBox="1">
            <a:spLocks noChangeArrowheads="1"/>
          </p:cNvSpPr>
          <p:nvPr/>
        </p:nvSpPr>
        <p:spPr bwMode="auto">
          <a:xfrm>
            <a:off x="4843462" y="2586036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h</a:t>
            </a:r>
          </a:p>
        </p:txBody>
      </p:sp>
      <p:sp>
        <p:nvSpPr>
          <p:cNvPr id="148545" name="Text Box 65"/>
          <p:cNvSpPr txBox="1">
            <a:spLocks noChangeArrowheads="1"/>
          </p:cNvSpPr>
          <p:nvPr/>
        </p:nvSpPr>
        <p:spPr bwMode="auto">
          <a:xfrm>
            <a:off x="3911600" y="2586037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h</a:t>
            </a:r>
          </a:p>
        </p:txBody>
      </p:sp>
      <p:sp>
        <p:nvSpPr>
          <p:cNvPr id="148546" name="Text Box 66"/>
          <p:cNvSpPr txBox="1">
            <a:spLocks noChangeArrowheads="1"/>
          </p:cNvSpPr>
          <p:nvPr/>
        </p:nvSpPr>
        <p:spPr bwMode="auto">
          <a:xfrm>
            <a:off x="5457825" y="35671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48547" name="Line 67"/>
          <p:cNvSpPr>
            <a:spLocks noChangeShapeType="1"/>
          </p:cNvSpPr>
          <p:nvPr/>
        </p:nvSpPr>
        <p:spPr bwMode="auto">
          <a:xfrm flipH="1">
            <a:off x="2671763" y="1735138"/>
            <a:ext cx="91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549" name="Line 69"/>
          <p:cNvSpPr>
            <a:spLocks noChangeShapeType="1"/>
          </p:cNvSpPr>
          <p:nvPr/>
        </p:nvSpPr>
        <p:spPr bwMode="auto">
          <a:xfrm>
            <a:off x="3983038" y="1749425"/>
            <a:ext cx="59848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3540125" y="1539875"/>
            <a:ext cx="461963" cy="406400"/>
            <a:chOff x="4170" y="1424"/>
            <a:chExt cx="291" cy="256"/>
          </a:xfrm>
        </p:grpSpPr>
        <p:sp>
          <p:nvSpPr>
            <p:cNvPr id="148551" name="Oval 71"/>
            <p:cNvSpPr>
              <a:spLocks noChangeArrowheads="1"/>
            </p:cNvSpPr>
            <p:nvPr/>
          </p:nvSpPr>
          <p:spPr bwMode="auto">
            <a:xfrm>
              <a:off x="4190" y="1424"/>
              <a:ext cx="250" cy="25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8552" name="Text Box 72"/>
            <p:cNvSpPr txBox="1">
              <a:spLocks noChangeArrowheads="1"/>
            </p:cNvSpPr>
            <p:nvPr/>
          </p:nvSpPr>
          <p:spPr bwMode="auto">
            <a:xfrm>
              <a:off x="4170" y="1454"/>
              <a:ext cx="218" cy="19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-</a:t>
              </a:r>
            </a:p>
          </p:txBody>
        </p:sp>
        <p:sp>
          <p:nvSpPr>
            <p:cNvPr id="148553" name="Text Box 73"/>
            <p:cNvSpPr txBox="1">
              <a:spLocks noChangeArrowheads="1"/>
            </p:cNvSpPr>
            <p:nvPr/>
          </p:nvSpPr>
          <p:spPr bwMode="auto">
            <a:xfrm>
              <a:off x="4282" y="1447"/>
              <a:ext cx="179" cy="21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+</a:t>
              </a:r>
            </a:p>
          </p:txBody>
        </p:sp>
      </p:grpSp>
      <p:sp>
        <p:nvSpPr>
          <p:cNvPr id="148554" name="Oval 74"/>
          <p:cNvSpPr>
            <a:spLocks noChangeAspect="1" noChangeArrowheads="1"/>
          </p:cNvSpPr>
          <p:nvPr/>
        </p:nvSpPr>
        <p:spPr bwMode="auto">
          <a:xfrm>
            <a:off x="3992563" y="26797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555" name="Text Box 75"/>
          <p:cNvSpPr txBox="1">
            <a:spLocks noChangeArrowheads="1"/>
          </p:cNvSpPr>
          <p:nvPr/>
        </p:nvSpPr>
        <p:spPr bwMode="auto">
          <a:xfrm>
            <a:off x="3895725" y="24542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8556" name="Oval 76"/>
          <p:cNvSpPr>
            <a:spLocks noChangeAspect="1" noChangeArrowheads="1"/>
          </p:cNvSpPr>
          <p:nvPr/>
        </p:nvSpPr>
        <p:spPr bwMode="auto">
          <a:xfrm>
            <a:off x="4500563" y="26797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557" name="Text Box 77"/>
          <p:cNvSpPr txBox="1">
            <a:spLocks noChangeArrowheads="1"/>
          </p:cNvSpPr>
          <p:nvPr/>
        </p:nvSpPr>
        <p:spPr bwMode="auto">
          <a:xfrm>
            <a:off x="4403725" y="24542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8558" name="Oval 78"/>
          <p:cNvSpPr>
            <a:spLocks noChangeAspect="1" noChangeArrowheads="1"/>
          </p:cNvSpPr>
          <p:nvPr/>
        </p:nvSpPr>
        <p:spPr bwMode="auto">
          <a:xfrm>
            <a:off x="4932363" y="26797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559" name="Text Box 79"/>
          <p:cNvSpPr txBox="1">
            <a:spLocks noChangeArrowheads="1"/>
          </p:cNvSpPr>
          <p:nvPr/>
        </p:nvSpPr>
        <p:spPr bwMode="auto">
          <a:xfrm>
            <a:off x="4835525" y="24542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8560" name="Text Box 80"/>
          <p:cNvSpPr txBox="1">
            <a:spLocks noChangeArrowheads="1"/>
          </p:cNvSpPr>
          <p:nvPr/>
        </p:nvSpPr>
        <p:spPr bwMode="auto">
          <a:xfrm>
            <a:off x="4421981" y="2577306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h</a:t>
            </a:r>
          </a:p>
        </p:txBody>
      </p:sp>
      <p:sp>
        <p:nvSpPr>
          <p:cNvPr id="148561" name="Text Box 81"/>
          <p:cNvSpPr txBox="1">
            <a:spLocks noChangeArrowheads="1"/>
          </p:cNvSpPr>
          <p:nvPr/>
        </p:nvSpPr>
        <p:spPr bwMode="auto">
          <a:xfrm>
            <a:off x="3273425" y="1116013"/>
            <a:ext cx="1020763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V</a:t>
            </a:r>
            <a:r>
              <a:rPr lang="en-US" sz="2000" b="1" baseline="-25000">
                <a:latin typeface="Arial" charset="0"/>
              </a:rPr>
              <a:t>GS</a:t>
            </a:r>
            <a:r>
              <a:rPr lang="en-US" sz="2000" b="1">
                <a:latin typeface="Arial" charset="0"/>
              </a:rPr>
              <a:t> &gt; 0</a:t>
            </a:r>
            <a:endParaRPr lang="en-US" sz="2000" b="1" baseline="-25000">
              <a:latin typeface="Arial" charset="0"/>
            </a:endParaRPr>
          </a:p>
        </p:txBody>
      </p:sp>
      <p:sp>
        <p:nvSpPr>
          <p:cNvPr id="148562" name="Rectangle 8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NMOS </a:t>
            </a:r>
            <a:r>
              <a:rPr lang="en-US" dirty="0" smtClean="0"/>
              <a:t>transistor with small gate voltage</a:t>
            </a:r>
            <a:endParaRPr lang="en-US" dirty="0"/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4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8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-0.03802 0.1384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48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" y="692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00208 0.1620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48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810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0.00174 0.1606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48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48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44" grpId="0"/>
      <p:bldP spid="148545" grpId="0"/>
      <p:bldP spid="148547" grpId="0" animBg="1"/>
      <p:bldP spid="148554" grpId="0" animBg="1"/>
      <p:bldP spid="148555" grpId="0"/>
      <p:bldP spid="148556" grpId="0" animBg="1"/>
      <p:bldP spid="148557" grpId="0"/>
      <p:bldP spid="148558" grpId="0" animBg="1"/>
      <p:bldP spid="148559" grpId="0"/>
      <p:bldP spid="148560" grpId="0"/>
      <p:bldP spid="1485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96" name="Rectangle 92"/>
          <p:cNvSpPr>
            <a:spLocks noChangeArrowheads="1"/>
          </p:cNvSpPr>
          <p:nvPr/>
        </p:nvSpPr>
        <p:spPr bwMode="auto">
          <a:xfrm>
            <a:off x="3378200" y="2616200"/>
            <a:ext cx="2489200" cy="279400"/>
          </a:xfrm>
          <a:prstGeom prst="rect">
            <a:avLst/>
          </a:prstGeom>
          <a:solidFill>
            <a:schemeClr val="bg2"/>
          </a:solidFill>
          <a:ln w="6350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506" name="Line 2"/>
          <p:cNvSpPr>
            <a:spLocks noChangeShapeType="1"/>
          </p:cNvSpPr>
          <p:nvPr/>
        </p:nvSpPr>
        <p:spPr bwMode="auto">
          <a:xfrm flipV="1">
            <a:off x="2663825" y="1749425"/>
            <a:ext cx="0" cy="5699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454025" y="474663"/>
            <a:ext cx="793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endParaRPr lang="en-US" sz="2400" b="1">
              <a:latin typeface="Arial" charset="0"/>
            </a:endParaRP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8618538" y="1966913"/>
            <a:ext cx="525462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531813" y="1817688"/>
            <a:ext cx="7107237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381000" y="1817688"/>
            <a:ext cx="8107363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381000" y="1817688"/>
            <a:ext cx="7937500" cy="20256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631950" y="2605088"/>
            <a:ext cx="5900738" cy="14700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13" name="Freeform 9"/>
          <p:cNvSpPr>
            <a:spLocks noChangeAspect="1"/>
          </p:cNvSpPr>
          <p:nvPr/>
        </p:nvSpPr>
        <p:spPr bwMode="auto">
          <a:xfrm>
            <a:off x="2230438" y="2603500"/>
            <a:ext cx="1244600" cy="598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" y="131"/>
              </a:cxn>
              <a:cxn ang="0">
                <a:pos x="225" y="151"/>
              </a:cxn>
              <a:cxn ang="0">
                <a:pos x="402" y="131"/>
              </a:cxn>
              <a:cxn ang="0">
                <a:pos x="460" y="0"/>
              </a:cxn>
            </a:cxnLst>
            <a:rect l="0" t="0" r="r" b="b"/>
            <a:pathLst>
              <a:path w="460" h="156">
                <a:moveTo>
                  <a:pt x="0" y="0"/>
                </a:moveTo>
                <a:cubicBezTo>
                  <a:pt x="8" y="21"/>
                  <a:pt x="12" y="106"/>
                  <a:pt x="49" y="131"/>
                </a:cubicBezTo>
                <a:cubicBezTo>
                  <a:pt x="86" y="156"/>
                  <a:pt x="166" y="151"/>
                  <a:pt x="225" y="151"/>
                </a:cubicBezTo>
                <a:cubicBezTo>
                  <a:pt x="284" y="151"/>
                  <a:pt x="363" y="156"/>
                  <a:pt x="402" y="131"/>
                </a:cubicBezTo>
                <a:cubicBezTo>
                  <a:pt x="441" y="106"/>
                  <a:pt x="448" y="28"/>
                  <a:pt x="460" y="0"/>
                </a:cubicBezTo>
              </a:path>
            </a:pathLst>
          </a:custGeom>
          <a:solidFill>
            <a:schemeClr val="bg2"/>
          </a:solidFill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4" name="Text Box 10"/>
          <p:cNvSpPr txBox="1">
            <a:spLocks noChangeAspect="1" noChangeArrowheads="1"/>
          </p:cNvSpPr>
          <p:nvPr/>
        </p:nvSpPr>
        <p:spPr bwMode="auto">
          <a:xfrm>
            <a:off x="2420938" y="2505075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n-type</a:t>
            </a:r>
          </a:p>
        </p:txBody>
      </p:sp>
      <p:sp>
        <p:nvSpPr>
          <p:cNvPr id="149515" name="Freeform 11"/>
          <p:cNvSpPr>
            <a:spLocks noChangeAspect="1"/>
          </p:cNvSpPr>
          <p:nvPr/>
        </p:nvSpPr>
        <p:spPr bwMode="auto">
          <a:xfrm>
            <a:off x="5695950" y="2603500"/>
            <a:ext cx="1254125" cy="598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" y="131"/>
              </a:cxn>
              <a:cxn ang="0">
                <a:pos x="225" y="151"/>
              </a:cxn>
              <a:cxn ang="0">
                <a:pos x="402" y="131"/>
              </a:cxn>
              <a:cxn ang="0">
                <a:pos x="460" y="0"/>
              </a:cxn>
            </a:cxnLst>
            <a:rect l="0" t="0" r="r" b="b"/>
            <a:pathLst>
              <a:path w="460" h="156">
                <a:moveTo>
                  <a:pt x="0" y="0"/>
                </a:moveTo>
                <a:cubicBezTo>
                  <a:pt x="8" y="21"/>
                  <a:pt x="12" y="106"/>
                  <a:pt x="49" y="131"/>
                </a:cubicBezTo>
                <a:cubicBezTo>
                  <a:pt x="86" y="156"/>
                  <a:pt x="166" y="151"/>
                  <a:pt x="225" y="151"/>
                </a:cubicBezTo>
                <a:cubicBezTo>
                  <a:pt x="284" y="151"/>
                  <a:pt x="363" y="156"/>
                  <a:pt x="402" y="131"/>
                </a:cubicBezTo>
                <a:cubicBezTo>
                  <a:pt x="441" y="106"/>
                  <a:pt x="448" y="28"/>
                  <a:pt x="460" y="0"/>
                </a:cubicBezTo>
              </a:path>
            </a:pathLst>
          </a:custGeom>
          <a:solidFill>
            <a:schemeClr val="bg2"/>
          </a:solidFill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66950" y="2289175"/>
            <a:ext cx="784225" cy="366713"/>
            <a:chOff x="2042" y="1005"/>
            <a:chExt cx="494" cy="231"/>
          </a:xfrm>
        </p:grpSpPr>
        <p:sp>
          <p:nvSpPr>
            <p:cNvPr id="149517" name="Text Box 13"/>
            <p:cNvSpPr txBox="1">
              <a:spLocks noChangeArrowheads="1"/>
            </p:cNvSpPr>
            <p:nvPr/>
          </p:nvSpPr>
          <p:spPr bwMode="auto">
            <a:xfrm>
              <a:off x="2044" y="1005"/>
              <a:ext cx="492" cy="2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latin typeface="Arial" charset="0"/>
                </a:rPr>
                <a:t>metal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042" y="1006"/>
              <a:ext cx="488" cy="19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126163" y="2292350"/>
            <a:ext cx="784225" cy="366713"/>
            <a:chOff x="2042" y="1005"/>
            <a:chExt cx="494" cy="231"/>
          </a:xfrm>
        </p:grpSpPr>
        <p:sp>
          <p:nvSpPr>
            <p:cNvPr id="149520" name="Text Box 16"/>
            <p:cNvSpPr txBox="1">
              <a:spLocks noChangeArrowheads="1"/>
            </p:cNvSpPr>
            <p:nvPr/>
          </p:nvSpPr>
          <p:spPr bwMode="auto">
            <a:xfrm>
              <a:off x="2044" y="1005"/>
              <a:ext cx="492" cy="2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latin typeface="Arial" charset="0"/>
                </a:rPr>
                <a:t>metal</a:t>
              </a:r>
            </a:p>
          </p:txBody>
        </p:sp>
        <p:sp>
          <p:nvSpPr>
            <p:cNvPr id="149521" name="Rectangle 17"/>
            <p:cNvSpPr>
              <a:spLocks noChangeArrowheads="1"/>
            </p:cNvSpPr>
            <p:nvPr/>
          </p:nvSpPr>
          <p:spPr bwMode="auto">
            <a:xfrm>
              <a:off x="2042" y="1006"/>
              <a:ext cx="488" cy="19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65500" y="2339975"/>
            <a:ext cx="2443163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23" name="Text Box 19"/>
          <p:cNvSpPr txBox="1">
            <a:spLocks noChangeArrowheads="1"/>
          </p:cNvSpPr>
          <p:nvPr/>
        </p:nvSpPr>
        <p:spPr bwMode="auto">
          <a:xfrm>
            <a:off x="3692525" y="2266950"/>
            <a:ext cx="18097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oxide insulator</a:t>
            </a: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3370263" y="2076450"/>
            <a:ext cx="2432050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25" name="Text Box 21"/>
          <p:cNvSpPr txBox="1">
            <a:spLocks noChangeArrowheads="1"/>
          </p:cNvSpPr>
          <p:nvPr/>
        </p:nvSpPr>
        <p:spPr bwMode="auto">
          <a:xfrm>
            <a:off x="4195763" y="2003425"/>
            <a:ext cx="7810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metal</a:t>
            </a:r>
          </a:p>
        </p:txBody>
      </p:sp>
      <p:sp>
        <p:nvSpPr>
          <p:cNvPr id="149526" name="Text Box 22"/>
          <p:cNvSpPr txBox="1">
            <a:spLocks noChangeArrowheads="1"/>
          </p:cNvSpPr>
          <p:nvPr/>
        </p:nvSpPr>
        <p:spPr bwMode="auto">
          <a:xfrm>
            <a:off x="4016375" y="3300413"/>
            <a:ext cx="869950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p-type</a:t>
            </a: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1631950" y="4070350"/>
            <a:ext cx="5897563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28" name="Text Box 24"/>
          <p:cNvSpPr txBox="1">
            <a:spLocks noChangeArrowheads="1"/>
          </p:cNvSpPr>
          <p:nvPr/>
        </p:nvSpPr>
        <p:spPr bwMode="auto">
          <a:xfrm>
            <a:off x="3986213" y="3997325"/>
            <a:ext cx="119062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metal</a:t>
            </a:r>
          </a:p>
        </p:txBody>
      </p:sp>
      <p:sp>
        <p:nvSpPr>
          <p:cNvPr id="149529" name="Oval 25"/>
          <p:cNvSpPr>
            <a:spLocks noChangeAspect="1" noChangeArrowheads="1"/>
          </p:cNvSpPr>
          <p:nvPr/>
        </p:nvSpPr>
        <p:spPr bwMode="auto">
          <a:xfrm>
            <a:off x="7515225" y="1935163"/>
            <a:ext cx="109538" cy="1158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30" name="Oval 26"/>
          <p:cNvSpPr>
            <a:spLocks noChangeAspect="1" noChangeArrowheads="1"/>
          </p:cNvSpPr>
          <p:nvPr/>
        </p:nvSpPr>
        <p:spPr bwMode="auto">
          <a:xfrm flipH="1">
            <a:off x="1141413" y="1943100"/>
            <a:ext cx="109537" cy="1079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31" name="Line 27"/>
          <p:cNvSpPr>
            <a:spLocks noChangeShapeType="1"/>
          </p:cNvSpPr>
          <p:nvPr/>
        </p:nvSpPr>
        <p:spPr bwMode="auto">
          <a:xfrm>
            <a:off x="1387475" y="1992313"/>
            <a:ext cx="0" cy="22113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32" name="Line 28"/>
          <p:cNvSpPr>
            <a:spLocks noChangeShapeType="1"/>
          </p:cNvSpPr>
          <p:nvPr/>
        </p:nvSpPr>
        <p:spPr bwMode="auto">
          <a:xfrm>
            <a:off x="1387475" y="4214813"/>
            <a:ext cx="24288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33" name="Line 29"/>
          <p:cNvSpPr>
            <a:spLocks noChangeShapeType="1"/>
          </p:cNvSpPr>
          <p:nvPr/>
        </p:nvSpPr>
        <p:spPr bwMode="auto">
          <a:xfrm>
            <a:off x="4581525" y="1749425"/>
            <a:ext cx="0" cy="3238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34" name="Oval 30"/>
          <p:cNvSpPr>
            <a:spLocks noChangeAspect="1" noChangeArrowheads="1"/>
          </p:cNvSpPr>
          <p:nvPr/>
        </p:nvSpPr>
        <p:spPr bwMode="auto">
          <a:xfrm>
            <a:off x="4525963" y="1676400"/>
            <a:ext cx="109537" cy="109538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35" name="Line 31"/>
          <p:cNvSpPr>
            <a:spLocks noChangeShapeType="1"/>
          </p:cNvSpPr>
          <p:nvPr/>
        </p:nvSpPr>
        <p:spPr bwMode="auto">
          <a:xfrm flipV="1">
            <a:off x="2657475" y="1985963"/>
            <a:ext cx="0" cy="279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36" name="Line 32"/>
          <p:cNvSpPr>
            <a:spLocks noChangeShapeType="1"/>
          </p:cNvSpPr>
          <p:nvPr/>
        </p:nvSpPr>
        <p:spPr bwMode="auto">
          <a:xfrm>
            <a:off x="1225550" y="1995488"/>
            <a:ext cx="14319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37" name="Line 33"/>
          <p:cNvSpPr>
            <a:spLocks noChangeShapeType="1"/>
          </p:cNvSpPr>
          <p:nvPr/>
        </p:nvSpPr>
        <p:spPr bwMode="auto">
          <a:xfrm flipV="1">
            <a:off x="6515100" y="1993900"/>
            <a:ext cx="0" cy="2921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38" name="Line 34"/>
          <p:cNvSpPr>
            <a:spLocks noChangeShapeType="1"/>
          </p:cNvSpPr>
          <p:nvPr/>
        </p:nvSpPr>
        <p:spPr bwMode="auto">
          <a:xfrm flipH="1">
            <a:off x="6518275" y="1993900"/>
            <a:ext cx="10461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39" name="Text Box 35"/>
          <p:cNvSpPr txBox="1">
            <a:spLocks noChangeArrowheads="1"/>
          </p:cNvSpPr>
          <p:nvPr/>
        </p:nvSpPr>
        <p:spPr bwMode="auto">
          <a:xfrm>
            <a:off x="4133850" y="1311275"/>
            <a:ext cx="903288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gate</a:t>
            </a:r>
          </a:p>
        </p:txBody>
      </p:sp>
      <p:sp>
        <p:nvSpPr>
          <p:cNvPr id="149540" name="Text Box 36"/>
          <p:cNvSpPr txBox="1">
            <a:spLocks noChangeArrowheads="1"/>
          </p:cNvSpPr>
          <p:nvPr/>
        </p:nvSpPr>
        <p:spPr bwMode="auto">
          <a:xfrm>
            <a:off x="254000" y="1811338"/>
            <a:ext cx="960438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source</a:t>
            </a:r>
          </a:p>
        </p:txBody>
      </p:sp>
      <p:sp>
        <p:nvSpPr>
          <p:cNvPr id="149541" name="Text Box 37"/>
          <p:cNvSpPr txBox="1">
            <a:spLocks noChangeArrowheads="1"/>
          </p:cNvSpPr>
          <p:nvPr/>
        </p:nvSpPr>
        <p:spPr bwMode="auto">
          <a:xfrm>
            <a:off x="7648575" y="1822450"/>
            <a:ext cx="1020763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drain</a:t>
            </a:r>
          </a:p>
        </p:txBody>
      </p:sp>
      <p:sp>
        <p:nvSpPr>
          <p:cNvPr id="149542" name="Text Box 38"/>
          <p:cNvSpPr txBox="1">
            <a:spLocks noChangeAspect="1" noChangeArrowheads="1"/>
          </p:cNvSpPr>
          <p:nvPr/>
        </p:nvSpPr>
        <p:spPr bwMode="auto">
          <a:xfrm>
            <a:off x="5951538" y="2543175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n-type</a:t>
            </a:r>
          </a:p>
        </p:txBody>
      </p:sp>
      <p:sp>
        <p:nvSpPr>
          <p:cNvPr id="149543" name="Oval 39"/>
          <p:cNvSpPr>
            <a:spLocks noChangeAspect="1" noChangeArrowheads="1"/>
          </p:cNvSpPr>
          <p:nvPr/>
        </p:nvSpPr>
        <p:spPr bwMode="auto">
          <a:xfrm>
            <a:off x="24685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544" name="Text Box 40"/>
          <p:cNvSpPr txBox="1">
            <a:spLocks noChangeArrowheads="1"/>
          </p:cNvSpPr>
          <p:nvPr/>
        </p:nvSpPr>
        <p:spPr bwMode="auto">
          <a:xfrm>
            <a:off x="23844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49545" name="Oval 41"/>
          <p:cNvSpPr>
            <a:spLocks noChangeAspect="1" noChangeArrowheads="1"/>
          </p:cNvSpPr>
          <p:nvPr/>
        </p:nvSpPr>
        <p:spPr bwMode="auto">
          <a:xfrm>
            <a:off x="27987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546" name="Text Box 42"/>
          <p:cNvSpPr txBox="1">
            <a:spLocks noChangeArrowheads="1"/>
          </p:cNvSpPr>
          <p:nvPr/>
        </p:nvSpPr>
        <p:spPr bwMode="auto">
          <a:xfrm>
            <a:off x="27146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49547" name="Oval 43"/>
          <p:cNvSpPr>
            <a:spLocks noChangeAspect="1" noChangeArrowheads="1"/>
          </p:cNvSpPr>
          <p:nvPr/>
        </p:nvSpPr>
        <p:spPr bwMode="auto">
          <a:xfrm>
            <a:off x="30908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548" name="Text Box 44"/>
          <p:cNvSpPr txBox="1">
            <a:spLocks noChangeArrowheads="1"/>
          </p:cNvSpPr>
          <p:nvPr/>
        </p:nvSpPr>
        <p:spPr bwMode="auto">
          <a:xfrm>
            <a:off x="30067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49549" name="Oval 45"/>
          <p:cNvSpPr>
            <a:spLocks noChangeAspect="1" noChangeArrowheads="1"/>
          </p:cNvSpPr>
          <p:nvPr/>
        </p:nvSpPr>
        <p:spPr bwMode="auto">
          <a:xfrm>
            <a:off x="59356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550" name="Text Box 46"/>
          <p:cNvSpPr txBox="1">
            <a:spLocks noChangeArrowheads="1"/>
          </p:cNvSpPr>
          <p:nvPr/>
        </p:nvSpPr>
        <p:spPr bwMode="auto">
          <a:xfrm>
            <a:off x="58515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49551" name="Oval 47"/>
          <p:cNvSpPr>
            <a:spLocks noChangeAspect="1" noChangeArrowheads="1"/>
          </p:cNvSpPr>
          <p:nvPr/>
        </p:nvSpPr>
        <p:spPr bwMode="auto">
          <a:xfrm>
            <a:off x="62658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552" name="Text Box 48"/>
          <p:cNvSpPr txBox="1">
            <a:spLocks noChangeArrowheads="1"/>
          </p:cNvSpPr>
          <p:nvPr/>
        </p:nvSpPr>
        <p:spPr bwMode="auto">
          <a:xfrm>
            <a:off x="61817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49553" name="Oval 49"/>
          <p:cNvSpPr>
            <a:spLocks noChangeAspect="1" noChangeArrowheads="1"/>
          </p:cNvSpPr>
          <p:nvPr/>
        </p:nvSpPr>
        <p:spPr bwMode="auto">
          <a:xfrm>
            <a:off x="6557963" y="2882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554" name="Text Box 50"/>
          <p:cNvSpPr txBox="1">
            <a:spLocks noChangeArrowheads="1"/>
          </p:cNvSpPr>
          <p:nvPr/>
        </p:nvSpPr>
        <p:spPr bwMode="auto">
          <a:xfrm>
            <a:off x="64738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49555" name="Oval 51"/>
          <p:cNvSpPr>
            <a:spLocks noChangeAspect="1" noChangeArrowheads="1"/>
          </p:cNvSpPr>
          <p:nvPr/>
        </p:nvSpPr>
        <p:spPr bwMode="auto">
          <a:xfrm>
            <a:off x="3040063" y="3263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556" name="Text Box 52"/>
          <p:cNvSpPr txBox="1">
            <a:spLocks noChangeArrowheads="1"/>
          </p:cNvSpPr>
          <p:nvPr/>
        </p:nvSpPr>
        <p:spPr bwMode="auto">
          <a:xfrm>
            <a:off x="2943225" y="3038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9557" name="Oval 53"/>
          <p:cNvSpPr>
            <a:spLocks noChangeAspect="1" noChangeArrowheads="1"/>
          </p:cNvSpPr>
          <p:nvPr/>
        </p:nvSpPr>
        <p:spPr bwMode="auto">
          <a:xfrm>
            <a:off x="2405063" y="32766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558" name="Text Box 54"/>
          <p:cNvSpPr txBox="1">
            <a:spLocks noChangeArrowheads="1"/>
          </p:cNvSpPr>
          <p:nvPr/>
        </p:nvSpPr>
        <p:spPr bwMode="auto">
          <a:xfrm>
            <a:off x="2308225" y="30511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9559" name="Oval 55"/>
          <p:cNvSpPr>
            <a:spLocks noChangeAspect="1" noChangeArrowheads="1"/>
          </p:cNvSpPr>
          <p:nvPr/>
        </p:nvSpPr>
        <p:spPr bwMode="auto">
          <a:xfrm>
            <a:off x="3497263" y="3009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560" name="Text Box 56"/>
          <p:cNvSpPr txBox="1">
            <a:spLocks noChangeArrowheads="1"/>
          </p:cNvSpPr>
          <p:nvPr/>
        </p:nvSpPr>
        <p:spPr bwMode="auto">
          <a:xfrm>
            <a:off x="34004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9561" name="Oval 57"/>
          <p:cNvSpPr>
            <a:spLocks noChangeAspect="1" noChangeArrowheads="1"/>
          </p:cNvSpPr>
          <p:nvPr/>
        </p:nvSpPr>
        <p:spPr bwMode="auto">
          <a:xfrm>
            <a:off x="5453063" y="27178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562" name="Text Box 58"/>
          <p:cNvSpPr txBox="1">
            <a:spLocks noChangeArrowheads="1"/>
          </p:cNvSpPr>
          <p:nvPr/>
        </p:nvSpPr>
        <p:spPr bwMode="auto">
          <a:xfrm>
            <a:off x="5356225" y="24923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9563" name="Oval 59"/>
          <p:cNvSpPr>
            <a:spLocks noChangeAspect="1" noChangeArrowheads="1"/>
          </p:cNvSpPr>
          <p:nvPr/>
        </p:nvSpPr>
        <p:spPr bwMode="auto">
          <a:xfrm>
            <a:off x="5719763" y="32004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564" name="Text Box 60"/>
          <p:cNvSpPr txBox="1">
            <a:spLocks noChangeArrowheads="1"/>
          </p:cNvSpPr>
          <p:nvPr/>
        </p:nvSpPr>
        <p:spPr bwMode="auto">
          <a:xfrm>
            <a:off x="5622925" y="29749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9565" name="Oval 61"/>
          <p:cNvSpPr>
            <a:spLocks noChangeAspect="1" noChangeArrowheads="1"/>
          </p:cNvSpPr>
          <p:nvPr/>
        </p:nvSpPr>
        <p:spPr bwMode="auto">
          <a:xfrm>
            <a:off x="6392863" y="32512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566" name="Text Box 62"/>
          <p:cNvSpPr txBox="1">
            <a:spLocks noChangeArrowheads="1"/>
          </p:cNvSpPr>
          <p:nvPr/>
        </p:nvSpPr>
        <p:spPr bwMode="auto">
          <a:xfrm>
            <a:off x="6296025" y="30257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9567" name="Text Box 63"/>
          <p:cNvSpPr txBox="1">
            <a:spLocks noChangeArrowheads="1"/>
          </p:cNvSpPr>
          <p:nvPr/>
        </p:nvSpPr>
        <p:spPr bwMode="auto">
          <a:xfrm>
            <a:off x="161925" y="4624388"/>
            <a:ext cx="8786813" cy="185281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200" dirty="0">
                <a:latin typeface="Arial" charset="0"/>
              </a:rPr>
              <a:t>When V</a:t>
            </a:r>
            <a:r>
              <a:rPr lang="en-US" sz="2200" baseline="-25000" dirty="0">
                <a:latin typeface="Arial" charset="0"/>
              </a:rPr>
              <a:t>GS</a:t>
            </a:r>
            <a:r>
              <a:rPr lang="en-US" sz="2200" dirty="0">
                <a:latin typeface="Arial" charset="0"/>
              </a:rPr>
              <a:t> is larger than a </a:t>
            </a:r>
            <a:r>
              <a:rPr lang="en-US" sz="2200" b="1" dirty="0">
                <a:latin typeface="Arial" charset="0"/>
              </a:rPr>
              <a:t>threshold</a:t>
            </a:r>
            <a:r>
              <a:rPr lang="en-US" sz="2200" dirty="0">
                <a:latin typeface="Arial" charset="0"/>
              </a:rPr>
              <a:t> voltage V</a:t>
            </a:r>
            <a:r>
              <a:rPr lang="en-US" sz="2200" baseline="-25000" dirty="0">
                <a:latin typeface="Arial" charset="0"/>
              </a:rPr>
              <a:t>TH(n)</a:t>
            </a:r>
            <a:r>
              <a:rPr lang="en-US" sz="2200" dirty="0">
                <a:latin typeface="Arial" charset="0"/>
              </a:rPr>
              <a:t>, the attraction to the gate is so great that free electrons collect there</a:t>
            </a:r>
            <a:r>
              <a:rPr lang="en-US" sz="2200" dirty="0" smtClean="0">
                <a:latin typeface="Arial" charset="0"/>
              </a:rPr>
              <a:t>.</a:t>
            </a:r>
          </a:p>
          <a:p>
            <a:pPr eaLnBrk="0" hangingPunct="0"/>
            <a:endParaRPr lang="en-US" sz="2200" dirty="0">
              <a:latin typeface="Arial" charset="0"/>
            </a:endParaRPr>
          </a:p>
          <a:p>
            <a:pPr eaLnBrk="0" hangingPunct="0">
              <a:lnSpc>
                <a:spcPct val="20000"/>
              </a:lnSpc>
            </a:pPr>
            <a:endParaRPr lang="en-US" sz="2200" dirty="0">
              <a:latin typeface="Arial" charset="0"/>
            </a:endParaRPr>
          </a:p>
          <a:p>
            <a:pPr eaLnBrk="0" hangingPunct="0"/>
            <a:r>
              <a:rPr lang="en-US" sz="2200" dirty="0">
                <a:latin typeface="Arial" charset="0"/>
              </a:rPr>
              <a:t>The applied V</a:t>
            </a:r>
            <a:r>
              <a:rPr lang="en-US" sz="2200" baseline="-25000" dirty="0">
                <a:latin typeface="Arial" charset="0"/>
              </a:rPr>
              <a:t>GS</a:t>
            </a:r>
            <a:r>
              <a:rPr lang="en-US" sz="2200" dirty="0">
                <a:latin typeface="Arial" charset="0"/>
              </a:rPr>
              <a:t> creates an </a:t>
            </a:r>
            <a:r>
              <a:rPr lang="en-US" sz="2200" b="1" dirty="0">
                <a:latin typeface="Arial" charset="0"/>
              </a:rPr>
              <a:t>induced n-type channel</a:t>
            </a:r>
            <a:r>
              <a:rPr lang="en-US" sz="2200" dirty="0">
                <a:latin typeface="Arial" charset="0"/>
              </a:rPr>
              <a:t> under the gate (an area with free electrons).</a:t>
            </a:r>
            <a:endParaRPr lang="en-US" sz="2200" baseline="-25000" dirty="0">
              <a:latin typeface="Arial" charset="0"/>
            </a:endParaRPr>
          </a:p>
        </p:txBody>
      </p:sp>
      <p:sp>
        <p:nvSpPr>
          <p:cNvPr id="149568" name="Text Box 64"/>
          <p:cNvSpPr txBox="1">
            <a:spLocks noChangeArrowheads="1"/>
          </p:cNvSpPr>
          <p:nvPr/>
        </p:nvSpPr>
        <p:spPr bwMode="auto">
          <a:xfrm>
            <a:off x="2892425" y="35798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49569" name="Text Box 65"/>
          <p:cNvSpPr txBox="1">
            <a:spLocks noChangeArrowheads="1"/>
          </p:cNvSpPr>
          <p:nvPr/>
        </p:nvSpPr>
        <p:spPr bwMode="auto">
          <a:xfrm>
            <a:off x="4937125" y="36052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49570" name="Text Box 66"/>
          <p:cNvSpPr txBox="1">
            <a:spLocks noChangeArrowheads="1"/>
          </p:cNvSpPr>
          <p:nvPr/>
        </p:nvSpPr>
        <p:spPr bwMode="auto">
          <a:xfrm>
            <a:off x="3413125" y="35671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49571" name="Text Box 67"/>
          <p:cNvSpPr txBox="1">
            <a:spLocks noChangeArrowheads="1"/>
          </p:cNvSpPr>
          <p:nvPr/>
        </p:nvSpPr>
        <p:spPr bwMode="auto">
          <a:xfrm>
            <a:off x="5457825" y="35671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49572" name="Line 68"/>
          <p:cNvSpPr>
            <a:spLocks noChangeShapeType="1"/>
          </p:cNvSpPr>
          <p:nvPr/>
        </p:nvSpPr>
        <p:spPr bwMode="auto">
          <a:xfrm flipH="1">
            <a:off x="2671763" y="1735138"/>
            <a:ext cx="91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573" name="Line 69"/>
          <p:cNvSpPr>
            <a:spLocks noChangeShapeType="1"/>
          </p:cNvSpPr>
          <p:nvPr/>
        </p:nvSpPr>
        <p:spPr bwMode="auto">
          <a:xfrm>
            <a:off x="3983038" y="1749425"/>
            <a:ext cx="59848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3540125" y="1539875"/>
            <a:ext cx="461963" cy="406400"/>
            <a:chOff x="4170" y="1424"/>
            <a:chExt cx="291" cy="256"/>
          </a:xfrm>
        </p:grpSpPr>
        <p:sp>
          <p:nvSpPr>
            <p:cNvPr id="149575" name="Oval 71"/>
            <p:cNvSpPr>
              <a:spLocks noChangeArrowheads="1"/>
            </p:cNvSpPr>
            <p:nvPr/>
          </p:nvSpPr>
          <p:spPr bwMode="auto">
            <a:xfrm>
              <a:off x="4190" y="1424"/>
              <a:ext cx="250" cy="25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9576" name="Text Box 72"/>
            <p:cNvSpPr txBox="1">
              <a:spLocks noChangeArrowheads="1"/>
            </p:cNvSpPr>
            <p:nvPr/>
          </p:nvSpPr>
          <p:spPr bwMode="auto">
            <a:xfrm>
              <a:off x="4170" y="1454"/>
              <a:ext cx="218" cy="19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-</a:t>
              </a:r>
            </a:p>
          </p:txBody>
        </p:sp>
        <p:sp>
          <p:nvSpPr>
            <p:cNvPr id="149577" name="Text Box 73"/>
            <p:cNvSpPr txBox="1">
              <a:spLocks noChangeArrowheads="1"/>
            </p:cNvSpPr>
            <p:nvPr/>
          </p:nvSpPr>
          <p:spPr bwMode="auto">
            <a:xfrm>
              <a:off x="4282" y="1447"/>
              <a:ext cx="179" cy="21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+</a:t>
              </a:r>
            </a:p>
          </p:txBody>
        </p:sp>
      </p:grpSp>
      <p:sp>
        <p:nvSpPr>
          <p:cNvPr id="149578" name="Oval 74"/>
          <p:cNvSpPr>
            <a:spLocks noChangeAspect="1" noChangeArrowheads="1"/>
          </p:cNvSpPr>
          <p:nvPr/>
        </p:nvSpPr>
        <p:spPr bwMode="auto">
          <a:xfrm>
            <a:off x="3992563" y="26797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579" name="Text Box 75"/>
          <p:cNvSpPr txBox="1">
            <a:spLocks noChangeArrowheads="1"/>
          </p:cNvSpPr>
          <p:nvPr/>
        </p:nvSpPr>
        <p:spPr bwMode="auto">
          <a:xfrm>
            <a:off x="3895725" y="24542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9580" name="Oval 76"/>
          <p:cNvSpPr>
            <a:spLocks noChangeAspect="1" noChangeArrowheads="1"/>
          </p:cNvSpPr>
          <p:nvPr/>
        </p:nvSpPr>
        <p:spPr bwMode="auto">
          <a:xfrm>
            <a:off x="4500563" y="26797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581" name="Text Box 77"/>
          <p:cNvSpPr txBox="1">
            <a:spLocks noChangeArrowheads="1"/>
          </p:cNvSpPr>
          <p:nvPr/>
        </p:nvSpPr>
        <p:spPr bwMode="auto">
          <a:xfrm>
            <a:off x="4403725" y="24542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9582" name="Oval 78"/>
          <p:cNvSpPr>
            <a:spLocks noChangeAspect="1" noChangeArrowheads="1"/>
          </p:cNvSpPr>
          <p:nvPr/>
        </p:nvSpPr>
        <p:spPr bwMode="auto">
          <a:xfrm>
            <a:off x="4932363" y="26797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9583" name="Text Box 79"/>
          <p:cNvSpPr txBox="1">
            <a:spLocks noChangeArrowheads="1"/>
          </p:cNvSpPr>
          <p:nvPr/>
        </p:nvSpPr>
        <p:spPr bwMode="auto">
          <a:xfrm>
            <a:off x="4835525" y="24542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49584" name="Text Box 80"/>
          <p:cNvSpPr txBox="1">
            <a:spLocks noChangeArrowheads="1"/>
          </p:cNvSpPr>
          <p:nvPr/>
        </p:nvSpPr>
        <p:spPr bwMode="auto">
          <a:xfrm>
            <a:off x="6435725" y="36179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49585" name="Text Box 81"/>
          <p:cNvSpPr txBox="1">
            <a:spLocks noChangeArrowheads="1"/>
          </p:cNvSpPr>
          <p:nvPr/>
        </p:nvSpPr>
        <p:spPr bwMode="auto">
          <a:xfrm>
            <a:off x="2854325" y="1103313"/>
            <a:ext cx="1482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V</a:t>
            </a:r>
            <a:r>
              <a:rPr lang="en-US" sz="2000" b="1" baseline="-25000" dirty="0">
                <a:latin typeface="Arial" charset="0"/>
              </a:rPr>
              <a:t>GS</a:t>
            </a:r>
            <a:r>
              <a:rPr lang="en-US" sz="2000" b="1" dirty="0">
                <a:latin typeface="Arial" charset="0"/>
              </a:rPr>
              <a:t> &gt; V</a:t>
            </a:r>
            <a:r>
              <a:rPr lang="en-US" sz="2000" b="1" baseline="-25000" dirty="0">
                <a:latin typeface="Arial" charset="0"/>
              </a:rPr>
              <a:t>TH(n)</a:t>
            </a:r>
          </a:p>
        </p:txBody>
      </p:sp>
      <p:sp>
        <p:nvSpPr>
          <p:cNvPr id="149586" name="Text Box 82"/>
          <p:cNvSpPr txBox="1">
            <a:spLocks noChangeArrowheads="1"/>
          </p:cNvSpPr>
          <p:nvPr/>
        </p:nvSpPr>
        <p:spPr bwMode="auto">
          <a:xfrm>
            <a:off x="1914525" y="35925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49587" name="Text Box 83"/>
          <p:cNvSpPr txBox="1">
            <a:spLocks noChangeArrowheads="1"/>
          </p:cNvSpPr>
          <p:nvPr/>
        </p:nvSpPr>
        <p:spPr bwMode="auto">
          <a:xfrm>
            <a:off x="3959225" y="36179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49588" name="Text Box 84"/>
          <p:cNvSpPr txBox="1">
            <a:spLocks noChangeArrowheads="1"/>
          </p:cNvSpPr>
          <p:nvPr/>
        </p:nvSpPr>
        <p:spPr bwMode="auto">
          <a:xfrm>
            <a:off x="2435225" y="35798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49589" name="Text Box 85"/>
          <p:cNvSpPr txBox="1">
            <a:spLocks noChangeArrowheads="1"/>
          </p:cNvSpPr>
          <p:nvPr/>
        </p:nvSpPr>
        <p:spPr bwMode="auto">
          <a:xfrm>
            <a:off x="4479925" y="35798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49590" name="Text Box 86"/>
          <p:cNvSpPr txBox="1">
            <a:spLocks noChangeArrowheads="1"/>
          </p:cNvSpPr>
          <p:nvPr/>
        </p:nvSpPr>
        <p:spPr bwMode="auto">
          <a:xfrm>
            <a:off x="6016625" y="35925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49591" name="Text Box 87"/>
          <p:cNvSpPr txBox="1">
            <a:spLocks noChangeArrowheads="1"/>
          </p:cNvSpPr>
          <p:nvPr/>
        </p:nvSpPr>
        <p:spPr bwMode="auto">
          <a:xfrm>
            <a:off x="3476625" y="2525713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e</a:t>
            </a:r>
          </a:p>
        </p:txBody>
      </p:sp>
      <p:sp>
        <p:nvSpPr>
          <p:cNvPr id="149592" name="Text Box 88"/>
          <p:cNvSpPr txBox="1">
            <a:spLocks noChangeArrowheads="1"/>
          </p:cNvSpPr>
          <p:nvPr/>
        </p:nvSpPr>
        <p:spPr bwMode="auto">
          <a:xfrm>
            <a:off x="4175125" y="2551113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e</a:t>
            </a:r>
          </a:p>
        </p:txBody>
      </p:sp>
      <p:sp>
        <p:nvSpPr>
          <p:cNvPr id="149593" name="Text Box 89"/>
          <p:cNvSpPr txBox="1">
            <a:spLocks noChangeArrowheads="1"/>
          </p:cNvSpPr>
          <p:nvPr/>
        </p:nvSpPr>
        <p:spPr bwMode="auto">
          <a:xfrm>
            <a:off x="4632325" y="2513013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e</a:t>
            </a:r>
          </a:p>
        </p:txBody>
      </p:sp>
      <p:sp>
        <p:nvSpPr>
          <p:cNvPr id="149594" name="Text Box 90"/>
          <p:cNvSpPr txBox="1">
            <a:spLocks noChangeArrowheads="1"/>
          </p:cNvSpPr>
          <p:nvPr/>
        </p:nvSpPr>
        <p:spPr bwMode="auto">
          <a:xfrm>
            <a:off x="5089525" y="2563813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e</a:t>
            </a:r>
          </a:p>
        </p:txBody>
      </p:sp>
      <p:sp>
        <p:nvSpPr>
          <p:cNvPr id="149595" name="Text Box 91"/>
          <p:cNvSpPr txBox="1">
            <a:spLocks noChangeArrowheads="1"/>
          </p:cNvSpPr>
          <p:nvPr/>
        </p:nvSpPr>
        <p:spPr bwMode="auto">
          <a:xfrm>
            <a:off x="3692525" y="2525713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e</a:t>
            </a:r>
          </a:p>
        </p:txBody>
      </p:sp>
      <p:sp>
        <p:nvSpPr>
          <p:cNvPr id="149598" name="Rectangle 9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NMOS </a:t>
            </a:r>
            <a:r>
              <a:rPr lang="en-US" dirty="0" smtClean="0"/>
              <a:t>transistor “activated” with gate voltage</a:t>
            </a:r>
            <a:endParaRPr lang="en-US" dirty="0"/>
          </a:p>
        </p:txBody>
      </p:sp>
      <p:sp>
        <p:nvSpPr>
          <p:cNvPr id="94" name="Slide Number Placeholder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9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49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49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91" grpId="0"/>
      <p:bldP spid="149592" grpId="0"/>
      <p:bldP spid="149593" grpId="0"/>
      <p:bldP spid="149594" grpId="0"/>
      <p:bldP spid="1495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39" name="Rectangle 111"/>
          <p:cNvSpPr>
            <a:spLocks noChangeArrowheads="1"/>
          </p:cNvSpPr>
          <p:nvPr/>
        </p:nvSpPr>
        <p:spPr bwMode="auto">
          <a:xfrm>
            <a:off x="3454400" y="2895600"/>
            <a:ext cx="2489200" cy="279400"/>
          </a:xfrm>
          <a:prstGeom prst="rect">
            <a:avLst/>
          </a:prstGeom>
          <a:solidFill>
            <a:schemeClr val="bg2"/>
          </a:solidFill>
          <a:ln w="6350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30" name="Line 2"/>
          <p:cNvSpPr>
            <a:spLocks noChangeShapeType="1"/>
          </p:cNvSpPr>
          <p:nvPr/>
        </p:nvSpPr>
        <p:spPr bwMode="auto">
          <a:xfrm flipV="1">
            <a:off x="2727325" y="2041525"/>
            <a:ext cx="0" cy="5699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441325" y="322263"/>
            <a:ext cx="793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endParaRPr lang="en-US" sz="2400" b="1">
              <a:latin typeface="Arial" charset="0"/>
            </a:endParaRP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8618538" y="1966913"/>
            <a:ext cx="525462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595313" y="2109788"/>
            <a:ext cx="7107237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444500" y="2109788"/>
            <a:ext cx="8107363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444500" y="2109788"/>
            <a:ext cx="7937500" cy="20256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endParaRPr lang="en-US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0536" name="Rectangle 8"/>
          <p:cNvSpPr>
            <a:spLocks noChangeArrowheads="1"/>
          </p:cNvSpPr>
          <p:nvPr/>
        </p:nvSpPr>
        <p:spPr bwMode="auto">
          <a:xfrm>
            <a:off x="1695450" y="2897188"/>
            <a:ext cx="5900738" cy="14700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37" name="Freeform 9"/>
          <p:cNvSpPr>
            <a:spLocks noChangeAspect="1"/>
          </p:cNvSpPr>
          <p:nvPr/>
        </p:nvSpPr>
        <p:spPr bwMode="auto">
          <a:xfrm>
            <a:off x="2293938" y="2895600"/>
            <a:ext cx="1244600" cy="598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" y="131"/>
              </a:cxn>
              <a:cxn ang="0">
                <a:pos x="225" y="151"/>
              </a:cxn>
              <a:cxn ang="0">
                <a:pos x="402" y="131"/>
              </a:cxn>
              <a:cxn ang="0">
                <a:pos x="460" y="0"/>
              </a:cxn>
            </a:cxnLst>
            <a:rect l="0" t="0" r="r" b="b"/>
            <a:pathLst>
              <a:path w="460" h="156">
                <a:moveTo>
                  <a:pt x="0" y="0"/>
                </a:moveTo>
                <a:cubicBezTo>
                  <a:pt x="8" y="21"/>
                  <a:pt x="12" y="106"/>
                  <a:pt x="49" y="131"/>
                </a:cubicBezTo>
                <a:cubicBezTo>
                  <a:pt x="86" y="156"/>
                  <a:pt x="166" y="151"/>
                  <a:pt x="225" y="151"/>
                </a:cubicBezTo>
                <a:cubicBezTo>
                  <a:pt x="284" y="151"/>
                  <a:pt x="363" y="156"/>
                  <a:pt x="402" y="131"/>
                </a:cubicBezTo>
                <a:cubicBezTo>
                  <a:pt x="441" y="106"/>
                  <a:pt x="448" y="28"/>
                  <a:pt x="460" y="0"/>
                </a:cubicBezTo>
              </a:path>
            </a:pathLst>
          </a:custGeom>
          <a:solidFill>
            <a:schemeClr val="bg2"/>
          </a:solidFill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38" name="Text Box 10"/>
          <p:cNvSpPr txBox="1">
            <a:spLocks noChangeAspect="1" noChangeArrowheads="1"/>
          </p:cNvSpPr>
          <p:nvPr/>
        </p:nvSpPr>
        <p:spPr bwMode="auto">
          <a:xfrm>
            <a:off x="2484438" y="2797175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n-type</a:t>
            </a:r>
          </a:p>
        </p:txBody>
      </p:sp>
      <p:sp>
        <p:nvSpPr>
          <p:cNvPr id="150539" name="Freeform 11"/>
          <p:cNvSpPr>
            <a:spLocks noChangeAspect="1"/>
          </p:cNvSpPr>
          <p:nvPr/>
        </p:nvSpPr>
        <p:spPr bwMode="auto">
          <a:xfrm>
            <a:off x="5759450" y="2895600"/>
            <a:ext cx="1254125" cy="598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" y="131"/>
              </a:cxn>
              <a:cxn ang="0">
                <a:pos x="225" y="151"/>
              </a:cxn>
              <a:cxn ang="0">
                <a:pos x="402" y="131"/>
              </a:cxn>
              <a:cxn ang="0">
                <a:pos x="460" y="0"/>
              </a:cxn>
            </a:cxnLst>
            <a:rect l="0" t="0" r="r" b="b"/>
            <a:pathLst>
              <a:path w="460" h="156">
                <a:moveTo>
                  <a:pt x="0" y="0"/>
                </a:moveTo>
                <a:cubicBezTo>
                  <a:pt x="8" y="21"/>
                  <a:pt x="12" y="106"/>
                  <a:pt x="49" y="131"/>
                </a:cubicBezTo>
                <a:cubicBezTo>
                  <a:pt x="86" y="156"/>
                  <a:pt x="166" y="151"/>
                  <a:pt x="225" y="151"/>
                </a:cubicBezTo>
                <a:cubicBezTo>
                  <a:pt x="284" y="151"/>
                  <a:pt x="363" y="156"/>
                  <a:pt x="402" y="131"/>
                </a:cubicBezTo>
                <a:cubicBezTo>
                  <a:pt x="441" y="106"/>
                  <a:pt x="448" y="28"/>
                  <a:pt x="460" y="0"/>
                </a:cubicBezTo>
              </a:path>
            </a:pathLst>
          </a:custGeom>
          <a:solidFill>
            <a:schemeClr val="bg2"/>
          </a:solidFill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330450" y="2581275"/>
            <a:ext cx="784225" cy="366713"/>
            <a:chOff x="2042" y="1005"/>
            <a:chExt cx="494" cy="231"/>
          </a:xfrm>
        </p:grpSpPr>
        <p:sp>
          <p:nvSpPr>
            <p:cNvPr id="150541" name="Text Box 13"/>
            <p:cNvSpPr txBox="1">
              <a:spLocks noChangeArrowheads="1"/>
            </p:cNvSpPr>
            <p:nvPr/>
          </p:nvSpPr>
          <p:spPr bwMode="auto">
            <a:xfrm>
              <a:off x="2044" y="1005"/>
              <a:ext cx="492" cy="2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latin typeface="Arial" charset="0"/>
                </a:rPr>
                <a:t>metal</a:t>
              </a:r>
            </a:p>
          </p:txBody>
        </p:sp>
        <p:sp>
          <p:nvSpPr>
            <p:cNvPr id="150542" name="Rectangle 14"/>
            <p:cNvSpPr>
              <a:spLocks noChangeArrowheads="1"/>
            </p:cNvSpPr>
            <p:nvPr/>
          </p:nvSpPr>
          <p:spPr bwMode="auto">
            <a:xfrm>
              <a:off x="2042" y="1006"/>
              <a:ext cx="488" cy="19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189663" y="2584450"/>
            <a:ext cx="784225" cy="366713"/>
            <a:chOff x="2042" y="1005"/>
            <a:chExt cx="494" cy="231"/>
          </a:xfrm>
        </p:grpSpPr>
        <p:sp>
          <p:nvSpPr>
            <p:cNvPr id="150544" name="Text Box 16"/>
            <p:cNvSpPr txBox="1">
              <a:spLocks noChangeArrowheads="1"/>
            </p:cNvSpPr>
            <p:nvPr/>
          </p:nvSpPr>
          <p:spPr bwMode="auto">
            <a:xfrm>
              <a:off x="2044" y="1005"/>
              <a:ext cx="492" cy="2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latin typeface="Arial" charset="0"/>
                </a:rPr>
                <a:t>metal</a:t>
              </a:r>
            </a:p>
          </p:txBody>
        </p:sp>
        <p:sp>
          <p:nvSpPr>
            <p:cNvPr id="150545" name="Rectangle 17"/>
            <p:cNvSpPr>
              <a:spLocks noChangeArrowheads="1"/>
            </p:cNvSpPr>
            <p:nvPr/>
          </p:nvSpPr>
          <p:spPr bwMode="auto">
            <a:xfrm>
              <a:off x="2042" y="1006"/>
              <a:ext cx="488" cy="19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50546" name="Rectangle 18"/>
          <p:cNvSpPr>
            <a:spLocks noChangeArrowheads="1"/>
          </p:cNvSpPr>
          <p:nvPr/>
        </p:nvSpPr>
        <p:spPr bwMode="auto">
          <a:xfrm>
            <a:off x="3429000" y="2632075"/>
            <a:ext cx="2443163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47" name="Text Box 19"/>
          <p:cNvSpPr txBox="1">
            <a:spLocks noChangeArrowheads="1"/>
          </p:cNvSpPr>
          <p:nvPr/>
        </p:nvSpPr>
        <p:spPr bwMode="auto">
          <a:xfrm>
            <a:off x="3756025" y="2559050"/>
            <a:ext cx="18097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oxide insulator</a:t>
            </a:r>
          </a:p>
        </p:txBody>
      </p:sp>
      <p:sp>
        <p:nvSpPr>
          <p:cNvPr id="150548" name="Rectangle 20"/>
          <p:cNvSpPr>
            <a:spLocks noChangeArrowheads="1"/>
          </p:cNvSpPr>
          <p:nvPr/>
        </p:nvSpPr>
        <p:spPr bwMode="auto">
          <a:xfrm>
            <a:off x="3433763" y="2368550"/>
            <a:ext cx="2432050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49" name="Text Box 21"/>
          <p:cNvSpPr txBox="1">
            <a:spLocks noChangeArrowheads="1"/>
          </p:cNvSpPr>
          <p:nvPr/>
        </p:nvSpPr>
        <p:spPr bwMode="auto">
          <a:xfrm>
            <a:off x="4259263" y="2295525"/>
            <a:ext cx="78105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metal</a:t>
            </a:r>
          </a:p>
        </p:txBody>
      </p:sp>
      <p:sp>
        <p:nvSpPr>
          <p:cNvPr id="150550" name="Text Box 22"/>
          <p:cNvSpPr txBox="1">
            <a:spLocks noChangeArrowheads="1"/>
          </p:cNvSpPr>
          <p:nvPr/>
        </p:nvSpPr>
        <p:spPr bwMode="auto">
          <a:xfrm>
            <a:off x="4079875" y="3592513"/>
            <a:ext cx="869950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p-type</a:t>
            </a:r>
          </a:p>
        </p:txBody>
      </p:sp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1695450" y="4362450"/>
            <a:ext cx="5897563" cy="2651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52" name="Text Box 24"/>
          <p:cNvSpPr txBox="1">
            <a:spLocks noChangeArrowheads="1"/>
          </p:cNvSpPr>
          <p:nvPr/>
        </p:nvSpPr>
        <p:spPr bwMode="auto">
          <a:xfrm>
            <a:off x="4049713" y="4289425"/>
            <a:ext cx="1190625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metal</a:t>
            </a:r>
          </a:p>
        </p:txBody>
      </p:sp>
      <p:sp>
        <p:nvSpPr>
          <p:cNvPr id="150553" name="Oval 25"/>
          <p:cNvSpPr>
            <a:spLocks noChangeAspect="1" noChangeArrowheads="1"/>
          </p:cNvSpPr>
          <p:nvPr/>
        </p:nvSpPr>
        <p:spPr bwMode="auto">
          <a:xfrm>
            <a:off x="7578725" y="2227263"/>
            <a:ext cx="109538" cy="115887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54" name="Oval 26"/>
          <p:cNvSpPr>
            <a:spLocks noChangeAspect="1" noChangeArrowheads="1"/>
          </p:cNvSpPr>
          <p:nvPr/>
        </p:nvSpPr>
        <p:spPr bwMode="auto">
          <a:xfrm flipH="1">
            <a:off x="1204913" y="2235200"/>
            <a:ext cx="109537" cy="10795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55" name="Line 27"/>
          <p:cNvSpPr>
            <a:spLocks noChangeShapeType="1"/>
          </p:cNvSpPr>
          <p:nvPr/>
        </p:nvSpPr>
        <p:spPr bwMode="auto">
          <a:xfrm>
            <a:off x="1450975" y="1255713"/>
            <a:ext cx="0" cy="32400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56" name="Line 28"/>
          <p:cNvSpPr>
            <a:spLocks noChangeShapeType="1"/>
          </p:cNvSpPr>
          <p:nvPr/>
        </p:nvSpPr>
        <p:spPr bwMode="auto">
          <a:xfrm>
            <a:off x="1450975" y="4506913"/>
            <a:ext cx="242888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57" name="Line 29"/>
          <p:cNvSpPr>
            <a:spLocks noChangeShapeType="1"/>
          </p:cNvSpPr>
          <p:nvPr/>
        </p:nvSpPr>
        <p:spPr bwMode="auto">
          <a:xfrm>
            <a:off x="4645025" y="2041525"/>
            <a:ext cx="0" cy="3238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58" name="Oval 30"/>
          <p:cNvSpPr>
            <a:spLocks noChangeAspect="1" noChangeArrowheads="1"/>
          </p:cNvSpPr>
          <p:nvPr/>
        </p:nvSpPr>
        <p:spPr bwMode="auto">
          <a:xfrm>
            <a:off x="4589463" y="1968500"/>
            <a:ext cx="109537" cy="109538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59" name="Line 31"/>
          <p:cNvSpPr>
            <a:spLocks noChangeShapeType="1"/>
          </p:cNvSpPr>
          <p:nvPr/>
        </p:nvSpPr>
        <p:spPr bwMode="auto">
          <a:xfrm flipV="1">
            <a:off x="2720975" y="2278063"/>
            <a:ext cx="0" cy="279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60" name="Line 32"/>
          <p:cNvSpPr>
            <a:spLocks noChangeShapeType="1"/>
          </p:cNvSpPr>
          <p:nvPr/>
        </p:nvSpPr>
        <p:spPr bwMode="auto">
          <a:xfrm>
            <a:off x="1289050" y="2287588"/>
            <a:ext cx="14319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61" name="Line 33"/>
          <p:cNvSpPr>
            <a:spLocks noChangeShapeType="1"/>
          </p:cNvSpPr>
          <p:nvPr/>
        </p:nvSpPr>
        <p:spPr bwMode="auto">
          <a:xfrm flipV="1">
            <a:off x="6578600" y="2286000"/>
            <a:ext cx="0" cy="2921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62" name="Line 34"/>
          <p:cNvSpPr>
            <a:spLocks noChangeShapeType="1"/>
          </p:cNvSpPr>
          <p:nvPr/>
        </p:nvSpPr>
        <p:spPr bwMode="auto">
          <a:xfrm flipH="1">
            <a:off x="6581775" y="2286000"/>
            <a:ext cx="10461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63" name="Text Box 35"/>
          <p:cNvSpPr txBox="1">
            <a:spLocks noChangeArrowheads="1"/>
          </p:cNvSpPr>
          <p:nvPr/>
        </p:nvSpPr>
        <p:spPr bwMode="auto">
          <a:xfrm>
            <a:off x="4197350" y="1603375"/>
            <a:ext cx="903288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gate</a:t>
            </a:r>
          </a:p>
        </p:txBody>
      </p:sp>
      <p:sp>
        <p:nvSpPr>
          <p:cNvPr id="150564" name="Text Box 36"/>
          <p:cNvSpPr txBox="1">
            <a:spLocks noChangeArrowheads="1"/>
          </p:cNvSpPr>
          <p:nvPr/>
        </p:nvSpPr>
        <p:spPr bwMode="auto">
          <a:xfrm>
            <a:off x="317500" y="2103438"/>
            <a:ext cx="960438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source</a:t>
            </a:r>
          </a:p>
        </p:txBody>
      </p:sp>
      <p:sp>
        <p:nvSpPr>
          <p:cNvPr id="150565" name="Text Box 37"/>
          <p:cNvSpPr txBox="1">
            <a:spLocks noChangeArrowheads="1"/>
          </p:cNvSpPr>
          <p:nvPr/>
        </p:nvSpPr>
        <p:spPr bwMode="auto">
          <a:xfrm>
            <a:off x="7712075" y="2114550"/>
            <a:ext cx="1020763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drain</a:t>
            </a:r>
          </a:p>
        </p:txBody>
      </p:sp>
      <p:sp>
        <p:nvSpPr>
          <p:cNvPr id="150566" name="Text Box 38"/>
          <p:cNvSpPr txBox="1">
            <a:spLocks noChangeAspect="1" noChangeArrowheads="1"/>
          </p:cNvSpPr>
          <p:nvPr/>
        </p:nvSpPr>
        <p:spPr bwMode="auto">
          <a:xfrm>
            <a:off x="6015038" y="2835275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n-type</a:t>
            </a:r>
          </a:p>
        </p:txBody>
      </p:sp>
      <p:sp>
        <p:nvSpPr>
          <p:cNvPr id="150567" name="Oval 39"/>
          <p:cNvSpPr>
            <a:spLocks noChangeAspect="1" noChangeArrowheads="1"/>
          </p:cNvSpPr>
          <p:nvPr/>
        </p:nvSpPr>
        <p:spPr bwMode="auto">
          <a:xfrm>
            <a:off x="2532063" y="31750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68" name="Text Box 40"/>
          <p:cNvSpPr txBox="1">
            <a:spLocks noChangeArrowheads="1"/>
          </p:cNvSpPr>
          <p:nvPr/>
        </p:nvSpPr>
        <p:spPr bwMode="auto">
          <a:xfrm>
            <a:off x="2447925" y="30765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50569" name="Oval 41"/>
          <p:cNvSpPr>
            <a:spLocks noChangeAspect="1" noChangeArrowheads="1"/>
          </p:cNvSpPr>
          <p:nvPr/>
        </p:nvSpPr>
        <p:spPr bwMode="auto">
          <a:xfrm>
            <a:off x="2862263" y="31750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70" name="Text Box 42"/>
          <p:cNvSpPr txBox="1">
            <a:spLocks noChangeArrowheads="1"/>
          </p:cNvSpPr>
          <p:nvPr/>
        </p:nvSpPr>
        <p:spPr bwMode="auto">
          <a:xfrm>
            <a:off x="2778125" y="30765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50571" name="Oval 43"/>
          <p:cNvSpPr>
            <a:spLocks noChangeAspect="1" noChangeArrowheads="1"/>
          </p:cNvSpPr>
          <p:nvPr/>
        </p:nvSpPr>
        <p:spPr bwMode="auto">
          <a:xfrm>
            <a:off x="3154363" y="31750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72" name="Text Box 44"/>
          <p:cNvSpPr txBox="1">
            <a:spLocks noChangeArrowheads="1"/>
          </p:cNvSpPr>
          <p:nvPr/>
        </p:nvSpPr>
        <p:spPr bwMode="auto">
          <a:xfrm>
            <a:off x="3070225" y="30765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50573" name="Oval 45"/>
          <p:cNvSpPr>
            <a:spLocks noChangeAspect="1" noChangeArrowheads="1"/>
          </p:cNvSpPr>
          <p:nvPr/>
        </p:nvSpPr>
        <p:spPr bwMode="auto">
          <a:xfrm>
            <a:off x="5999163" y="31750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74" name="Text Box 46"/>
          <p:cNvSpPr txBox="1">
            <a:spLocks noChangeArrowheads="1"/>
          </p:cNvSpPr>
          <p:nvPr/>
        </p:nvSpPr>
        <p:spPr bwMode="auto">
          <a:xfrm>
            <a:off x="5915025" y="30765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50575" name="Oval 47"/>
          <p:cNvSpPr>
            <a:spLocks noChangeAspect="1" noChangeArrowheads="1"/>
          </p:cNvSpPr>
          <p:nvPr/>
        </p:nvSpPr>
        <p:spPr bwMode="auto">
          <a:xfrm>
            <a:off x="6329363" y="31750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76" name="Text Box 48"/>
          <p:cNvSpPr txBox="1">
            <a:spLocks noChangeArrowheads="1"/>
          </p:cNvSpPr>
          <p:nvPr/>
        </p:nvSpPr>
        <p:spPr bwMode="auto">
          <a:xfrm>
            <a:off x="6245225" y="30765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50577" name="Oval 49"/>
          <p:cNvSpPr>
            <a:spLocks noChangeAspect="1" noChangeArrowheads="1"/>
          </p:cNvSpPr>
          <p:nvPr/>
        </p:nvSpPr>
        <p:spPr bwMode="auto">
          <a:xfrm>
            <a:off x="6621463" y="31750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78" name="Text Box 50"/>
          <p:cNvSpPr txBox="1">
            <a:spLocks noChangeArrowheads="1"/>
          </p:cNvSpPr>
          <p:nvPr/>
        </p:nvSpPr>
        <p:spPr bwMode="auto">
          <a:xfrm>
            <a:off x="6537325" y="30765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+</a:t>
            </a:r>
          </a:p>
        </p:txBody>
      </p:sp>
      <p:sp>
        <p:nvSpPr>
          <p:cNvPr id="150579" name="Oval 51"/>
          <p:cNvSpPr>
            <a:spLocks noChangeAspect="1" noChangeArrowheads="1"/>
          </p:cNvSpPr>
          <p:nvPr/>
        </p:nvSpPr>
        <p:spPr bwMode="auto">
          <a:xfrm>
            <a:off x="3103563" y="35560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80" name="Text Box 52"/>
          <p:cNvSpPr txBox="1">
            <a:spLocks noChangeArrowheads="1"/>
          </p:cNvSpPr>
          <p:nvPr/>
        </p:nvSpPr>
        <p:spPr bwMode="auto">
          <a:xfrm>
            <a:off x="3006725" y="33305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50581" name="Oval 53"/>
          <p:cNvSpPr>
            <a:spLocks noChangeAspect="1" noChangeArrowheads="1"/>
          </p:cNvSpPr>
          <p:nvPr/>
        </p:nvSpPr>
        <p:spPr bwMode="auto">
          <a:xfrm>
            <a:off x="2468563" y="35687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82" name="Text Box 54"/>
          <p:cNvSpPr txBox="1">
            <a:spLocks noChangeArrowheads="1"/>
          </p:cNvSpPr>
          <p:nvPr/>
        </p:nvSpPr>
        <p:spPr bwMode="auto">
          <a:xfrm>
            <a:off x="2371725" y="33432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50583" name="Oval 55"/>
          <p:cNvSpPr>
            <a:spLocks noChangeAspect="1" noChangeArrowheads="1"/>
          </p:cNvSpPr>
          <p:nvPr/>
        </p:nvSpPr>
        <p:spPr bwMode="auto">
          <a:xfrm>
            <a:off x="3535363" y="33655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84" name="Text Box 56"/>
          <p:cNvSpPr txBox="1">
            <a:spLocks noChangeArrowheads="1"/>
          </p:cNvSpPr>
          <p:nvPr/>
        </p:nvSpPr>
        <p:spPr bwMode="auto">
          <a:xfrm>
            <a:off x="3438525" y="31400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50587" name="Oval 59"/>
          <p:cNvSpPr>
            <a:spLocks noChangeAspect="1" noChangeArrowheads="1"/>
          </p:cNvSpPr>
          <p:nvPr/>
        </p:nvSpPr>
        <p:spPr bwMode="auto">
          <a:xfrm>
            <a:off x="5783263" y="34925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88" name="Text Box 60"/>
          <p:cNvSpPr txBox="1">
            <a:spLocks noChangeArrowheads="1"/>
          </p:cNvSpPr>
          <p:nvPr/>
        </p:nvSpPr>
        <p:spPr bwMode="auto">
          <a:xfrm>
            <a:off x="5686425" y="32670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50589" name="Oval 61"/>
          <p:cNvSpPr>
            <a:spLocks noChangeAspect="1" noChangeArrowheads="1"/>
          </p:cNvSpPr>
          <p:nvPr/>
        </p:nvSpPr>
        <p:spPr bwMode="auto">
          <a:xfrm>
            <a:off x="6456363" y="35433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590" name="Text Box 62"/>
          <p:cNvSpPr txBox="1">
            <a:spLocks noChangeArrowheads="1"/>
          </p:cNvSpPr>
          <p:nvPr/>
        </p:nvSpPr>
        <p:spPr bwMode="auto">
          <a:xfrm>
            <a:off x="6359525" y="33178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50591" name="Text Box 63"/>
          <p:cNvSpPr txBox="1">
            <a:spLocks noChangeArrowheads="1"/>
          </p:cNvSpPr>
          <p:nvPr/>
        </p:nvSpPr>
        <p:spPr bwMode="auto">
          <a:xfrm>
            <a:off x="157163" y="5016500"/>
            <a:ext cx="8986837" cy="151426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200" dirty="0">
                <a:latin typeface="Arial" charset="0"/>
              </a:rPr>
              <a:t>When a positive V</a:t>
            </a:r>
            <a:r>
              <a:rPr lang="en-US" sz="2200" baseline="-25000" dirty="0">
                <a:latin typeface="Arial" charset="0"/>
              </a:rPr>
              <a:t>DS</a:t>
            </a:r>
            <a:r>
              <a:rPr lang="en-US" sz="2200" dirty="0">
                <a:latin typeface="Arial" charset="0"/>
              </a:rPr>
              <a:t> is applied, the free electrons flow from the source to the drain.  (Positive current flows from drain to source</a:t>
            </a:r>
            <a:r>
              <a:rPr lang="en-US" sz="2200" dirty="0" smtClean="0">
                <a:latin typeface="Arial" charset="0"/>
              </a:rPr>
              <a:t>).</a:t>
            </a:r>
            <a:endParaRPr lang="en-US" sz="2200" dirty="0">
              <a:latin typeface="Arial" charset="0"/>
            </a:endParaRPr>
          </a:p>
          <a:p>
            <a:pPr eaLnBrk="0" hangingPunct="0">
              <a:lnSpc>
                <a:spcPct val="20000"/>
              </a:lnSpc>
            </a:pPr>
            <a:endParaRPr lang="en-US" sz="2200" dirty="0">
              <a:latin typeface="Arial" charset="0"/>
            </a:endParaRPr>
          </a:p>
          <a:p>
            <a:pPr eaLnBrk="0" hangingPunct="0"/>
            <a:r>
              <a:rPr lang="en-US" sz="2200" dirty="0">
                <a:latin typeface="Arial" charset="0"/>
              </a:rPr>
              <a:t>The amount of current depends on V</a:t>
            </a:r>
            <a:r>
              <a:rPr lang="en-US" sz="2200" baseline="-25000" dirty="0">
                <a:latin typeface="Arial" charset="0"/>
              </a:rPr>
              <a:t>DS</a:t>
            </a:r>
            <a:r>
              <a:rPr lang="en-US" sz="2200" dirty="0">
                <a:latin typeface="Arial" charset="0"/>
              </a:rPr>
              <a:t>, as well as the number of electrons in the channel, channel dimensions, and material.</a:t>
            </a:r>
            <a:endParaRPr lang="en-US" sz="2200" baseline="-25000" dirty="0">
              <a:latin typeface="Arial" charset="0"/>
            </a:endParaRPr>
          </a:p>
        </p:txBody>
      </p:sp>
      <p:sp>
        <p:nvSpPr>
          <p:cNvPr id="150592" name="Text Box 64"/>
          <p:cNvSpPr txBox="1">
            <a:spLocks noChangeArrowheads="1"/>
          </p:cNvSpPr>
          <p:nvPr/>
        </p:nvSpPr>
        <p:spPr bwMode="auto">
          <a:xfrm>
            <a:off x="2955925" y="38719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50593" name="Text Box 65"/>
          <p:cNvSpPr txBox="1">
            <a:spLocks noChangeArrowheads="1"/>
          </p:cNvSpPr>
          <p:nvPr/>
        </p:nvSpPr>
        <p:spPr bwMode="auto">
          <a:xfrm>
            <a:off x="5000625" y="38973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50594" name="Text Box 66"/>
          <p:cNvSpPr txBox="1">
            <a:spLocks noChangeArrowheads="1"/>
          </p:cNvSpPr>
          <p:nvPr/>
        </p:nvSpPr>
        <p:spPr bwMode="auto">
          <a:xfrm>
            <a:off x="3476625" y="38592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50595" name="Text Box 67"/>
          <p:cNvSpPr txBox="1">
            <a:spLocks noChangeArrowheads="1"/>
          </p:cNvSpPr>
          <p:nvPr/>
        </p:nvSpPr>
        <p:spPr bwMode="auto">
          <a:xfrm>
            <a:off x="5521325" y="38592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50596" name="Line 68"/>
          <p:cNvSpPr>
            <a:spLocks noChangeShapeType="1"/>
          </p:cNvSpPr>
          <p:nvPr/>
        </p:nvSpPr>
        <p:spPr bwMode="auto">
          <a:xfrm flipH="1">
            <a:off x="2735263" y="2027238"/>
            <a:ext cx="91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97" name="Line 69"/>
          <p:cNvSpPr>
            <a:spLocks noChangeShapeType="1"/>
          </p:cNvSpPr>
          <p:nvPr/>
        </p:nvSpPr>
        <p:spPr bwMode="auto">
          <a:xfrm>
            <a:off x="4046538" y="2041525"/>
            <a:ext cx="59848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3603625" y="1831975"/>
            <a:ext cx="461963" cy="406400"/>
            <a:chOff x="4170" y="1424"/>
            <a:chExt cx="291" cy="256"/>
          </a:xfrm>
        </p:grpSpPr>
        <p:sp>
          <p:nvSpPr>
            <p:cNvPr id="150599" name="Oval 71"/>
            <p:cNvSpPr>
              <a:spLocks noChangeArrowheads="1"/>
            </p:cNvSpPr>
            <p:nvPr/>
          </p:nvSpPr>
          <p:spPr bwMode="auto">
            <a:xfrm>
              <a:off x="4190" y="1424"/>
              <a:ext cx="250" cy="25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0600" name="Text Box 72"/>
            <p:cNvSpPr txBox="1">
              <a:spLocks noChangeArrowheads="1"/>
            </p:cNvSpPr>
            <p:nvPr/>
          </p:nvSpPr>
          <p:spPr bwMode="auto">
            <a:xfrm>
              <a:off x="4170" y="1454"/>
              <a:ext cx="218" cy="19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-</a:t>
              </a:r>
            </a:p>
          </p:txBody>
        </p:sp>
        <p:sp>
          <p:nvSpPr>
            <p:cNvPr id="150601" name="Text Box 73"/>
            <p:cNvSpPr txBox="1">
              <a:spLocks noChangeArrowheads="1"/>
            </p:cNvSpPr>
            <p:nvPr/>
          </p:nvSpPr>
          <p:spPr bwMode="auto">
            <a:xfrm>
              <a:off x="4282" y="1447"/>
              <a:ext cx="179" cy="21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+</a:t>
              </a:r>
            </a:p>
          </p:txBody>
        </p:sp>
      </p:grpSp>
      <p:sp>
        <p:nvSpPr>
          <p:cNvPr id="150608" name="Text Box 80"/>
          <p:cNvSpPr txBox="1">
            <a:spLocks noChangeArrowheads="1"/>
          </p:cNvSpPr>
          <p:nvPr/>
        </p:nvSpPr>
        <p:spPr bwMode="auto">
          <a:xfrm>
            <a:off x="6499225" y="39100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50609" name="Text Box 81"/>
          <p:cNvSpPr txBox="1">
            <a:spLocks noChangeArrowheads="1"/>
          </p:cNvSpPr>
          <p:nvPr/>
        </p:nvSpPr>
        <p:spPr bwMode="auto">
          <a:xfrm>
            <a:off x="2905125" y="1446213"/>
            <a:ext cx="1482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V</a:t>
            </a:r>
            <a:r>
              <a:rPr lang="en-US" sz="2000" b="1" baseline="-25000">
                <a:latin typeface="Arial" charset="0"/>
              </a:rPr>
              <a:t>GS</a:t>
            </a:r>
            <a:r>
              <a:rPr lang="en-US" sz="2000" b="1">
                <a:latin typeface="Arial" charset="0"/>
              </a:rPr>
              <a:t> &gt; V</a:t>
            </a:r>
            <a:r>
              <a:rPr lang="en-US" sz="2000" b="1" baseline="-25000">
                <a:latin typeface="Arial" charset="0"/>
              </a:rPr>
              <a:t>TH(n)</a:t>
            </a:r>
          </a:p>
        </p:txBody>
      </p:sp>
      <p:sp>
        <p:nvSpPr>
          <p:cNvPr id="150610" name="Text Box 82"/>
          <p:cNvSpPr txBox="1">
            <a:spLocks noChangeArrowheads="1"/>
          </p:cNvSpPr>
          <p:nvPr/>
        </p:nvSpPr>
        <p:spPr bwMode="auto">
          <a:xfrm>
            <a:off x="1978025" y="38846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50611" name="Text Box 83"/>
          <p:cNvSpPr txBox="1">
            <a:spLocks noChangeArrowheads="1"/>
          </p:cNvSpPr>
          <p:nvPr/>
        </p:nvSpPr>
        <p:spPr bwMode="auto">
          <a:xfrm>
            <a:off x="4022725" y="39100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50612" name="Text Box 84"/>
          <p:cNvSpPr txBox="1">
            <a:spLocks noChangeArrowheads="1"/>
          </p:cNvSpPr>
          <p:nvPr/>
        </p:nvSpPr>
        <p:spPr bwMode="auto">
          <a:xfrm>
            <a:off x="2498725" y="38719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50613" name="Text Box 85"/>
          <p:cNvSpPr txBox="1">
            <a:spLocks noChangeArrowheads="1"/>
          </p:cNvSpPr>
          <p:nvPr/>
        </p:nvSpPr>
        <p:spPr bwMode="auto">
          <a:xfrm>
            <a:off x="4543425" y="38719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50614" name="Text Box 86"/>
          <p:cNvSpPr txBox="1">
            <a:spLocks noChangeArrowheads="1"/>
          </p:cNvSpPr>
          <p:nvPr/>
        </p:nvSpPr>
        <p:spPr bwMode="auto">
          <a:xfrm>
            <a:off x="6080125" y="3884613"/>
            <a:ext cx="339725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h</a:t>
            </a:r>
          </a:p>
        </p:txBody>
      </p:sp>
      <p:sp>
        <p:nvSpPr>
          <p:cNvPr id="150627" name="Line 99"/>
          <p:cNvSpPr>
            <a:spLocks noChangeShapeType="1"/>
          </p:cNvSpPr>
          <p:nvPr/>
        </p:nvSpPr>
        <p:spPr bwMode="auto">
          <a:xfrm>
            <a:off x="7629525" y="1263650"/>
            <a:ext cx="0" cy="10271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628" name="Line 100"/>
          <p:cNvSpPr>
            <a:spLocks noChangeShapeType="1"/>
          </p:cNvSpPr>
          <p:nvPr/>
        </p:nvSpPr>
        <p:spPr bwMode="auto">
          <a:xfrm>
            <a:off x="1490663" y="1263650"/>
            <a:ext cx="506253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629" name="Line 101"/>
          <p:cNvSpPr>
            <a:spLocks noChangeShapeType="1"/>
          </p:cNvSpPr>
          <p:nvPr/>
        </p:nvSpPr>
        <p:spPr bwMode="auto">
          <a:xfrm>
            <a:off x="6967538" y="1254125"/>
            <a:ext cx="660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5" name="Group 102"/>
          <p:cNvGrpSpPr>
            <a:grpSpLocks/>
          </p:cNvGrpSpPr>
          <p:nvPr/>
        </p:nvGrpSpPr>
        <p:grpSpPr bwMode="auto">
          <a:xfrm>
            <a:off x="6527800" y="1054100"/>
            <a:ext cx="461963" cy="406400"/>
            <a:chOff x="4170" y="1424"/>
            <a:chExt cx="291" cy="256"/>
          </a:xfrm>
        </p:grpSpPr>
        <p:sp>
          <p:nvSpPr>
            <p:cNvPr id="150631" name="Oval 103"/>
            <p:cNvSpPr>
              <a:spLocks noChangeArrowheads="1"/>
            </p:cNvSpPr>
            <p:nvPr/>
          </p:nvSpPr>
          <p:spPr bwMode="auto">
            <a:xfrm>
              <a:off x="4190" y="1424"/>
              <a:ext cx="250" cy="25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0632" name="Text Box 104"/>
            <p:cNvSpPr txBox="1">
              <a:spLocks noChangeArrowheads="1"/>
            </p:cNvSpPr>
            <p:nvPr/>
          </p:nvSpPr>
          <p:spPr bwMode="auto">
            <a:xfrm>
              <a:off x="4170" y="1454"/>
              <a:ext cx="218" cy="19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-</a:t>
              </a:r>
            </a:p>
          </p:txBody>
        </p:sp>
        <p:sp>
          <p:nvSpPr>
            <p:cNvPr id="150633" name="Text Box 105"/>
            <p:cNvSpPr txBox="1">
              <a:spLocks noChangeArrowheads="1"/>
            </p:cNvSpPr>
            <p:nvPr/>
          </p:nvSpPr>
          <p:spPr bwMode="auto">
            <a:xfrm>
              <a:off x="4282" y="1447"/>
              <a:ext cx="179" cy="19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+</a:t>
              </a:r>
            </a:p>
          </p:txBody>
        </p:sp>
      </p:grpSp>
      <p:sp>
        <p:nvSpPr>
          <p:cNvPr id="150638" name="Text Box 110"/>
          <p:cNvSpPr txBox="1">
            <a:spLocks noChangeArrowheads="1"/>
          </p:cNvSpPr>
          <p:nvPr/>
        </p:nvSpPr>
        <p:spPr bwMode="auto">
          <a:xfrm>
            <a:off x="6245225" y="1433513"/>
            <a:ext cx="10112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V</a:t>
            </a:r>
            <a:r>
              <a:rPr lang="en-US" sz="2000" b="1" baseline="-25000" dirty="0">
                <a:latin typeface="Arial" charset="0"/>
              </a:rPr>
              <a:t>DS</a:t>
            </a:r>
            <a:r>
              <a:rPr lang="en-US" sz="2000" b="1" dirty="0">
                <a:latin typeface="Arial" charset="0"/>
              </a:rPr>
              <a:t> &gt; 0</a:t>
            </a:r>
            <a:endParaRPr lang="en-US" sz="2000" b="1" baseline="-25000" dirty="0">
              <a:latin typeface="Arial" charset="0"/>
            </a:endParaRPr>
          </a:p>
        </p:txBody>
      </p:sp>
      <p:sp>
        <p:nvSpPr>
          <p:cNvPr id="150640" name="Oval 112"/>
          <p:cNvSpPr>
            <a:spLocks noChangeAspect="1" noChangeArrowheads="1"/>
          </p:cNvSpPr>
          <p:nvPr/>
        </p:nvSpPr>
        <p:spPr bwMode="auto">
          <a:xfrm>
            <a:off x="5516563" y="30099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641" name="Text Box 113"/>
          <p:cNvSpPr txBox="1">
            <a:spLocks noChangeArrowheads="1"/>
          </p:cNvSpPr>
          <p:nvPr/>
        </p:nvSpPr>
        <p:spPr bwMode="auto">
          <a:xfrm>
            <a:off x="5419725" y="27844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50642" name="Oval 114"/>
          <p:cNvSpPr>
            <a:spLocks noChangeAspect="1" noChangeArrowheads="1"/>
          </p:cNvSpPr>
          <p:nvPr/>
        </p:nvSpPr>
        <p:spPr bwMode="auto">
          <a:xfrm>
            <a:off x="4056063" y="29718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643" name="Text Box 115"/>
          <p:cNvSpPr txBox="1">
            <a:spLocks noChangeArrowheads="1"/>
          </p:cNvSpPr>
          <p:nvPr/>
        </p:nvSpPr>
        <p:spPr bwMode="auto">
          <a:xfrm>
            <a:off x="3959225" y="27463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50644" name="Oval 116"/>
          <p:cNvSpPr>
            <a:spLocks noChangeAspect="1" noChangeArrowheads="1"/>
          </p:cNvSpPr>
          <p:nvPr/>
        </p:nvSpPr>
        <p:spPr bwMode="auto">
          <a:xfrm>
            <a:off x="4564063" y="29718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645" name="Text Box 117"/>
          <p:cNvSpPr txBox="1">
            <a:spLocks noChangeArrowheads="1"/>
          </p:cNvSpPr>
          <p:nvPr/>
        </p:nvSpPr>
        <p:spPr bwMode="auto">
          <a:xfrm>
            <a:off x="4467225" y="27463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50646" name="Oval 118"/>
          <p:cNvSpPr>
            <a:spLocks noChangeAspect="1" noChangeArrowheads="1"/>
          </p:cNvSpPr>
          <p:nvPr/>
        </p:nvSpPr>
        <p:spPr bwMode="auto">
          <a:xfrm>
            <a:off x="4995863" y="2971800"/>
            <a:ext cx="182562" cy="18256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647" name="Text Box 119"/>
          <p:cNvSpPr txBox="1">
            <a:spLocks noChangeArrowheads="1"/>
          </p:cNvSpPr>
          <p:nvPr/>
        </p:nvSpPr>
        <p:spPr bwMode="auto">
          <a:xfrm>
            <a:off x="4899025" y="2746375"/>
            <a:ext cx="355600" cy="3667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_</a:t>
            </a:r>
          </a:p>
        </p:txBody>
      </p:sp>
      <p:sp>
        <p:nvSpPr>
          <p:cNvPr id="150648" name="Text Box 120"/>
          <p:cNvSpPr txBox="1">
            <a:spLocks noChangeArrowheads="1"/>
          </p:cNvSpPr>
          <p:nvPr/>
        </p:nvSpPr>
        <p:spPr bwMode="auto">
          <a:xfrm>
            <a:off x="3540125" y="2817813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e</a:t>
            </a:r>
          </a:p>
        </p:txBody>
      </p:sp>
      <p:sp>
        <p:nvSpPr>
          <p:cNvPr id="150649" name="Text Box 121"/>
          <p:cNvSpPr txBox="1">
            <a:spLocks noChangeArrowheads="1"/>
          </p:cNvSpPr>
          <p:nvPr/>
        </p:nvSpPr>
        <p:spPr bwMode="auto">
          <a:xfrm>
            <a:off x="4238625" y="2843213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e</a:t>
            </a:r>
          </a:p>
        </p:txBody>
      </p:sp>
      <p:sp>
        <p:nvSpPr>
          <p:cNvPr id="150650" name="Text Box 122"/>
          <p:cNvSpPr txBox="1">
            <a:spLocks noChangeArrowheads="1"/>
          </p:cNvSpPr>
          <p:nvPr/>
        </p:nvSpPr>
        <p:spPr bwMode="auto">
          <a:xfrm>
            <a:off x="4695825" y="2805113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e</a:t>
            </a:r>
          </a:p>
        </p:txBody>
      </p:sp>
      <p:sp>
        <p:nvSpPr>
          <p:cNvPr id="150651" name="Text Box 123"/>
          <p:cNvSpPr txBox="1">
            <a:spLocks noChangeArrowheads="1"/>
          </p:cNvSpPr>
          <p:nvPr/>
        </p:nvSpPr>
        <p:spPr bwMode="auto">
          <a:xfrm>
            <a:off x="5153025" y="2855913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e</a:t>
            </a:r>
          </a:p>
        </p:txBody>
      </p:sp>
      <p:sp>
        <p:nvSpPr>
          <p:cNvPr id="150652" name="Text Box 124"/>
          <p:cNvSpPr txBox="1">
            <a:spLocks noChangeArrowheads="1"/>
          </p:cNvSpPr>
          <p:nvPr/>
        </p:nvSpPr>
        <p:spPr bwMode="auto">
          <a:xfrm>
            <a:off x="3756025" y="2817813"/>
            <a:ext cx="325438" cy="3968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latin typeface="Arial" charset="0"/>
              </a:rPr>
              <a:t>e</a:t>
            </a:r>
          </a:p>
        </p:txBody>
      </p:sp>
      <p:sp>
        <p:nvSpPr>
          <p:cNvPr id="150653" name="Line 125"/>
          <p:cNvSpPr>
            <a:spLocks noChangeShapeType="1"/>
          </p:cNvSpPr>
          <p:nvPr/>
        </p:nvSpPr>
        <p:spPr bwMode="auto">
          <a:xfrm>
            <a:off x="3543300" y="3060700"/>
            <a:ext cx="233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654" name="Rectangle 1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NMOS </a:t>
            </a:r>
            <a:r>
              <a:rPr lang="en-US" dirty="0" smtClean="0"/>
              <a:t>transistor with drain current</a:t>
            </a:r>
            <a:endParaRPr lang="en-US" dirty="0"/>
          </a:p>
        </p:txBody>
      </p:sp>
      <p:sp>
        <p:nvSpPr>
          <p:cNvPr id="103" name="Slide Number Placeholder 10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0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01642E-6 C 0.02952 -0.00116 0.05886 -0.00278 0.0882 0.00115 C 0.14844 3.01642E-6 0.20713 0.00162 0.2665 -0.00671 C 0.26963 -0.0081 0.27292 -0.00879 0.27535 -0.01203 C 0.28056 -0.01897 0.2757 -0.01643 0.28126 -0.01851 C 0.28629 -0.02522 0.28456 -0.03586 0.2882 -0.04372 C 0.28855 -0.05899 0.28872 -0.07449 0.28924 -0.08976 C 0.28942 -0.09369 0.28803 -0.09901 0.29011 -0.10178 C 0.29219 -0.10456 0.29619 -0.10271 0.29914 -0.10294 C 0.30539 -0.1034 0.31164 -0.10387 0.31789 -0.10433 C 0.32136 -0.10549 0.32553 -0.10618 0.32883 -0.10826 C 0.33299 -0.11104 0.33473 -0.11474 0.33976 -0.11613 C 0.36025 -0.12191 0.38126 -0.12168 0.40209 -0.12283 C 0.41581 -0.13463 0.4099 -0.16494 0.40105 -0.1809 C 0.39983 -0.18575 0.39931 -0.19038 0.3981 -0.19524 C 0.39723 -0.20218 0.39497 -0.2223 0.39115 -0.22693 C 0.3889 -0.2385 0.38872 -0.24474 0.38126 -0.25214 C 0.37796 -0.25885 0.37379 -0.26093 0.36841 -0.26394 C 0.35834 -0.26972 0.34862 -0.27366 0.33768 -0.27574 C 0.31754 -0.27412 0.2974 -0.27342 0.27726 -0.27065 C 0.2757 -0.27042 0.27501 -0.26695 0.27344 -0.26649 C 0.26893 -0.2651 0.26424 -0.26579 0.25956 -0.26533 C 0.19671 -0.26625 0.13438 -0.26972 0.0724 -0.25723 C 0.03317 -0.25793 -0.00452 -0.25978 -0.04341 -0.2614 C -0.05122 -0.26371 -0.0592 -0.26394 -0.06719 -0.26533 C -0.07084 -0.26972 -0.06806 -0.26741 -0.07518 -0.26926 C -0.07813 -0.26995 -0.08403 -0.27181 -0.08403 -0.27181 C -0.11146 -0.26995 -0.1342 -0.26718 -0.1632 -0.26649 C -0.19705 -0.25399 -0.23073 -0.25608 -0.26632 -0.25469 C -0.27101 -0.25237 -0.27014 -0.24914 -0.27222 -0.24405 C -0.27344 -0.24127 -0.27483 -0.23873 -0.27622 -0.23618 C -0.27691 -0.23479 -0.27813 -0.23225 -0.27813 -0.23225 C -0.27726 -0.19154 -0.27604 -0.16748 -0.27327 -0.12816 C -0.27309 -0.12469 -0.26945 -0.11243 -0.26823 -0.11219 C -0.24566 -0.10849 -0.22275 -0.11127 -0.2 -0.11081 C -0.18386 -0.11127 -0.16754 -0.11219 -0.15139 -0.11219 C -0.14653 -0.11219 -0.14115 -0.11335 -0.13663 -0.11081 C -0.13368 -0.10919 -0.13351 -0.09901 -0.13351 -0.09901 C -0.13282 -0.08721 -0.1316 -0.0775 -0.12969 -0.06616 C -0.12865 -0.05251 -0.12778 -0.04719 -0.1217 -0.03701 C -0.11111 0.00324 -0.01511 -0.01064 -0.01476 -0.01064 C -0.00747 -0.01064 -0.00034 -0.01064 0.00695 -0.01064 " pathEditMode="relative" ptsTypes="fffffffffffffffffffffffffffffffffffffffffA">
                                      <p:cBhvr>
                                        <p:cTn id="11" dur="2000" fill="hold"/>
                                        <p:tgtEl>
                                          <p:spTgt spid="150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91" grpId="0"/>
      <p:bldP spid="1506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NMOS transistor acts as a switch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CA06-07C6-498A-A000-E49719D29B5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066800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gate voltage is 0 V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No channel is formed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current does not flow easily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b="1" dirty="0" smtClean="0"/>
              <a:t>“open switch”</a:t>
            </a:r>
          </a:p>
          <a:p>
            <a:endParaRPr lang="en-US" sz="2400" dirty="0"/>
          </a:p>
          <a:p>
            <a:r>
              <a:rPr lang="en-US" sz="2400" dirty="0" smtClean="0"/>
              <a:t>When gate voltage is above threshold voltage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electrons are drawn into 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current can flow through channel with little resistance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b="1" dirty="0" smtClean="0"/>
              <a:t>“closed switch”</a:t>
            </a:r>
          </a:p>
          <a:p>
            <a:endParaRPr lang="en-US" sz="2400" dirty="0" smtClean="0"/>
          </a:p>
          <a:p>
            <a:r>
              <a:rPr lang="en-US" sz="2400" dirty="0" smtClean="0"/>
              <a:t>MOS transistors can be used as a </a:t>
            </a:r>
            <a:r>
              <a:rPr lang="en-US" sz="2400" b="1" dirty="0" smtClean="0"/>
              <a:t>voltage-controlled switch</a:t>
            </a:r>
          </a:p>
          <a:p>
            <a:endParaRPr lang="en-US" sz="2400" b="1" dirty="0"/>
          </a:p>
          <a:p>
            <a:r>
              <a:rPr lang="en-US" sz="2400" b="1" u="sng" dirty="0" smtClean="0"/>
              <a:t>This is the basis of computing with 1’s (open) and 0’s (closed)</a:t>
            </a:r>
          </a:p>
        </p:txBody>
      </p:sp>
    </p:spTree>
    <p:extLst>
      <p:ext uri="{BB962C8B-B14F-4D97-AF65-F5344CB8AC3E}">
        <p14:creationId xmlns:p14="http://schemas.microsoft.com/office/powerpoint/2010/main" val="28004732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</TotalTime>
  <Words>1051</Words>
  <Application>Microsoft Office PowerPoint</Application>
  <PresentationFormat>On-screen Show (4:3)</PresentationFormat>
  <Paragraphs>431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MOS Transistors  CMOS Inverter and Logic Families</vt:lpstr>
      <vt:lpstr>Levels-of-Design Pyramid</vt:lpstr>
      <vt:lpstr>NMOS (N-Channel Metal Oxide Semiconductor) transistor</vt:lpstr>
      <vt:lpstr>“Doping” silicon for semi-conductance</vt:lpstr>
      <vt:lpstr>NMOS transistor with no applied voltages </vt:lpstr>
      <vt:lpstr>NMOS transistor with small gate voltage</vt:lpstr>
      <vt:lpstr>NMOS transistor “activated” with gate voltage</vt:lpstr>
      <vt:lpstr>NMOS transistor with drain current</vt:lpstr>
      <vt:lpstr>NMOS transistor acts as a switch</vt:lpstr>
      <vt:lpstr>NMOS circuit symbol</vt:lpstr>
      <vt:lpstr>PMOS (P-Channel Metal Oxide Semiconductor) Transistor</vt:lpstr>
      <vt:lpstr>PMOS transistor circuit symbol</vt:lpstr>
      <vt:lpstr>CMOS Inverter</vt:lpstr>
      <vt:lpstr>CMOS Inverter</vt:lpstr>
      <vt:lpstr>CMOS Inverter</vt:lpstr>
      <vt:lpstr>Voltage Transfer Characteristic</vt:lpstr>
      <vt:lpstr>Logic Families</vt:lpstr>
      <vt:lpstr>Compatibility</vt:lpstr>
      <vt:lpstr>Compatibility Considerations</vt:lpstr>
      <vt:lpstr>Noise Margin</vt:lpstr>
    </vt:vector>
  </TitlesOfParts>
  <Company>Milwaukee School of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2</dc:title>
  <dc:creator>nw8440</dc:creator>
  <cp:lastModifiedBy>Dr. Yoder</cp:lastModifiedBy>
  <cp:revision>63</cp:revision>
  <dcterms:created xsi:type="dcterms:W3CDTF">2009-12-03T15:38:36Z</dcterms:created>
  <dcterms:modified xsi:type="dcterms:W3CDTF">2015-12-10T16:37:13Z</dcterms:modified>
</cp:coreProperties>
</file>