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9"/>
  </p:notesMasterIdLst>
  <p:handoutMasterIdLst>
    <p:handoutMasterId r:id="rId10"/>
  </p:handoutMasterIdLst>
  <p:sldIdLst>
    <p:sldId id="320" r:id="rId2"/>
    <p:sldId id="380" r:id="rId3"/>
    <p:sldId id="381" r:id="rId4"/>
    <p:sldId id="382" r:id="rId5"/>
    <p:sldId id="383" r:id="rId6"/>
    <p:sldId id="376" r:id="rId7"/>
    <p:sldId id="325" r:id="rId8"/>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6646" autoAdjust="0"/>
    <p:restoredTop sz="90493" autoAdjust="0"/>
  </p:normalViewPr>
  <p:slideViewPr>
    <p:cSldViewPr>
      <p:cViewPr>
        <p:scale>
          <a:sx n="80" d="100"/>
          <a:sy n="80" d="100"/>
        </p:scale>
        <p:origin x="-136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SE1011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32B32498-105D-4F90-A7F2-EF83F66561A3}" type="datetime3">
              <a:rPr lang="en-US"/>
              <a:pPr>
                <a:defRPr/>
              </a:pPr>
              <a:t>25 January 2016</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SE1011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1/25/2016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endParaRPr lang="en-US" dirty="0" smtClean="0"/>
          </a:p>
        </p:txBody>
      </p:sp>
      <p:sp>
        <p:nvSpPr>
          <p:cNvPr id="4" name="Header Placeholder 3"/>
          <p:cNvSpPr>
            <a:spLocks noGrp="1"/>
          </p:cNvSpPr>
          <p:nvPr>
            <p:ph type="hdr" sz="quarter" idx="10"/>
          </p:nvPr>
        </p:nvSpPr>
        <p:spPr/>
        <p:txBody>
          <a:bodyPr/>
          <a:lstStyle/>
          <a:p>
            <a:pPr>
              <a:defRPr/>
            </a:pPr>
            <a:r>
              <a:rPr lang="en-US" smtClean="0"/>
              <a:t>SE1011</a:t>
            </a:r>
            <a:endParaRPr lang="en-US" dirty="0"/>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0269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8536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9056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Muddiest Point</a:t>
            </a:r>
            <a:endParaRPr lang="en-US" dirty="0"/>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477328"/>
          </a:xfrm>
          <a:prstGeom prst="rect">
            <a:avLst/>
          </a:prstGeom>
          <a:noFill/>
        </p:spPr>
        <p:txBody>
          <a:bodyPr vert="horz" rtlCol="0">
            <a:spAutoFit/>
          </a:bodyPr>
          <a:lstStyle/>
          <a:p>
            <a:r>
              <a:rPr lang="en-US" smtClean="0"/>
              <a:t>
Poll Title: What was the muddiest point? (SE1011)
https://www.polleverywhere.com/free_text_polls/5ecaTmFuFeJ65hY</a:t>
            </a:r>
            <a:endParaRPr lang="en-US"/>
          </a:p>
        </p:txBody>
      </p:sp>
    </p:spTree>
    <p:extLst>
      <p:ext uri="{BB962C8B-B14F-4D97-AF65-F5344CB8AC3E}">
        <p14:creationId xmlns:p14="http://schemas.microsoft.com/office/powerpoint/2010/main" val="3071715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SE1011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4943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SE-1011 Slide design: Dr. Mark L. Hornick Instructor: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SE-1011 Slide design: Dr. Mark L. Hornick Instructor: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smtClean="0"/>
              <a:t>SE-1011 Slide design: Dr. Mark L. Hornick Instructor: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aculty-web.msoe.edu/yoder/ce1901/Outcom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CE1901</a:t>
            </a:r>
            <a:br>
              <a:rPr lang="en-US" dirty="0" smtClean="0"/>
            </a:br>
            <a:r>
              <a:rPr lang="en-US" dirty="0" smtClean="0"/>
              <a:t>Week 6, Class 3</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Week 6 Mini-Exam</a:t>
            </a:r>
          </a:p>
          <a:p>
            <a:r>
              <a:rPr lang="en-US" dirty="0" smtClean="0">
                <a:sym typeface="Wingdings" panose="05000000000000000000" pitchFamily="2" charset="2"/>
              </a:rPr>
              <a:t>Review Muddiest Point</a:t>
            </a:r>
          </a:p>
          <a:p>
            <a:r>
              <a:rPr lang="en-US" dirty="0" smtClean="0">
                <a:sym typeface="Wingdings" panose="05000000000000000000" pitchFamily="2" charset="2"/>
              </a:rPr>
              <a:t>Timing Diagrams</a:t>
            </a:r>
          </a:p>
          <a:p>
            <a:pPr marL="0" indent="0">
              <a:buNone/>
            </a:pPr>
            <a:endParaRPr lang="en-US" dirty="0" smtClean="0">
              <a:sym typeface="Wingdings" panose="05000000000000000000" pitchFamily="2" charset="2"/>
            </a:endParaRPr>
          </a:p>
          <a:p>
            <a:pPr marL="0" indent="0">
              <a:buNone/>
            </a:pPr>
            <a:r>
              <a:rPr lang="en-US" dirty="0" smtClean="0">
                <a:sym typeface="Wingdings" panose="05000000000000000000" pitchFamily="2" charset="2"/>
              </a:rPr>
              <a:t>(See this slide and </a:t>
            </a:r>
            <a:r>
              <a:rPr lang="en-US" dirty="0" smtClean="0">
                <a:sym typeface="Wingdings" panose="05000000000000000000" pitchFamily="2" charset="2"/>
                <a:hlinkClick r:id="rId3"/>
              </a:rPr>
              <a:t>Outcomes </a:t>
            </a:r>
            <a:r>
              <a:rPr lang="en-US" dirty="0" smtClean="0">
                <a:sym typeface="Wingdings" panose="05000000000000000000" pitchFamily="2" charset="2"/>
              </a:rPr>
              <a:t>on course webpage – link now available)</a:t>
            </a: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 Mini-Exam Topics</a:t>
            </a:r>
            <a:endParaRPr lang="en-US" dirty="0"/>
          </a:p>
        </p:txBody>
      </p:sp>
      <p:sp>
        <p:nvSpPr>
          <p:cNvPr id="3" name="Content Placeholder 2"/>
          <p:cNvSpPr>
            <a:spLocks noGrp="1"/>
          </p:cNvSpPr>
          <p:nvPr>
            <p:ph idx="1"/>
          </p:nvPr>
        </p:nvSpPr>
        <p:spPr/>
        <p:txBody>
          <a:bodyPr/>
          <a:lstStyle/>
          <a:p>
            <a:r>
              <a:rPr lang="en-US" dirty="0" smtClean="0"/>
              <a:t>Implementing a truth-table with a MUX</a:t>
            </a:r>
          </a:p>
          <a:p>
            <a:r>
              <a:rPr lang="en-US" dirty="0" smtClean="0"/>
              <a:t>Writing VHDL</a:t>
            </a:r>
          </a:p>
          <a:p>
            <a:pPr lvl="1"/>
            <a:r>
              <a:rPr lang="en-US" dirty="0" smtClean="0"/>
              <a:t>Will provide syntax reference – you need to write the code</a:t>
            </a:r>
          </a:p>
          <a:p>
            <a:pPr lvl="1"/>
            <a:r>
              <a:rPr lang="en-US" dirty="0" smtClean="0"/>
              <a:t>The focus is on the INSIDE of the entity and architecture blocks</a:t>
            </a:r>
          </a:p>
          <a:p>
            <a:pPr lvl="1"/>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1845417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68328423"/>
              </p:ext>
            </p:extLst>
          </p:nvPr>
        </p:nvGraphicFramePr>
        <p:xfrm>
          <a:off x="457200" y="1524000"/>
          <a:ext cx="8229600" cy="4761540"/>
        </p:xfrm>
        <a:graphic>
          <a:graphicData uri="http://schemas.openxmlformats.org/drawingml/2006/table">
            <a:tbl>
              <a:tblPr bandRow="1">
                <a:tableStyleId>{9D7B26C5-4107-4FEC-AEDC-1716B250A1EF}</a:tableStyleId>
              </a:tblPr>
              <a:tblGrid>
                <a:gridCol w="8229600"/>
              </a:tblGrid>
              <a:tr h="0">
                <a:tc>
                  <a:txBody>
                    <a:bodyPr/>
                    <a:lstStyle/>
                    <a:p>
                      <a:pPr algn="l" fontAlgn="b"/>
                      <a:r>
                        <a:rPr lang="en-US" sz="2400" u="none" strike="noStrike" dirty="0">
                          <a:effectLst/>
                        </a:rPr>
                        <a:t>over the past few days we have been discussing the raw code of VHDL and you would explain the application later, but until this point the exact operations and the method of applying it in </a:t>
                      </a:r>
                      <a:r>
                        <a:rPr lang="en-US" sz="2400" u="none" strike="noStrike" dirty="0" err="1">
                          <a:effectLst/>
                        </a:rPr>
                        <a:t>quartus</a:t>
                      </a:r>
                      <a:r>
                        <a:rPr lang="en-US" sz="2400" u="none" strike="noStrike" dirty="0">
                          <a:effectLst/>
                        </a:rPr>
                        <a:t> has not been obvious through discussion. a guided example online would greatly benefit the class.</a:t>
                      </a:r>
                      <a:endParaRPr lang="en-US" sz="2400" b="0" i="0" u="none" strike="noStrike" dirty="0">
                        <a:solidFill>
                          <a:srgbClr val="000000"/>
                        </a:solidFill>
                        <a:effectLst/>
                        <a:latin typeface="Calibri"/>
                      </a:endParaRPr>
                    </a:p>
                  </a:txBody>
                  <a:tcPr marL="1332" marR="1332" marT="1332" marB="0" anchor="b"/>
                </a:tc>
              </a:tr>
              <a:tr h="0">
                <a:tc>
                  <a:txBody>
                    <a:bodyPr/>
                    <a:lstStyle/>
                    <a:p>
                      <a:pPr algn="l" fontAlgn="b"/>
                      <a:r>
                        <a:rPr lang="en-US" sz="2400" u="none" strike="noStrike">
                          <a:effectLst/>
                        </a:rPr>
                        <a:t>Understanding what certain key works mean and why we use them in VHDL coding.</a:t>
                      </a:r>
                      <a:endParaRPr lang="en-US" sz="2400" b="0" i="0" u="none" strike="noStrike">
                        <a:solidFill>
                          <a:srgbClr val="000000"/>
                        </a:solidFill>
                        <a:effectLst/>
                        <a:latin typeface="Calibri"/>
                      </a:endParaRPr>
                    </a:p>
                  </a:txBody>
                  <a:tcPr marL="1332" marR="1332" marT="1332" marB="0" anchor="b"/>
                </a:tc>
              </a:tr>
              <a:tr h="0">
                <a:tc>
                  <a:txBody>
                    <a:bodyPr/>
                    <a:lstStyle/>
                    <a:p>
                      <a:pPr algn="l" fontAlgn="b"/>
                      <a:r>
                        <a:rPr lang="en-US" sz="2400" u="none" strike="noStrike" dirty="0">
                          <a:effectLst/>
                        </a:rPr>
                        <a:t>In the line </a:t>
                      </a:r>
                      <a:r>
                        <a:rPr lang="en-US" sz="2400" u="none" strike="noStrike" dirty="0" err="1">
                          <a:effectLst/>
                        </a:rPr>
                        <a:t>abcd</a:t>
                      </a:r>
                      <a:r>
                        <a:rPr lang="en-US" sz="2400" u="none" strike="noStrike" dirty="0">
                          <a:effectLst/>
                        </a:rPr>
                        <a:t> </a:t>
                      </a:r>
                      <a:r>
                        <a:rPr lang="en-US" sz="2400" u="none" strike="noStrike" dirty="0" err="1">
                          <a:effectLst/>
                        </a:rPr>
                        <a:t>std_logic_vector</a:t>
                      </a:r>
                      <a:r>
                        <a:rPr lang="en-US" sz="2400" u="none" strike="noStrike" dirty="0">
                          <a:effectLst/>
                        </a:rPr>
                        <a:t>(3 </a:t>
                      </a:r>
                      <a:r>
                        <a:rPr lang="en-US" sz="2400" u="none" strike="noStrike" dirty="0" err="1">
                          <a:effectLst/>
                        </a:rPr>
                        <a:t>downto</a:t>
                      </a:r>
                      <a:r>
                        <a:rPr lang="en-US" sz="2400" u="none" strike="noStrike" dirty="0">
                          <a:effectLst/>
                        </a:rPr>
                        <a:t> 0); What does </a:t>
                      </a:r>
                      <a:r>
                        <a:rPr lang="en-US" sz="2400" u="none" strike="noStrike" dirty="0" smtClean="0">
                          <a:effectLst/>
                        </a:rPr>
                        <a:t>3 </a:t>
                      </a:r>
                      <a:r>
                        <a:rPr lang="en-US" sz="2400" u="none" strike="noStrike" dirty="0" err="1" smtClean="0">
                          <a:effectLst/>
                        </a:rPr>
                        <a:t>downto</a:t>
                      </a:r>
                      <a:r>
                        <a:rPr lang="en-US" sz="2400" u="none" strike="noStrike" dirty="0" smtClean="0">
                          <a:effectLst/>
                        </a:rPr>
                        <a:t> </a:t>
                      </a:r>
                      <a:r>
                        <a:rPr lang="en-US" sz="2400" u="none" strike="noStrike" dirty="0">
                          <a:effectLst/>
                        </a:rPr>
                        <a:t>0 do?</a:t>
                      </a:r>
                      <a:endParaRPr lang="en-US" sz="2400" b="0" i="0" u="none" strike="noStrike" dirty="0">
                        <a:solidFill>
                          <a:srgbClr val="000000"/>
                        </a:solidFill>
                        <a:effectLst/>
                        <a:latin typeface="Calibri"/>
                      </a:endParaRPr>
                    </a:p>
                  </a:txBody>
                  <a:tcPr marL="1332" marR="1332" marT="1332" marB="0" anchor="b"/>
                </a:tc>
              </a:tr>
              <a:tr h="0">
                <a:tc>
                  <a:txBody>
                    <a:bodyPr/>
                    <a:lstStyle/>
                    <a:p>
                      <a:pPr algn="l" fontAlgn="b"/>
                      <a:r>
                        <a:rPr lang="en-US" sz="2400" u="none" strike="noStrike" dirty="0">
                          <a:effectLst/>
                        </a:rPr>
                        <a:t>The step by step layout of the blocks and the meaning and purpose of the code from begging to end</a:t>
                      </a:r>
                      <a:endParaRPr lang="en-US" sz="2400" b="0" i="0" u="none" strike="noStrike" dirty="0">
                        <a:solidFill>
                          <a:srgbClr val="000000"/>
                        </a:solidFill>
                        <a:effectLst/>
                        <a:latin typeface="Calibri"/>
                      </a:endParaRPr>
                    </a:p>
                  </a:txBody>
                  <a:tcPr marL="1332" marR="1332" marT="1332" marB="0" anchor="b"/>
                </a:tc>
              </a:tr>
              <a:tr h="0">
                <a:tc>
                  <a:txBody>
                    <a:bodyPr/>
                    <a:lstStyle/>
                    <a:p>
                      <a:pPr algn="l" fontAlgn="b"/>
                      <a:r>
                        <a:rPr lang="en-US" sz="2400" u="none" strike="noStrike" dirty="0">
                          <a:effectLst/>
                        </a:rPr>
                        <a:t>Actually doing it on a computer rather then notebook</a:t>
                      </a:r>
                      <a:endParaRPr lang="en-US" sz="2400" b="0" i="0" u="none" strike="noStrike" dirty="0">
                        <a:solidFill>
                          <a:srgbClr val="000000"/>
                        </a:solidFill>
                        <a:effectLst/>
                        <a:latin typeface="Calibri"/>
                      </a:endParaRPr>
                    </a:p>
                  </a:txBody>
                  <a:tcPr marL="1332" marR="1332" marT="1332" marB="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2858846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02078889"/>
              </p:ext>
            </p:extLst>
          </p:nvPr>
        </p:nvGraphicFramePr>
        <p:xfrm>
          <a:off x="457200" y="1697556"/>
          <a:ext cx="8229600" cy="4276524"/>
        </p:xfrm>
        <a:graphic>
          <a:graphicData uri="http://schemas.openxmlformats.org/drawingml/2006/table">
            <a:tbl>
              <a:tblPr bandRow="1">
                <a:tableStyleId>{9D7B26C5-4107-4FEC-AEDC-1716B250A1EF}</a:tableStyleId>
              </a:tblPr>
              <a:tblGrid>
                <a:gridCol w="8229600"/>
              </a:tblGrid>
              <a:tr h="0">
                <a:tc>
                  <a:txBody>
                    <a:bodyPr/>
                    <a:lstStyle/>
                    <a:p>
                      <a:pPr algn="l" fontAlgn="b"/>
                      <a:r>
                        <a:rPr lang="en-US" sz="2000" u="none" strike="noStrike" dirty="0">
                          <a:effectLst/>
                        </a:rPr>
                        <a:t>Syntax. The small things you need to enter to make the rest work. I understand what I can do in VHDL, as far as what we have covered but as far as starting and ending the program, etc. I don't know exactly what to enter. Looking at examples will help.</a:t>
                      </a:r>
                      <a:endParaRPr lang="en-US" sz="2000" b="0" i="0" u="none" strike="noStrike" dirty="0">
                        <a:solidFill>
                          <a:srgbClr val="000000"/>
                        </a:solidFill>
                        <a:effectLst/>
                        <a:latin typeface="Calibri"/>
                      </a:endParaRPr>
                    </a:p>
                  </a:txBody>
                  <a:tcPr marL="1332" marR="1332" marT="1332" marB="0" anchor="b"/>
                </a:tc>
              </a:tr>
              <a:tr h="0">
                <a:tc>
                  <a:txBody>
                    <a:bodyPr/>
                    <a:lstStyle/>
                    <a:p>
                      <a:pPr algn="l" fontAlgn="b"/>
                      <a:r>
                        <a:rPr lang="en-US" sz="2000" u="none" strike="noStrike" dirty="0">
                          <a:effectLst/>
                        </a:rPr>
                        <a:t>When and Else statements</a:t>
                      </a:r>
                      <a:endParaRPr lang="en-US" sz="2000" b="0" i="0" u="none" strike="noStrike" dirty="0">
                        <a:solidFill>
                          <a:srgbClr val="000000"/>
                        </a:solidFill>
                        <a:effectLst/>
                        <a:latin typeface="Calibri"/>
                      </a:endParaRPr>
                    </a:p>
                  </a:txBody>
                  <a:tcPr marL="1332" marR="1332" marT="1332" marB="0" anchor="b"/>
                </a:tc>
              </a:tr>
              <a:tr h="0">
                <a:tc>
                  <a:txBody>
                    <a:bodyPr/>
                    <a:lstStyle/>
                    <a:p>
                      <a:pPr algn="l" fontAlgn="b"/>
                      <a:r>
                        <a:rPr lang="en-US" sz="2000" u="none" strike="noStrike" dirty="0">
                          <a:effectLst/>
                        </a:rPr>
                        <a:t>more examples of building a circuit with VHDL from scratch to implementing it.</a:t>
                      </a:r>
                      <a:endParaRPr lang="en-US" sz="2000" b="0" i="0" u="none" strike="noStrike" dirty="0">
                        <a:solidFill>
                          <a:srgbClr val="000000"/>
                        </a:solidFill>
                        <a:effectLst/>
                        <a:latin typeface="Calibri"/>
                      </a:endParaRPr>
                    </a:p>
                  </a:txBody>
                  <a:tcPr marL="1332" marR="1332" marT="1332" marB="0" anchor="b"/>
                </a:tc>
              </a:tr>
              <a:tr h="0">
                <a:tc>
                  <a:txBody>
                    <a:bodyPr/>
                    <a:lstStyle/>
                    <a:p>
                      <a:pPr algn="l" fontAlgn="b"/>
                      <a:r>
                        <a:rPr lang="en-US" sz="2000" u="none" strike="noStrike" dirty="0">
                          <a:effectLst/>
                        </a:rPr>
                        <a:t>Constructing VHDL's in </a:t>
                      </a:r>
                      <a:r>
                        <a:rPr lang="en-US" sz="2000" u="none" strike="noStrike" dirty="0" err="1">
                          <a:effectLst/>
                        </a:rPr>
                        <a:t>Quartus</a:t>
                      </a:r>
                      <a:r>
                        <a:rPr lang="en-US" sz="2000" u="none" strike="noStrike" dirty="0">
                          <a:effectLst/>
                        </a:rPr>
                        <a:t>.</a:t>
                      </a:r>
                      <a:endParaRPr lang="en-US" sz="2000" b="0" i="0" u="none" strike="noStrike" dirty="0">
                        <a:solidFill>
                          <a:srgbClr val="000000"/>
                        </a:solidFill>
                        <a:effectLst/>
                        <a:latin typeface="Calibri"/>
                      </a:endParaRPr>
                    </a:p>
                  </a:txBody>
                  <a:tcPr marL="1332" marR="1332" marT="1332" marB="0" anchor="b"/>
                </a:tc>
              </a:tr>
              <a:tr h="0">
                <a:tc>
                  <a:txBody>
                    <a:bodyPr/>
                    <a:lstStyle/>
                    <a:p>
                      <a:pPr algn="l" fontAlgn="b"/>
                      <a:r>
                        <a:rPr lang="en-US" sz="2000" u="none" strike="noStrike" dirty="0">
                          <a:effectLst/>
                        </a:rPr>
                        <a:t>VHDL</a:t>
                      </a:r>
                      <a:endParaRPr lang="en-US" sz="2000" b="0" i="0" u="none" strike="noStrike" dirty="0">
                        <a:solidFill>
                          <a:srgbClr val="000000"/>
                        </a:solidFill>
                        <a:effectLst/>
                        <a:latin typeface="Calibri"/>
                      </a:endParaRPr>
                    </a:p>
                  </a:txBody>
                  <a:tcPr marL="1332" marR="1332" marT="1332" marB="0" anchor="b"/>
                </a:tc>
              </a:tr>
              <a:tr h="0">
                <a:tc>
                  <a:txBody>
                    <a:bodyPr/>
                    <a:lstStyle/>
                    <a:p>
                      <a:pPr algn="l" fontAlgn="b"/>
                      <a:r>
                        <a:rPr lang="en-US" sz="2000" u="none" strike="noStrike" dirty="0">
                          <a:effectLst/>
                        </a:rPr>
                        <a:t>It seems as though we determined 2 different ways to build a circuit in VHDL. Are the differences we talked about actually 2 different ways to build a circuit, or 2 steps that must be completed in that order to build 1 circuit?</a:t>
                      </a:r>
                      <a:endParaRPr lang="en-US" sz="2000" b="0" i="0" u="none" strike="noStrike" dirty="0">
                        <a:solidFill>
                          <a:srgbClr val="000000"/>
                        </a:solidFill>
                        <a:effectLst/>
                        <a:latin typeface="Calibri"/>
                      </a:endParaRPr>
                    </a:p>
                  </a:txBody>
                  <a:tcPr marL="1332" marR="1332" marT="1332" marB="0" anchor="b"/>
                </a:tc>
              </a:tr>
              <a:tr h="0">
                <a:tc>
                  <a:txBody>
                    <a:bodyPr/>
                    <a:lstStyle/>
                    <a:p>
                      <a:pPr algn="l" fontAlgn="b"/>
                      <a:r>
                        <a:rPr lang="en-US" sz="2000" u="none" strike="noStrike" dirty="0" err="1">
                          <a:effectLst/>
                        </a:rPr>
                        <a:t>Vhdl</a:t>
                      </a:r>
                      <a:r>
                        <a:rPr lang="en-US" sz="2000" u="none" strike="noStrike" dirty="0">
                          <a:effectLst/>
                        </a:rPr>
                        <a:t> coding</a:t>
                      </a:r>
                      <a:endParaRPr lang="en-US" sz="2000" b="0" i="0" u="none" strike="noStrike" dirty="0">
                        <a:solidFill>
                          <a:srgbClr val="000000"/>
                        </a:solidFill>
                        <a:effectLst/>
                        <a:latin typeface="Calibri"/>
                      </a:endParaRPr>
                    </a:p>
                  </a:txBody>
                  <a:tcPr marL="1332" marR="1332" marT="1332" marB="0" anchor="b"/>
                </a:tc>
              </a:tr>
            </a:tbl>
          </a:graphicData>
        </a:graphic>
      </p:graphicFrame>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
        <p:nvSpPr>
          <p:cNvPr id="7" name="Title 1"/>
          <p:cNvSpPr>
            <a:spLocks noGrp="1"/>
          </p:cNvSpPr>
          <p:nvPr>
            <p:ph type="title"/>
          </p:nvPr>
        </p:nvSpPr>
        <p:spPr/>
        <p:txBody>
          <a:bodyPr/>
          <a:lstStyle/>
          <a:p>
            <a:r>
              <a:rPr lang="en-US" dirty="0" smtClean="0"/>
              <a:t>Muddiest Point</a:t>
            </a:r>
            <a:endParaRPr lang="en-US" dirty="0"/>
          </a:p>
        </p:txBody>
      </p:sp>
    </p:spTree>
    <p:extLst>
      <p:ext uri="{BB962C8B-B14F-4D97-AF65-F5344CB8AC3E}">
        <p14:creationId xmlns:p14="http://schemas.microsoft.com/office/powerpoint/2010/main" val="4170856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Past Outcomes that have not been tested</a:t>
            </a:r>
            <a:endParaRPr lang="en-US" dirty="0"/>
          </a:p>
        </p:txBody>
      </p:sp>
      <p:sp>
        <p:nvSpPr>
          <p:cNvPr id="3" name="Content Placeholder 2"/>
          <p:cNvSpPr>
            <a:spLocks noGrp="1"/>
          </p:cNvSpPr>
          <p:nvPr>
            <p:ph idx="1"/>
          </p:nvPr>
        </p:nvSpPr>
        <p:spPr/>
        <p:txBody>
          <a:bodyPr/>
          <a:lstStyle/>
          <a:p>
            <a:pPr marL="0" indent="0">
              <a:buNone/>
            </a:pPr>
            <a:r>
              <a:rPr lang="en-US" dirty="0"/>
              <a:t>Future </a:t>
            </a:r>
            <a:r>
              <a:rPr lang="en-US" dirty="0" smtClean="0"/>
              <a:t>K-maps on mini exams:</a:t>
            </a:r>
          </a:p>
          <a:p>
            <a:r>
              <a:rPr lang="en-US" dirty="0" smtClean="0"/>
              <a:t>Writing a K-map completely from scratch</a:t>
            </a:r>
          </a:p>
          <a:p>
            <a:pPr marL="0" indent="0">
              <a:buNone/>
            </a:pPr>
            <a:endParaRPr lang="en-US" dirty="0" smtClean="0"/>
          </a:p>
          <a:p>
            <a:pPr marL="0" indent="0">
              <a:buNone/>
            </a:pPr>
            <a:r>
              <a:rPr lang="en-US" dirty="0" smtClean="0"/>
              <a:t>Review for class on Monday: </a:t>
            </a:r>
          </a:p>
          <a:p>
            <a:r>
              <a:rPr lang="en-US" dirty="0" smtClean="0"/>
              <a:t>Possible ranges for 2's complement numbers</a:t>
            </a:r>
          </a:p>
          <a:p>
            <a:r>
              <a:rPr lang="en-US" dirty="0" smtClean="0"/>
              <a:t>Detecting overflow in 2's complement and unsigned addition</a:t>
            </a:r>
          </a:p>
          <a:p>
            <a:endParaRPr lang="en-US" dirty="0"/>
          </a:p>
        </p:txBody>
      </p:sp>
      <p:sp>
        <p:nvSpPr>
          <p:cNvPr id="4" name="Footer Placeholder 3"/>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3892957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6</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576649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dirty="0" smtClean="0"/>
              <a:t>Introduction to Programming with Java by Dean &amp; Dean, 2</a:t>
            </a:r>
            <a:r>
              <a:rPr lang="en-US" baseline="30000" dirty="0" smtClean="0"/>
              <a:t>nd</a:t>
            </a:r>
            <a:r>
              <a:rPr lang="en-US" dirty="0" smtClean="0"/>
              <a:t> Edition</a:t>
            </a:r>
            <a:endParaRPr lang="en-US" dirty="0"/>
          </a:p>
        </p:txBody>
      </p:sp>
      <p:sp>
        <p:nvSpPr>
          <p:cNvPr id="2" name="Footer Placeholder 1"/>
          <p:cNvSpPr>
            <a:spLocks noGrp="1"/>
          </p:cNvSpPr>
          <p:nvPr>
            <p:ph type="ftr" sz="quarter" idx="11"/>
          </p:nvPr>
        </p:nvSpPr>
        <p:spPr/>
        <p:txBody>
          <a:bodyPr/>
          <a:lstStyle/>
          <a:p>
            <a:pPr>
              <a:defRPr/>
            </a:pPr>
            <a:r>
              <a:rPr lang="en-US" altLang="en-US" smtClean="0"/>
              <a:t>SE-1011 Slide design: Dr. Mark L. Hornick Instructor: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7</a:t>
            </a:fld>
            <a:endParaRPr lang="en-US" altLang="en-US"/>
          </a:p>
        </p:txBody>
      </p:sp>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POLL_EMBED_ID" val="9152aee9-a0b1-4a5c-a2a4-fa8e1880d32f"/>
  <p:tag name="__PE_ORIG_SIZE" val="500"/>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56966</TotalTime>
  <Words>488</Words>
  <Application>Microsoft Office PowerPoint</Application>
  <PresentationFormat>On-screen Show (4:3)</PresentationFormat>
  <Paragraphs>73</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2_Network</vt:lpstr>
      <vt:lpstr>   CE1901 Week 6, Class 3</vt:lpstr>
      <vt:lpstr>Week 6 Mini-Exam Topics</vt:lpstr>
      <vt:lpstr>Muddiest Point</vt:lpstr>
      <vt:lpstr>Muddiest Point</vt:lpstr>
      <vt:lpstr>Past Outcomes that have not been tested</vt:lpstr>
      <vt:lpstr>PowerPoint Presentation</vt:lpstr>
      <vt:lpstr>Acknowledgement</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Dr. Yoder</cp:lastModifiedBy>
  <cp:revision>1893</cp:revision>
  <cp:lastPrinted>2015-11-11T16:59:18Z</cp:lastPrinted>
  <dcterms:created xsi:type="dcterms:W3CDTF">1999-09-06T21:32:20Z</dcterms:created>
  <dcterms:modified xsi:type="dcterms:W3CDTF">2016-01-25T22:29:17Z</dcterms:modified>
</cp:coreProperties>
</file>