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64"/>
  </p:notesMasterIdLst>
  <p:handoutMasterIdLst>
    <p:handoutMasterId r:id="rId65"/>
  </p:handoutMasterIdLst>
  <p:sldIdLst>
    <p:sldId id="311" r:id="rId2"/>
    <p:sldId id="256" r:id="rId3"/>
    <p:sldId id="462" r:id="rId4"/>
    <p:sldId id="449" r:id="rId5"/>
    <p:sldId id="381" r:id="rId6"/>
    <p:sldId id="463" r:id="rId7"/>
    <p:sldId id="474" r:id="rId8"/>
    <p:sldId id="459" r:id="rId9"/>
    <p:sldId id="475" r:id="rId10"/>
    <p:sldId id="484" r:id="rId11"/>
    <p:sldId id="476" r:id="rId12"/>
    <p:sldId id="451" r:id="rId13"/>
    <p:sldId id="486" r:id="rId14"/>
    <p:sldId id="487" r:id="rId15"/>
    <p:sldId id="489" r:id="rId16"/>
    <p:sldId id="490" r:id="rId17"/>
    <p:sldId id="491" r:id="rId18"/>
    <p:sldId id="492" r:id="rId19"/>
    <p:sldId id="494" r:id="rId20"/>
    <p:sldId id="495" r:id="rId21"/>
    <p:sldId id="496" r:id="rId22"/>
    <p:sldId id="497" r:id="rId23"/>
    <p:sldId id="499" r:id="rId24"/>
    <p:sldId id="500" r:id="rId25"/>
    <p:sldId id="503" r:id="rId26"/>
    <p:sldId id="504" r:id="rId27"/>
    <p:sldId id="505" r:id="rId28"/>
    <p:sldId id="508" r:id="rId29"/>
    <p:sldId id="509" r:id="rId30"/>
    <p:sldId id="510" r:id="rId31"/>
    <p:sldId id="511" r:id="rId32"/>
    <p:sldId id="513" r:id="rId33"/>
    <p:sldId id="555" r:id="rId34"/>
    <p:sldId id="556" r:id="rId35"/>
    <p:sldId id="515" r:id="rId36"/>
    <p:sldId id="516" r:id="rId37"/>
    <p:sldId id="518" r:id="rId38"/>
    <p:sldId id="520" r:id="rId39"/>
    <p:sldId id="521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64" r:id="rId48"/>
    <p:sldId id="540" r:id="rId49"/>
    <p:sldId id="541" r:id="rId50"/>
    <p:sldId id="542" r:id="rId51"/>
    <p:sldId id="546" r:id="rId52"/>
    <p:sldId id="547" r:id="rId53"/>
    <p:sldId id="552" r:id="rId54"/>
    <p:sldId id="553" r:id="rId55"/>
    <p:sldId id="554" r:id="rId56"/>
    <p:sldId id="557" r:id="rId57"/>
    <p:sldId id="558" r:id="rId58"/>
    <p:sldId id="563" r:id="rId59"/>
    <p:sldId id="559" r:id="rId60"/>
    <p:sldId id="560" r:id="rId61"/>
    <p:sldId id="561" r:id="rId62"/>
    <p:sldId id="562" r:id="rId63"/>
  </p:sldIdLst>
  <p:sldSz cx="9144000" cy="6858000" type="screen4x3"/>
  <p:notesSz cx="7315200" cy="96012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algn="r"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algn="r" defTabSz="981075" eaLnBrk="0" hangingPunct="0">
              <a:defRPr sz="1300" smtClean="0">
                <a:latin typeface="Times" pitchFamily="-84" charset="0"/>
              </a:defRPr>
            </a:lvl1pPr>
          </a:lstStyle>
          <a:p>
            <a:pPr>
              <a:defRPr/>
            </a:pPr>
            <a:fld id="{02E03F08-B5EF-4BAD-BA9F-A4CE855FA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pitchFamily="-84" charset="0"/>
              </a:defRPr>
            </a:lvl1pPr>
          </a:lstStyle>
          <a:p>
            <a:pPr>
              <a:defRPr/>
            </a:pPr>
            <a:fld id="{1A8CC12B-A0C8-40E5-BC50-367D197F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3ABDCEC-605F-43B1-BAF5-42F1F211E076}" type="slidenum">
              <a:rPr lang="en-US">
                <a:latin typeface="Times" pitchFamily="-84" charset="0"/>
              </a:rPr>
              <a:pPr/>
              <a:t>1</a:t>
            </a:fld>
            <a:endParaRPr lang="en-US">
              <a:latin typeface="Times" pitchFamily="-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E8EAD82-CE1C-4409-A9DF-4C2E6A33BC1E}" type="slidenum">
              <a:rPr lang="en-US">
                <a:latin typeface="Times" pitchFamily="-84" charset="0"/>
              </a:rPr>
              <a:pPr/>
              <a:t>24</a:t>
            </a:fld>
            <a:endParaRPr lang="en-US">
              <a:latin typeface="Times" pitchFamily="-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30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5151C0-4D79-40B3-B3AB-52D596923A4C}" type="slidenum">
              <a:rPr lang="en-US">
                <a:latin typeface="Times" pitchFamily="-84" charset="0"/>
              </a:rPr>
              <a:pPr/>
              <a:t>25</a:t>
            </a:fld>
            <a:endParaRPr lang="en-US">
              <a:latin typeface="Times" pitchFamily="-8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53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D58BFA-536E-487A-AE2E-4E4EB87A7ED5}" type="slidenum">
              <a:rPr lang="en-US">
                <a:latin typeface="Times" pitchFamily="-84" charset="0"/>
              </a:rPr>
              <a:pPr/>
              <a:t>26</a:t>
            </a:fld>
            <a:endParaRPr lang="en-US">
              <a:latin typeface="Times" pitchFamily="-8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188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4A8BB9C-560A-4961-88E1-256B400B0362}" type="slidenum">
              <a:rPr lang="en-US">
                <a:latin typeface="Times" pitchFamily="-84" charset="0"/>
              </a:rPr>
              <a:pPr/>
              <a:t>27</a:t>
            </a:fld>
            <a:endParaRPr lang="en-US">
              <a:latin typeface="Times" pitchFamily="-8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77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E1C5DC-4A20-40F3-993A-4BCAFB3E2C90}" type="slidenum">
              <a:rPr lang="en-US">
                <a:latin typeface="Times" pitchFamily="-84" charset="0"/>
              </a:rPr>
              <a:pPr/>
              <a:t>28</a:t>
            </a:fld>
            <a:endParaRPr lang="en-US">
              <a:latin typeface="Times" pitchFamily="-8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46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8628BA-60B5-497B-B1FE-AFEC28E9DC59}" type="slidenum">
              <a:rPr lang="en-US">
                <a:latin typeface="Times" pitchFamily="-84" charset="0"/>
              </a:rPr>
              <a:pPr/>
              <a:t>29</a:t>
            </a:fld>
            <a:endParaRPr lang="en-US">
              <a:latin typeface="Times" pitchFamily="-8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448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7357FB1-FBEE-440F-8564-5C0ABEF7D43D}" type="slidenum">
              <a:rPr lang="en-US">
                <a:latin typeface="Times" pitchFamily="-84" charset="0"/>
              </a:rPr>
              <a:pPr/>
              <a:t>30</a:t>
            </a:fld>
            <a:endParaRPr lang="en-US">
              <a:latin typeface="Times" pitchFamily="-8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569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1F3EE6-C694-4D85-A056-8CD75C5CF751}" type="slidenum">
              <a:rPr lang="en-US">
                <a:latin typeface="Times" pitchFamily="-84" charset="0"/>
              </a:rPr>
              <a:pPr/>
              <a:t>31</a:t>
            </a:fld>
            <a:endParaRPr lang="en-US">
              <a:latin typeface="Times" pitchFamily="-8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97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04A7248-CC0E-4A3A-97D4-783DEA5A4967}" type="slidenum">
              <a:rPr lang="en-US">
                <a:latin typeface="Times" pitchFamily="-84" charset="0"/>
              </a:rPr>
              <a:pPr/>
              <a:t>32</a:t>
            </a:fld>
            <a:endParaRPr lang="en-US">
              <a:latin typeface="Times" pitchFamily="-8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999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132E-7AA7-E14A-A2CF-B31C435C8A6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7A3B27-F182-4D71-BCCD-B09D270A4184}" type="slidenum">
              <a:rPr lang="en-US">
                <a:latin typeface="Times" pitchFamily="-84" charset="0"/>
              </a:rPr>
              <a:pPr/>
              <a:t>2</a:t>
            </a:fld>
            <a:endParaRPr lang="en-US">
              <a:latin typeface="Times" pitchFamily="-8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06D42-7E74-4E71-9083-C5E66F9200B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Title:  What is universal design?</a:t>
            </a:r>
          </a:p>
          <a:p>
            <a:r>
              <a:rPr lang="en-US" altLang="en-US"/>
              <a:t>Text only:  Universal Design is the design of all products and environments to be usable by people of all ages and abilities, to the greatest extent possible.</a:t>
            </a:r>
          </a:p>
          <a:p>
            <a:r>
              <a:rPr lang="en-US" altLang="en-US"/>
              <a:t>Ronald L. Mace, 1991</a:t>
            </a:r>
          </a:p>
        </p:txBody>
      </p:sp>
    </p:spTree>
    <p:extLst>
      <p:ext uri="{BB962C8B-B14F-4D97-AF65-F5344CB8AC3E}">
        <p14:creationId xmlns:p14="http://schemas.microsoft.com/office/powerpoint/2010/main" val="2046992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63E1-6E93-48D9-9DC5-BC5C225BA7E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4" tIns="46988" rIns="95654" bIns="46988"/>
          <a:lstStyle/>
          <a:p>
            <a:r>
              <a:rPr lang="en-US" altLang="en-US"/>
              <a:t>Title:  Accessible vs. Universal</a:t>
            </a:r>
          </a:p>
          <a:p>
            <a:r>
              <a:rPr lang="en-US" altLang="en-US"/>
              <a:t>Text only:  Accessible Design is for people with disabilities; Universal Design is for everyone, including 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704858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66242-1781-469F-98AB-8758ABE7B951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Title:  Competing for customers</a:t>
            </a:r>
          </a:p>
          <a:p>
            <a:r>
              <a:rPr lang="en-US" altLang="en-US"/>
              <a:t>Text only:  About 1 in 7 Americans has a disability</a:t>
            </a:r>
          </a:p>
          <a:p>
            <a:r>
              <a:rPr lang="en-US" altLang="en-US"/>
              <a:t>About 1 in 3 Americans has a family member or coworker with a disability</a:t>
            </a:r>
          </a:p>
        </p:txBody>
      </p:sp>
    </p:spTree>
    <p:extLst>
      <p:ext uri="{BB962C8B-B14F-4D97-AF65-F5344CB8AC3E}">
        <p14:creationId xmlns:p14="http://schemas.microsoft.com/office/powerpoint/2010/main" val="3500356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3D0B-72FE-4E5B-9B36-EB1BB67DB7E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Title:  Leviton Manufacturing Company</a:t>
            </a:r>
          </a:p>
          <a:p>
            <a:r>
              <a:rPr lang="en-US" altLang="en-US"/>
              <a:t>Image:  hand pressing rocker light switch</a:t>
            </a:r>
          </a:p>
        </p:txBody>
      </p:sp>
    </p:spTree>
    <p:extLst>
      <p:ext uri="{BB962C8B-B14F-4D97-AF65-F5344CB8AC3E}">
        <p14:creationId xmlns:p14="http://schemas.microsoft.com/office/powerpoint/2010/main" val="3773876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E3024-93AA-47C5-B24B-8B0BBF5D245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Title:  Designing for “average” users…Some of us are just a little more average than others…</a:t>
            </a:r>
            <a:r>
              <a:rPr lang="en-US" altLang="en-US"/>
              <a:t> Age, disabilities, and situations make each of us unique…</a:t>
            </a:r>
          </a:p>
          <a:p>
            <a:r>
              <a:rPr lang="en-US" altLang="en-US"/>
              <a:t>Image:  photo of male pedestrian and female jogger in shorts and t-shirts waiting at a street crossing.  The man is very overweight, while the woman is very thin.</a:t>
            </a:r>
          </a:p>
          <a:p>
            <a:endParaRPr lang="en-US" altLang="en-US">
              <a:cs typeface="Arial" pitchFamily="34" charset="0"/>
            </a:endParaRPr>
          </a:p>
          <a:p>
            <a:endParaRPr lang="en-US" altLang="en-US">
              <a:cs typeface="Arial" pitchFamily="34" charset="0"/>
            </a:endParaRPr>
          </a:p>
          <a:p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2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21ECBA-9677-4886-90A2-0686643E662E}" type="slidenum">
              <a:rPr lang="en-US">
                <a:latin typeface="Times" pitchFamily="-84" charset="0"/>
              </a:rPr>
              <a:pPr/>
              <a:t>40</a:t>
            </a:fld>
            <a:endParaRPr lang="en-US">
              <a:latin typeface="Times" pitchFamily="-8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656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F3C85B-82BC-43E2-A7CD-46D861828072}" type="slidenum">
              <a:rPr lang="en-US">
                <a:latin typeface="Times" pitchFamily="-84" charset="0"/>
              </a:rPr>
              <a:pPr/>
              <a:t>41</a:t>
            </a:fld>
            <a:endParaRPr lang="en-US">
              <a:latin typeface="Times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846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44BF33-909A-4149-B0F5-5859D7286490}" type="slidenum">
              <a:rPr lang="en-US">
                <a:latin typeface="Times" pitchFamily="-84" charset="0"/>
              </a:rPr>
              <a:pPr/>
              <a:t>42</a:t>
            </a:fld>
            <a:endParaRPr lang="en-US">
              <a:latin typeface="Times" pitchFamily="-8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265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C676AF-E124-45E2-A5FE-3E9E05007CA5}" type="slidenum">
              <a:rPr lang="en-US">
                <a:latin typeface="Times" pitchFamily="-84" charset="0"/>
              </a:rPr>
              <a:pPr/>
              <a:t>43</a:t>
            </a:fld>
            <a:endParaRPr lang="en-US">
              <a:latin typeface="Times" pitchFamily="-8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495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Cascading menu from Windows</a:t>
            </a:r>
            <a:r>
              <a:rPr lang="en-US" baseline="0" dirty="0"/>
              <a:t>95</a:t>
            </a:r>
            <a:endParaRPr lang="en-US" dirty="0"/>
          </a:p>
          <a:p>
            <a:r>
              <a:rPr lang="en-US" dirty="0"/>
              <a:t>Expanding menu from Word 2003 (Windows)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132E-7AA7-E14A-A2CF-B31C435C8A6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66E597A-A7E8-4E5A-A1E9-C15604DE35E8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8CBB64-AA95-42E9-8905-6DEEC1E35BBE}" type="slidenum">
              <a:rPr lang="en-US">
                <a:latin typeface="Times" pitchFamily="-84" charset="0"/>
              </a:rPr>
              <a:pPr/>
              <a:t>4</a:t>
            </a:fld>
            <a:endParaRPr lang="en-US">
              <a:latin typeface="Times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199F1C-E0C4-4B10-A021-CEFDD3EB1A98}" type="slidenum">
              <a:rPr lang="en-US">
                <a:latin typeface="Times" pitchFamily="-84" charset="0"/>
              </a:rPr>
              <a:pPr/>
              <a:t>5</a:t>
            </a:fld>
            <a:endParaRPr lang="en-US">
              <a:latin typeface="Times" pitchFamily="-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2E4943F-BE8F-4EB1-AAFC-8058EC125812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CC12B-A0C8-40E5-BC50-367D197F52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8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" pitchFamily="-84" charset="0"/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081F96-4603-481D-B9BA-10DC99035AA8}" type="slidenum">
              <a:rPr lang="en-US">
                <a:latin typeface="Times" pitchFamily="-84" charset="0"/>
              </a:rPr>
              <a:pPr/>
              <a:t>12</a:t>
            </a:fld>
            <a:endParaRPr lang="en-US">
              <a:latin typeface="Times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A9E5444-F12B-4693-9D8D-4A9B2A3129D9}" type="slidenum">
              <a:rPr lang="en-US">
                <a:latin typeface="Times" pitchFamily="-84" charset="0"/>
              </a:rPr>
              <a:pPr/>
              <a:t>23</a:t>
            </a:fld>
            <a:endParaRPr lang="en-US">
              <a:latin typeface="Times" pitchFamily="-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61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8502-5CE3-4A9C-A2CB-F5999B8E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3343-6240-4863-BA30-244EE5E19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0E82-3A4A-435B-ACB6-CB2EF2BBD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58A7-169E-4E65-896E-FE6EBDFEA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5C0167-C7D3-428C-B76D-B290A515A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18726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EB16-559A-46DE-A390-BE578A135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6766-B53D-47F9-92B5-41AD381FC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860F-A78B-403E-B64B-1BDB58FAB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56E4-BF5B-4F56-8C80-DBF3C02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5314B-3FA7-4749-A563-1DFC58C4D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A62F-0B62-42E5-9920-12C8CE3C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9904-D107-4BB6-ADB1-D36E3F627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3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22A7-9C39-4E4A-8A36-62630338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D4AB8E-77DD-4337-BA0C-025249E76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12.xml"/><Relationship Id="rId7" Type="http://schemas.openxmlformats.org/officeDocument/2006/relationships/image" Target="../media/image35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40.jpeg"/><Relationship Id="rId4" Type="http://schemas.openxmlformats.org/officeDocument/2006/relationships/tags" Target="../tags/tag23.xml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notesSlide" Target="../notesSlides/notesSlide1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41" Type="http://schemas.openxmlformats.org/officeDocument/2006/relationships/tags" Target="../tags/tag86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platt.edu/csse/courses/se333/notes/support/333n06-eye-movement.gi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26.xml"/><Relationship Id="rId12" Type="http://schemas.openxmlformats.org/officeDocument/2006/relationships/image" Target="../media/image51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jpeg"/><Relationship Id="rId5" Type="http://schemas.openxmlformats.org/officeDocument/2006/relationships/tags" Target="../tags/tag97.xml"/><Relationship Id="rId10" Type="http://schemas.openxmlformats.org/officeDocument/2006/relationships/image" Target="../media/image49.png"/><Relationship Id="rId4" Type="http://schemas.openxmlformats.org/officeDocument/2006/relationships/tags" Target="../tags/tag96.xml"/><Relationship Id="rId9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100.xml"/><Relationship Id="rId7" Type="http://schemas.openxmlformats.org/officeDocument/2006/relationships/image" Target="../media/image52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gif"/><Relationship Id="rId4" Type="http://schemas.openxmlformats.org/officeDocument/2006/relationships/tags" Target="../tags/tag101.xml"/><Relationship Id="rId9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56.jpeg"/><Relationship Id="rId4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image" Target="../media/image5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particletree.com/features/visualizing-fittss-law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youtube.com/watch?v=PZ3mRPVzALU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Vbuk3jizGM&amp;feature=youtu.be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.io/guidelines/" TargetMode="External"/><Relationship Id="rId2" Type="http://schemas.openxmlformats.org/officeDocument/2006/relationships/hyperlink" Target="https://material.io/icons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34" charset="-128"/>
              </a:rPr>
              <a:t>GUI design considerations</a:t>
            </a:r>
            <a:endParaRPr lang="en-US" sz="4000" dirty="0">
              <a:ea typeface="ＭＳ Ｐゴシック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Presentation originally by Dr. Derek Riley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8-12 at 12.39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1" y="1524000"/>
            <a:ext cx="9144000" cy="45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Blackberry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/>
              <a:t>Main Customer?</a:t>
            </a:r>
          </a:p>
          <a:p>
            <a:pPr lvl="1"/>
            <a:r>
              <a:rPr lang="en-US" dirty="0"/>
              <a:t>Corporate America</a:t>
            </a:r>
          </a:p>
          <a:p>
            <a:r>
              <a:rPr lang="en-US" dirty="0"/>
              <a:t>How did it work?</a:t>
            </a:r>
          </a:p>
          <a:p>
            <a:pPr lvl="1"/>
            <a:r>
              <a:rPr lang="en-US" dirty="0"/>
              <a:t>Physical Keyboard</a:t>
            </a:r>
          </a:p>
          <a:p>
            <a:pPr lvl="1"/>
            <a:r>
              <a:rPr lang="en-US" dirty="0"/>
              <a:t>Selector Wheel</a:t>
            </a:r>
          </a:p>
          <a:p>
            <a:pPr lvl="1"/>
            <a:r>
              <a:rPr lang="en-US" dirty="0"/>
              <a:t>No touchscreen</a:t>
            </a:r>
          </a:p>
          <a:p>
            <a:r>
              <a:rPr lang="en-US" dirty="0"/>
              <a:t>Has anyone owned one?</a:t>
            </a:r>
          </a:p>
          <a:p>
            <a:r>
              <a:rPr lang="en-US" dirty="0"/>
              <a:t>Benefits of UI? </a:t>
            </a:r>
          </a:p>
          <a:p>
            <a:r>
              <a:rPr lang="en-US" dirty="0"/>
              <a:t>Problems with UI?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71" y="152401"/>
            <a:ext cx="278052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3471" y="377773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killed Blackberry?</a:t>
            </a:r>
          </a:p>
        </p:txBody>
      </p:sp>
      <p:pic>
        <p:nvPicPr>
          <p:cNvPr id="1026" name="Picture 2" descr="https://smbmatters.files.wordpress.com/2012/04/blackberry-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480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a typeface="ＭＳ Ｐゴシック" pitchFamily="34" charset="-128"/>
              </a:rPr>
              <a:t>Rules about Developing for Users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Rule #1:</a:t>
            </a:r>
            <a:br>
              <a:rPr lang="en-US">
                <a:ea typeface="ＭＳ Ｐゴシック" pitchFamily="34" charset="-128"/>
              </a:rPr>
            </a:br>
            <a:r>
              <a:rPr lang="en-US">
                <a:ea typeface="ＭＳ Ｐゴシック" pitchFamily="34" charset="-128"/>
              </a:rPr>
              <a:t>	</a:t>
            </a:r>
            <a:r>
              <a:rPr lang="en-US" b="1">
                <a:ea typeface="ＭＳ Ｐゴシック" pitchFamily="34" charset="-128"/>
              </a:rPr>
              <a:t>All users are not like you.</a:t>
            </a:r>
          </a:p>
          <a:p>
            <a:r>
              <a:rPr lang="en-US">
                <a:ea typeface="ＭＳ Ｐゴシック" pitchFamily="34" charset="-128"/>
              </a:rPr>
              <a:t>Rule #2:</a:t>
            </a:r>
            <a:br>
              <a:rPr lang="en-US">
                <a:ea typeface="ＭＳ Ｐゴシック" pitchFamily="34" charset="-128"/>
              </a:rPr>
            </a:br>
            <a:r>
              <a:rPr lang="en-US">
                <a:ea typeface="ＭＳ Ｐゴシック" pitchFamily="34" charset="-128"/>
              </a:rPr>
              <a:t>	</a:t>
            </a:r>
            <a:r>
              <a:rPr lang="en-US" b="1">
                <a:ea typeface="ＭＳ Ｐゴシック" pitchFamily="34" charset="-128"/>
              </a:rPr>
              <a:t>All users are not alike.</a:t>
            </a:r>
          </a:p>
          <a:p>
            <a:r>
              <a:rPr lang="en-US">
                <a:ea typeface="ＭＳ Ｐゴシック" pitchFamily="34" charset="-128"/>
              </a:rPr>
              <a:t>Consider: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ahoma" pitchFamily="34" charset="0"/>
                <a:ea typeface="ＭＳ Ｐゴシック" pitchFamily="34" charset="-128"/>
              </a:rPr>
              <a:t>Physical &amp; cognitive abilities &amp; special needs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ahoma" pitchFamily="34" charset="0"/>
                <a:ea typeface="ＭＳ Ｐゴシック" pitchFamily="34" charset="-128"/>
              </a:rPr>
              <a:t>Personality &amp; culture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ahoma" pitchFamily="34" charset="0"/>
                <a:ea typeface="ＭＳ Ｐゴシック" pitchFamily="34" charset="-128"/>
              </a:rPr>
              <a:t>Knowledge &amp; skills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ahoma" pitchFamily="34" charset="0"/>
                <a:ea typeface="ＭＳ Ｐゴシック" pitchFamily="34" charset="-128"/>
              </a:rPr>
              <a:t>Motivation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669"/>
            <a:ext cx="8991600" cy="67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3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2296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3600" b="1">
                <a:latin typeface="Palatino" charset="0"/>
              </a:rPr>
              <a:t>UNTITLED</a:t>
            </a:r>
          </a:p>
          <a:p>
            <a:pPr algn="l" eaLnBrk="1" hangingPunct="1"/>
            <a:r>
              <a:rPr lang="en-US" sz="3600" b="1">
                <a:latin typeface="Palatino" charset="0"/>
              </a:rPr>
              <a:t>Cdnuolt blveiee taht I cluod aulaclty uesdnatnrd waht I was rdanieg. The phaonmneal pweor of the hmuan mind: aoccdrnig to a rscheearch at Cmabrigde Uinervtisy, it deosn't mttaer in waht oredr the ltteers in a wrod are, the olny iprmoatnt tihng is taht the frist and lsat ltteer be in the rghit pclae.</a:t>
            </a:r>
          </a:p>
          <a:p>
            <a:pPr algn="l" eaLnBrk="1" hangingPunct="1"/>
            <a:endParaRPr lang="en-US" sz="3600" b="1">
              <a:latin typeface="Palatino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1959417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639763"/>
          </a:xfrm>
        </p:spPr>
        <p:txBody>
          <a:bodyPr/>
          <a:lstStyle/>
          <a:p>
            <a:pPr eaLnBrk="1" hangingPunct="1"/>
            <a:r>
              <a:rPr lang="en-US" sz="2600"/>
              <a:t>Gestalt Principles of Visual Perception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6248400"/>
            <a:ext cx="79248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/>
              <a:t>We impose visual organization on stimuli</a:t>
            </a: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9860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pretty girl or ugly ha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219200"/>
            <a:ext cx="3008312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1905000" y="5410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W.E. Hill, 1915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5105400" y="54102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German postcard, 1880</a:t>
            </a:r>
          </a:p>
        </p:txBody>
      </p:sp>
    </p:spTree>
    <p:extLst>
      <p:ext uri="{BB962C8B-B14F-4D97-AF65-F5344CB8AC3E}">
        <p14:creationId xmlns:p14="http://schemas.microsoft.com/office/powerpoint/2010/main" val="396149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93700"/>
            <a:ext cx="7010400" cy="639763"/>
          </a:xfrm>
        </p:spPr>
        <p:txBody>
          <a:bodyPr/>
          <a:lstStyle/>
          <a:p>
            <a:pPr eaLnBrk="1" hangingPunct="1"/>
            <a:r>
              <a:rPr lang="en-US" sz="2600"/>
              <a:t>Gestalt Principles of Visual Perception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7600" y="1765300"/>
            <a:ext cx="7391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/>
              <a:t>Gestalt – Movement in experimental psychology which began prior to WWI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dirty="0">
                <a:latin typeface="Cochin" charset="0"/>
              </a:rPr>
              <a:t>Origin: From the German word meaning form or shape</a:t>
            </a:r>
            <a:endParaRPr lang="en-US" sz="2400" dirty="0"/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/>
              <a:t>We perceive objects as well-organized patterns rather than separate components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/>
              <a:t>“The whole is greater than the sum of it’s parts”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/>
              <a:t>Based on the concept of “grouping”</a:t>
            </a:r>
          </a:p>
        </p:txBody>
      </p:sp>
    </p:spTree>
    <p:extLst>
      <p:ext uri="{BB962C8B-B14F-4D97-AF65-F5344CB8AC3E}">
        <p14:creationId xmlns:p14="http://schemas.microsoft.com/office/powerpoint/2010/main" val="12157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Law of visual proximity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ochin" charset="0"/>
              </a:rPr>
              <a:t>How many groups are there?</a:t>
            </a:r>
          </a:p>
          <a:p>
            <a:pPr eaLnBrk="1" hangingPunct="1"/>
            <a:endParaRPr lang="en-US" dirty="0">
              <a:latin typeface="Cochin" charset="0"/>
            </a:endParaRPr>
          </a:p>
          <a:p>
            <a:pPr eaLnBrk="1" hangingPunct="1"/>
            <a:endParaRPr lang="en-US" dirty="0">
              <a:latin typeface="Cochin" charset="0"/>
            </a:endParaRPr>
          </a:p>
          <a:p>
            <a:pPr eaLnBrk="1" hangingPunct="1"/>
            <a:endParaRPr lang="en-US" dirty="0">
              <a:latin typeface="Cochin" charset="0"/>
            </a:endParaRPr>
          </a:p>
          <a:p>
            <a:pPr eaLnBrk="1" hangingPunct="1"/>
            <a:r>
              <a:rPr lang="en-US" dirty="0">
                <a:latin typeface="Cochin" charset="0"/>
              </a:rPr>
              <a:t>Elements grouped close together will be perceived as belonging to the same group</a:t>
            </a:r>
          </a:p>
          <a:p>
            <a:pPr eaLnBrk="1" hangingPunct="1"/>
            <a:r>
              <a:rPr lang="en-US" dirty="0">
                <a:latin typeface="Cochin" charset="0"/>
              </a:rPr>
              <a:t>What are examples of this in mobile layouts?</a:t>
            </a:r>
          </a:p>
          <a:p>
            <a:pPr eaLnBrk="1" hangingPunct="1"/>
            <a:endParaRPr lang="en-US" dirty="0"/>
          </a:p>
        </p:txBody>
      </p:sp>
      <p:pic>
        <p:nvPicPr>
          <p:cNvPr id="32772" name="Picture 2" descr="proxline.gif                                                   0002D847 nacy_base                      BC6E123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73813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search box “work”?</a:t>
            </a:r>
          </a:p>
          <a:p>
            <a:pPr lvl="1"/>
            <a:r>
              <a:rPr lang="en-US" dirty="0"/>
              <a:t>Are the sub-functions only for P2P search?</a:t>
            </a:r>
          </a:p>
          <a:p>
            <a:pPr lvl="1"/>
            <a:endParaRPr lang="en-US" dirty="0"/>
          </a:p>
          <a:p>
            <a:r>
              <a:rPr lang="en-US" dirty="0"/>
              <a:t>What do the highlighted buttons imply?</a:t>
            </a:r>
          </a:p>
          <a:p>
            <a:pPr lvl="1"/>
            <a:r>
              <a:rPr lang="en-US" dirty="0"/>
              <a:t>Where else is proximity used?</a:t>
            </a:r>
          </a:p>
        </p:txBody>
      </p:sp>
      <p:pic>
        <p:nvPicPr>
          <p:cNvPr id="1026" name="Picture 2" descr="http://i1.wp.com/www.floatpoint.com/blog/wp-content/uploads/2012/08/lawProximity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2019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LDOmkBvbbdg/T-vI-aT6mRI/AAAAAAAAAJw/hURAiC2Inq8/s320/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41" y="3792070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Law of Similarity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chin" charset="0"/>
              </a:rPr>
              <a:t>Elements that share qualities will be perceived as part of the same form</a:t>
            </a:r>
          </a:p>
          <a:p>
            <a:pPr eaLnBrk="1" hangingPunct="1"/>
            <a:r>
              <a:rPr lang="en-US" dirty="0">
                <a:latin typeface="Cochin" charset="0"/>
              </a:rPr>
              <a:t>Mobile examples?</a:t>
            </a:r>
          </a:p>
          <a:p>
            <a:pPr eaLnBrk="1" hangingPunct="1"/>
            <a:endParaRPr lang="en-US" dirty="0"/>
          </a:p>
        </p:txBody>
      </p:sp>
      <p:pic>
        <p:nvPicPr>
          <p:cNvPr id="34820" name="Picture 2" descr="&#10;dotsim.gif                                                     0002D847 nacy_base                      BC6E123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44900"/>
            <a:ext cx="3429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300px-Gestalt_simila#16DBFC.png                                0009FA84Macintosh HD                   C4ABFFE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4925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10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There must be a problem because…</a:t>
            </a:r>
          </a:p>
        </p:txBody>
      </p:sp>
      <p:pic>
        <p:nvPicPr>
          <p:cNvPr id="3078" name="Picture 6" descr="dilbert-5-11-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467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this box utilize similarity?</a:t>
            </a:r>
          </a:p>
          <a:p>
            <a:pPr lvl="1"/>
            <a:r>
              <a:rPr lang="en-US" dirty="0"/>
              <a:t>How could it be improved?</a:t>
            </a:r>
          </a:p>
          <a:p>
            <a:endParaRPr lang="en-US" dirty="0"/>
          </a:p>
          <a:p>
            <a:r>
              <a:rPr lang="en-US" dirty="0"/>
              <a:t>How do Android menus use the law of similarity?</a:t>
            </a:r>
          </a:p>
        </p:txBody>
      </p:sp>
      <p:pic>
        <p:nvPicPr>
          <p:cNvPr id="2050" name="Picture 2" descr="http://i2.wp.com/www.floatpoint.com/blog/wp-content/uploads/2012/08/gestalt_law_of_similar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63181"/>
            <a:ext cx="22193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veloper.android.com/design/media/principles_looks_s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3238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Law of Closure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Cochin" charset="0"/>
              </a:rPr>
              <a:t>The brain does not prefer sudden or unusual changes in the movement of a line</a:t>
            </a:r>
          </a:p>
          <a:p>
            <a:pPr eaLnBrk="1" hangingPunct="1"/>
            <a:r>
              <a:rPr lang="en-US" sz="2000" dirty="0">
                <a:latin typeface="Cochin" charset="0"/>
              </a:rPr>
              <a:t>The line can be a continuous line in the traditional sense, or can be a series of objects placed together to form a line</a:t>
            </a:r>
          </a:p>
          <a:p>
            <a:pPr eaLnBrk="1" hangingPunct="1"/>
            <a:r>
              <a:rPr lang="en-US" sz="2000" dirty="0">
                <a:latin typeface="Cochin" charset="0"/>
              </a:rPr>
              <a:t>Objects not in that line will be mentally separated</a:t>
            </a:r>
          </a:p>
          <a:p>
            <a:pPr eaLnBrk="1" hangingPunct="1"/>
            <a:r>
              <a:rPr lang="en-US" dirty="0"/>
              <a:t>Mobile examples?</a:t>
            </a:r>
          </a:p>
        </p:txBody>
      </p:sp>
      <p:pic>
        <p:nvPicPr>
          <p:cNvPr id="35844" name="Picture 10" descr="The image “http://www.iknow.net/images/kanisza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268788"/>
            <a:ext cx="35687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427538"/>
            <a:ext cx="2438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graphicdesign.spokanefalls.edu/tutorials/process/gestaltprinciples/closure/closure_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9335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Qv4hEb19wW19TUCyxcrf7U2-I-Rj6HqwVK5P-fRogPPr9d6tSgt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28" y="2957426"/>
            <a:ext cx="1869515" cy="7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8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the Gestalt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" y="1143000"/>
            <a:ext cx="8229600" cy="4525963"/>
          </a:xfrm>
        </p:spPr>
        <p:txBody>
          <a:bodyPr/>
          <a:lstStyle/>
          <a:p>
            <a:r>
              <a:rPr lang="en-US" dirty="0"/>
              <a:t>What Gestalt laws do you see?</a:t>
            </a:r>
          </a:p>
          <a:p>
            <a:r>
              <a:rPr lang="en-US" dirty="0"/>
              <a:t>Proximity</a:t>
            </a:r>
          </a:p>
          <a:p>
            <a:r>
              <a:rPr lang="en-US" dirty="0"/>
              <a:t>Similarity</a:t>
            </a:r>
          </a:p>
          <a:p>
            <a:r>
              <a:rPr lang="en-US" dirty="0"/>
              <a:t>Closure</a:t>
            </a:r>
          </a:p>
        </p:txBody>
      </p:sp>
      <p:pic>
        <p:nvPicPr>
          <p:cNvPr id="1026" name="Picture 2" descr="http://i-cdn.phonearena.com/images/articles/86750-image/Home-Scre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 bwMode="auto">
          <a:xfrm>
            <a:off x="6102627" y="2019301"/>
            <a:ext cx="27545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window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3" y="3505200"/>
            <a:ext cx="56197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5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Visibility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90800" y="1447800"/>
            <a:ext cx="6248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>
                <a:ea typeface="ＭＳ Ｐゴシック" pitchFamily="34" charset="-128"/>
              </a:rPr>
              <a:t>• This is a control panel for an elevator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>
                <a:ea typeface="ＭＳ Ｐゴシック" pitchFamily="34" charset="-128"/>
              </a:rPr>
              <a:t>• How does it work?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>
                <a:ea typeface="ＭＳ Ｐゴシック" pitchFamily="34" charset="-128"/>
              </a:rPr>
              <a:t>• Push a button for the floor you want?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>
                <a:ea typeface="ＭＳ Ｐゴシック" pitchFamily="34" charset="-128"/>
              </a:rPr>
              <a:t>• Nothing happens.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dirty="0">
                <a:ea typeface="ＭＳ Ｐゴシック" pitchFamily="34" charset="-128"/>
              </a:rPr>
              <a:t>Push any other button? Still nothing.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dirty="0">
                <a:ea typeface="ＭＳ Ｐゴシック" pitchFamily="34" charset="-128"/>
              </a:rPr>
              <a:t>What do you need to do?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>
                <a:ea typeface="ＭＳ Ｐゴシック" pitchFamily="34" charset="-128"/>
              </a:rPr>
              <a:t>It is not visible as to what to do!</a:t>
            </a:r>
            <a:endParaRPr lang="en-GB" sz="2800" dirty="0">
              <a:latin typeface="Times" pitchFamily="-84" charset="0"/>
              <a:ea typeface="ＭＳ Ｐゴシック" pitchFamily="34" charset="-128"/>
            </a:endParaRPr>
          </a:p>
        </p:txBody>
      </p:sp>
      <p:pic>
        <p:nvPicPr>
          <p:cNvPr id="1026" name="Picture 2" descr="http://ryan.scherle.org/hci/pictures/lindleyEleva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19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llaescritor.com/wp/wp-content/uploads/2013/07/funny-elevator-pran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005013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Visibility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19200" y="2544416"/>
            <a:ext cx="7010400" cy="355158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1200" dirty="0">
                <a:ea typeface="ＭＳ Ｐゴシック" pitchFamily="34" charset="-128"/>
              </a:rPr>
              <a:t>	</a:t>
            </a:r>
            <a:r>
              <a:rPr lang="en-GB" sz="2400" dirty="0">
                <a:ea typeface="ＭＳ Ｐゴシック" pitchFamily="34" charset="-128"/>
              </a:rPr>
              <a:t>How would you make this action more </a:t>
            </a:r>
            <a:r>
              <a:rPr lang="en-GB" sz="2400" dirty="0">
                <a:solidFill>
                  <a:srgbClr val="CC0000"/>
                </a:solidFill>
                <a:ea typeface="ＭＳ Ｐゴシック" pitchFamily="34" charset="-128"/>
              </a:rPr>
              <a:t>visible?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</a:rPr>
              <a:t>make the card reader more obvious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</a:rPr>
              <a:t>provide an auditory message, that says what to do (which language?)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</a:rPr>
              <a:t>provide a big label next to the card reader that flashes when someone enters</a:t>
            </a:r>
          </a:p>
        </p:txBody>
      </p:sp>
      <p:sp>
        <p:nvSpPr>
          <p:cNvPr id="2048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2133600" y="1295400"/>
            <a:ext cx="12192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371600"/>
            <a:ext cx="51054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/>
              <a:t>…you need to slide a card to get the elevator to work!</a:t>
            </a:r>
          </a:p>
        </p:txBody>
      </p:sp>
      <p:pic>
        <p:nvPicPr>
          <p:cNvPr id="7" name="Picture 2" descr="http://ryan.scherle.org/hci/pictures/lindleyElevat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782"/>
            <a:ext cx="1524000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bellaescritor.com/wp/wp-content/uploads/2013/07/funny-elevator-pran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005013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Constraints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Restricting the possible actions that can be performed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ea typeface="ＭＳ Ｐゴシック" pitchFamily="34" charset="-128"/>
              </a:rPr>
              <a:t>Examples in GUIs?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Helps prevent user from selecting incorrect options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Several types</a:t>
            </a:r>
            <a:endParaRPr lang="en-GB" sz="2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149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Physical constraints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Refer to the way physical objects restrict the movement of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ea typeface="ＭＳ Ｐゴシック" pitchFamily="34" charset="-128"/>
              </a:rPr>
              <a:t>E.g. only one way you can insert a key into a lock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How many ways can you insert a CD or DVD disk into a computer?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ea typeface="ＭＳ Ｐゴシック" pitchFamily="34" charset="-128"/>
              </a:rPr>
              <a:t>How about a USB connector?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How physically constraining is this action?</a:t>
            </a:r>
          </a:p>
        </p:txBody>
      </p:sp>
    </p:spTree>
    <p:extLst>
      <p:ext uri="{BB962C8B-B14F-4D97-AF65-F5344CB8AC3E}">
        <p14:creationId xmlns:p14="http://schemas.microsoft.com/office/powerpoint/2010/main" val="1920102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Logical constraints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Exploits people</a:t>
            </a:r>
            <a:r>
              <a:rPr lang="en-GB" altLang="en-US" sz="2800" dirty="0">
                <a:ea typeface="ＭＳ Ｐゴシック" pitchFamily="34" charset="-128"/>
              </a:rPr>
              <a:t>’</a:t>
            </a:r>
            <a:r>
              <a:rPr lang="en-GB" sz="2800" dirty="0">
                <a:ea typeface="ＭＳ Ｐゴシック" pitchFamily="34" charset="-128"/>
              </a:rPr>
              <a:t>s everyday common sense reasoning about the way the world works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An example is the logical relationship between physical layout of a device and the way it works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ea typeface="ＭＳ Ｐゴシック" pitchFamily="34" charset="-128"/>
            </a:endParaRPr>
          </a:p>
        </p:txBody>
      </p:sp>
      <p:pic>
        <p:nvPicPr>
          <p:cNvPr id="1026" name="Picture 2" descr="http://i.i.cbsi.com/cnwk.1d/i/tim/2013/02/14/Enter_Passcode_270x47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5717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oks.gd/media/FantasticiPhoneApps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1484757" cy="21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64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Mapping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Relationship between controls, their movements, and the results  in the world</a:t>
            </a:r>
          </a:p>
          <a:p>
            <a:pPr lvl="1" eaLnBrk="1" hangingPunct="1"/>
            <a:r>
              <a:rPr lang="en-GB" dirty="0">
                <a:ea typeface="ＭＳ Ｐゴシック" pitchFamily="34" charset="-128"/>
              </a:rPr>
              <a:t>Which Gestalt principle does this utilize?</a:t>
            </a:r>
          </a:p>
          <a:p>
            <a:pPr eaLnBrk="1" hangingPunct="1"/>
            <a:r>
              <a:rPr lang="en-GB" dirty="0">
                <a:ea typeface="ＭＳ Ｐゴシック" pitchFamily="34" charset="-128"/>
              </a:rPr>
              <a:t>Why is this a poor mapping of control buttons?</a:t>
            </a:r>
          </a:p>
          <a:p>
            <a:pPr lvl="1" eaLnBrk="1" hangingPunct="1"/>
            <a:r>
              <a:rPr lang="en-GB" dirty="0">
                <a:ea typeface="ＭＳ Ｐゴシック" pitchFamily="34" charset="-128"/>
              </a:rPr>
              <a:t>Improvements?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1012" y="4953000"/>
            <a:ext cx="1042988" cy="1042988"/>
          </a:xfrm>
          <a:prstGeom prst="actionButtonForwardNex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5">
            <a:hlinkClick r:id="" action="ppaction://hlinkshowjump?jump=firstslide" highlightClick="1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71812" y="4953000"/>
            <a:ext cx="1042988" cy="1042988"/>
          </a:xfrm>
          <a:prstGeom prst="actionButtonBeginning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>
            <a:hlinkClick r:id="" action="ppaction://hlinkshowjump?jump=lastslide" highlightClick="1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9612" y="4953000"/>
            <a:ext cx="1042988" cy="1042988"/>
          </a:xfrm>
          <a:prstGeom prst="actionButtonE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utoShape 7">
            <a:hlinkClick r:id="" action="ppaction://hlinkshowjump?jump=previousslide" highlightClick="1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28812" y="4953000"/>
            <a:ext cx="1042988" cy="1042988"/>
          </a:xfrm>
          <a:prstGeom prst="actionButtonBackPreviou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www.vanseodesign.com/blog/wp-content/uploads/2010/08/car-window-control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75" y="31376"/>
            <a:ext cx="2335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rcofolio.net/images/stories/fun/other/qwerty_alt/virtualkeyboard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9" y="31377"/>
            <a:ext cx="1818173" cy="1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77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Mapping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34" charset="-128"/>
              </a:rPr>
              <a:t>Why is this a better mapping?</a:t>
            </a:r>
          </a:p>
          <a:p>
            <a:pPr eaLnBrk="1" hangingPunct="1">
              <a:lnSpc>
                <a:spcPct val="90000"/>
              </a:lnSpc>
            </a:pPr>
            <a:endParaRPr lang="en-GB" sz="280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80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80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80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>
                <a:ea typeface="ＭＳ Ｐゴシック" pitchFamily="34" charset="-128"/>
              </a:rPr>
              <a:t>The control buttons are mapped better onto the sequence of actions of fast rewind, rewind, play and fast forward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>
                <a:ea typeface="ＭＳ Ｐゴシック" pitchFamily="34" charset="-128"/>
              </a:rPr>
              <a:t>Is this a logical mapping (in most people</a:t>
            </a:r>
            <a:r>
              <a:rPr lang="en-GB" altLang="en-US" sz="2400">
                <a:ea typeface="ＭＳ Ｐゴシック" pitchFamily="34" charset="-128"/>
              </a:rPr>
              <a:t>’</a:t>
            </a:r>
            <a:r>
              <a:rPr lang="en-GB" sz="2400">
                <a:ea typeface="ＭＳ Ｐゴシック" pitchFamily="34" charset="-128"/>
              </a:rPr>
              <a:t>s minds)?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>
                <a:ea typeface="ＭＳ Ｐゴシック" pitchFamily="34" charset="-128"/>
              </a:rPr>
              <a:t>Is there a mapping that makes more sense?</a:t>
            </a:r>
          </a:p>
          <a:p>
            <a:pPr eaLnBrk="1" hangingPunct="1">
              <a:lnSpc>
                <a:spcPct val="90000"/>
              </a:lnSpc>
            </a:pPr>
            <a:endParaRPr lang="en-GB" sz="280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>
              <a:ea typeface="ＭＳ Ｐゴシック" pitchFamily="34" charset="-128"/>
            </a:endParaRP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2438400"/>
            <a:ext cx="1042988" cy="1042988"/>
          </a:xfrm>
          <a:prstGeom prst="actionButtonForwardNex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5">
            <a:hlinkClick r:id="" action="ppaction://hlinkshowjump?jump=firstslide" highlightClick="1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2438400"/>
            <a:ext cx="1042988" cy="1042988"/>
          </a:xfrm>
          <a:prstGeom prst="actionButtonBeginning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6">
            <a:hlinkClick r:id="" action="ppaction://hlinkshowjump?jump=lastslide" highlightClick="1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2438400"/>
            <a:ext cx="1042988" cy="1042988"/>
          </a:xfrm>
          <a:prstGeom prst="actionButtonE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AutoShape 7">
            <a:hlinkClick r:id="" action="ppaction://hlinkshowjump?jump=previousslide" highlightClick="1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2438400"/>
            <a:ext cx="1042988" cy="1042988"/>
          </a:xfrm>
          <a:prstGeom prst="actionButtonBackPreviou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088185" y="1143000"/>
            <a:ext cx="6994525" cy="4727575"/>
          </a:xfrm>
        </p:spPr>
        <p:txBody>
          <a:bodyPr/>
          <a:lstStyle/>
          <a:p>
            <a:pPr eaLnBrk="1" hangingPunct="1"/>
            <a:r>
              <a:rPr lang="en-US" sz="1800" dirty="0"/>
              <a:t>“Microsoft Word” at its worst</a:t>
            </a:r>
          </a:p>
          <a:p>
            <a:pPr lvl="1" eaLnBrk="1" hangingPunct="1"/>
            <a:r>
              <a:rPr lang="en-US" sz="1400" dirty="0"/>
              <a:t>Mac OS9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554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/>
              <a:t>An Extreme</a:t>
            </a:r>
          </a:p>
        </p:txBody>
      </p:sp>
      <p:pic>
        <p:nvPicPr>
          <p:cNvPr id="17412" name="Picture 4" descr="wor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834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0" y="99060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does </a:t>
            </a:r>
          </a:p>
          <a:p>
            <a:r>
              <a:rPr lang="en-US" dirty="0"/>
              <a:t>this happen?</a:t>
            </a:r>
          </a:p>
        </p:txBody>
      </p:sp>
    </p:spTree>
    <p:extLst>
      <p:ext uri="{BB962C8B-B14F-4D97-AF65-F5344CB8AC3E}">
        <p14:creationId xmlns:p14="http://schemas.microsoft.com/office/powerpoint/2010/main" val="85238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Mappings in the Kitchen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1" eaLnBrk="1" hangingPunct="1"/>
            <a:r>
              <a:rPr lang="en-GB" dirty="0">
                <a:ea typeface="ＭＳ Ｐゴシック" pitchFamily="34" charset="-128"/>
              </a:rPr>
              <a:t>Which controls go with which rings (burners)?</a:t>
            </a:r>
          </a:p>
          <a:p>
            <a:pPr lvl="1" eaLnBrk="1" hangingPunct="1"/>
            <a:endParaRPr lang="en-GB" dirty="0">
              <a:ea typeface="ＭＳ Ｐゴシック" pitchFamily="34" charset="-128"/>
            </a:endParaRPr>
          </a:p>
          <a:p>
            <a:pPr lvl="3" eaLnBrk="1" hangingPunct="1"/>
            <a:endParaRPr lang="en-GB" dirty="0">
              <a:ea typeface="ＭＳ Ｐゴシック" pitchFamily="34" charset="-128"/>
            </a:endParaRPr>
          </a:p>
          <a:p>
            <a:pPr lvl="1" eaLnBrk="1" hangingPunct="1"/>
            <a:endParaRPr lang="en-GB" dirty="0">
              <a:ea typeface="ＭＳ Ｐゴシック" pitchFamily="34" charset="-128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098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5334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-84" charset="0"/>
            </a:endParaRPr>
          </a:p>
        </p:txBody>
      </p:sp>
      <p:sp>
        <p:nvSpPr>
          <p:cNvPr id="3175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5334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-84" charset="0"/>
            </a:endParaRPr>
          </a:p>
        </p:txBody>
      </p:sp>
      <p:sp>
        <p:nvSpPr>
          <p:cNvPr id="3175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5334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-84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5334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-8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5715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A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0" y="5715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B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48200" y="5715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C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0" y="5715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4008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design?</a:t>
            </a:r>
          </a:p>
        </p:txBody>
      </p:sp>
    </p:spTree>
    <p:extLst>
      <p:ext uri="{BB962C8B-B14F-4D97-AF65-F5344CB8AC3E}">
        <p14:creationId xmlns:p14="http://schemas.microsoft.com/office/powerpoint/2010/main" val="232023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Why is this a better design?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  <a:p>
            <a:pPr eaLnBrk="1" hangingPunct="1"/>
            <a:endParaRPr lang="en-GB" dirty="0">
              <a:ea typeface="ＭＳ Ｐゴシック" pitchFamily="34" charset="-128"/>
            </a:endParaRPr>
          </a:p>
          <a:p>
            <a:pPr eaLnBrk="1" hangingPunct="1"/>
            <a:r>
              <a:rPr lang="en-GB" dirty="0">
                <a:ea typeface="ＭＳ Ｐゴシック" pitchFamily="34" charset="-128"/>
              </a:rPr>
              <a:t>What other improvements could be made?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810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83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Keypad numbers layout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A case of external inconsistency</a:t>
            </a:r>
          </a:p>
          <a:p>
            <a:pPr lvl="1" eaLnBrk="1" hangingPunct="1">
              <a:defRPr/>
            </a:pPr>
            <a:r>
              <a:rPr lang="en-GB" dirty="0">
                <a:ea typeface="ＭＳ Ｐゴシック" charset="0"/>
              </a:rPr>
              <a:t>What problems does this cause?</a:t>
            </a:r>
          </a:p>
          <a:p>
            <a:pPr eaLnBrk="1" hangingPunct="1"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74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08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542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74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208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542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874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208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542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056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722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388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056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240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1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2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30475" y="3978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3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4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574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5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90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6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63675" y="5045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7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0574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8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670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9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7150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7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08725" y="3946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8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18325" y="3946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9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791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1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246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2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97675" y="5045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3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4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3246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5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8580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6</a:t>
            </a:r>
          </a:p>
        </p:txBody>
      </p:sp>
      <p:sp>
        <p:nvSpPr>
          <p:cNvPr id="37928" name="Rectangl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920875" y="55022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73275" y="5578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0</a:t>
            </a:r>
          </a:p>
        </p:txBody>
      </p:sp>
      <p:sp>
        <p:nvSpPr>
          <p:cNvPr id="37930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638800" y="5486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775325" y="5470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0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38200" y="3352800"/>
            <a:ext cx="351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 dirty="0">
                <a:latin typeface="Times" pitchFamily="-84" charset="0"/>
              </a:rPr>
              <a:t>(a) phones, remote controls</a:t>
            </a:r>
          </a:p>
        </p:txBody>
      </p:sp>
      <p:sp>
        <p:nvSpPr>
          <p:cNvPr id="37933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81600" y="3352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sz="2400">
              <a:latin typeface="Times" pitchFamily="-84" charset="0"/>
            </a:endParaRPr>
          </a:p>
        </p:txBody>
      </p:sp>
      <p:sp>
        <p:nvSpPr>
          <p:cNvPr id="37934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33938" y="3352800"/>
            <a:ext cx="431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400">
                <a:latin typeface="Times" pitchFamily="-84" charset="0"/>
              </a:rPr>
              <a:t>(b) calculators, computer keypads</a:t>
            </a:r>
          </a:p>
        </p:txBody>
      </p:sp>
    </p:spTree>
    <p:extLst>
      <p:ext uri="{BB962C8B-B14F-4D97-AF65-F5344CB8AC3E}">
        <p14:creationId xmlns:p14="http://schemas.microsoft.com/office/powerpoint/2010/main" val="3857740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9713" y="1447800"/>
            <a:ext cx="36576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Basic tool: grid</a:t>
            </a:r>
          </a:p>
          <a:p>
            <a:pPr lvl="1"/>
            <a:r>
              <a:rPr lang="en-US" sz="2400" dirty="0"/>
              <a:t>Align labels, controls </a:t>
            </a:r>
            <a:r>
              <a:rPr lang="en-US" sz="2400" dirty="0" err="1"/>
              <a:t>w</a:t>
            </a:r>
            <a:r>
              <a:rPr lang="en-US" sz="2400" dirty="0"/>
              <a:t>/in group</a:t>
            </a:r>
          </a:p>
          <a:p>
            <a:pPr lvl="1"/>
            <a:r>
              <a:rPr lang="en-US" sz="2400" dirty="0"/>
              <a:t>Grid structure for large elements, too (panels, screens)</a:t>
            </a:r>
          </a:p>
          <a:p>
            <a:pPr lvl="1"/>
            <a:endParaRPr lang="en-US" sz="2400" dirty="0"/>
          </a:p>
          <a:p>
            <a:r>
              <a:rPr lang="en-US" sz="2800" dirty="0"/>
              <a:t>Example: print dialog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Visual structure, flow at ea.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5257800" cy="44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22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2133600"/>
          </a:xfrm>
        </p:spPr>
        <p:txBody>
          <a:bodyPr>
            <a:normAutofit/>
          </a:bodyPr>
          <a:lstStyle/>
          <a:p>
            <a:r>
              <a:rPr lang="en-US" dirty="0"/>
              <a:t>Eye should flow naturally across the form</a:t>
            </a:r>
          </a:p>
          <a:p>
            <a:pPr lvl="1"/>
            <a:r>
              <a:rPr lang="en-US" dirty="0"/>
              <a:t>Below: Cooper, Fig. 14-3</a:t>
            </a:r>
            <a:endParaRPr lang="en-US" dirty="0">
              <a:hlinkClick r:id="rId3"/>
            </a:endParaRPr>
          </a:p>
          <a:p>
            <a:r>
              <a:rPr lang="en-US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Western countries: left to right, top to bottom</a:t>
            </a:r>
          </a:p>
          <a:p>
            <a:r>
              <a:rPr lang="en-US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Generally, minimize eye movement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733800"/>
            <a:ext cx="54737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73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universal design?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315200" cy="42370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i="1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chemeClr val="folHlink"/>
                </a:solidFill>
              </a:rPr>
              <a:t>Universal Design is the design of all products and environments to be usable by people of all ages and abilities, to the greatest extent possible.</a:t>
            </a:r>
          </a:p>
          <a:p>
            <a:pPr algn="ctr">
              <a:buFont typeface="Wingdings" pitchFamily="2" charset="2"/>
              <a:buNone/>
            </a:pPr>
            <a:endParaRPr lang="en-US" altLang="en-US" i="1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i="1">
                <a:solidFill>
                  <a:schemeClr val="hlink"/>
                </a:solidFill>
              </a:rPr>
              <a:t>- Ronald L. Mace, 1991</a:t>
            </a: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 sz="36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49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idx="1"/>
          </p:nvPr>
        </p:nvSpPr>
        <p:spPr>
          <a:xfrm>
            <a:off x="1085850" y="1981200"/>
            <a:ext cx="6877050" cy="4089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z="2200">
              <a:solidFill>
                <a:srgbClr val="FAFD00"/>
              </a:solidFill>
            </a:endParaRPr>
          </a:p>
          <a:p>
            <a:r>
              <a:rPr lang="en-US" altLang="en-US" sz="2800"/>
              <a:t>Accessible Design: for people with disabilities</a:t>
            </a:r>
          </a:p>
          <a:p>
            <a:endParaRPr lang="en-US" altLang="en-US" sz="1400"/>
          </a:p>
          <a:p>
            <a:r>
              <a:rPr lang="en-US" altLang="en-US" sz="2800"/>
              <a:t>Universal Design: for everyone, </a:t>
            </a:r>
            <a:r>
              <a:rPr lang="en-US" altLang="en-US" sz="2800" i="1"/>
              <a:t>including</a:t>
            </a:r>
            <a:r>
              <a:rPr lang="en-US" altLang="en-US" sz="2800"/>
              <a:t> people with disabilities</a:t>
            </a: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0" y="368300"/>
            <a:ext cx="909955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75000"/>
              </a:lnSpc>
            </a:pP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Accessible vs. universal </a:t>
            </a:r>
          </a:p>
        </p:txBody>
      </p:sp>
    </p:spTree>
    <p:extLst>
      <p:ext uri="{BB962C8B-B14F-4D97-AF65-F5344CB8AC3E}">
        <p14:creationId xmlns:p14="http://schemas.microsoft.com/office/powerpoint/2010/main" val="729995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Competing for customers 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>
              <a:buClr>
                <a:srgbClr val="C0C0C0"/>
              </a:buClr>
            </a:pPr>
            <a:r>
              <a:rPr lang="en-US" altLang="en-US" sz="3600"/>
              <a:t>About 1 in 7 Americans has a disability</a:t>
            </a:r>
          </a:p>
          <a:p>
            <a:pPr>
              <a:buClr>
                <a:srgbClr val="C0C0C0"/>
              </a:buClr>
            </a:pPr>
            <a:endParaRPr lang="en-US" altLang="en-US" sz="3600"/>
          </a:p>
          <a:p>
            <a:pPr>
              <a:buClr>
                <a:srgbClr val="C0C0C0"/>
              </a:buClr>
            </a:pPr>
            <a:r>
              <a:rPr lang="en-US" altLang="en-US" sz="3600"/>
              <a:t> About 1 in 3 Americans has a family member or coworker with a disability</a:t>
            </a:r>
          </a:p>
          <a:p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961868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Leviton Manufacturing Company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7988"/>
            <a:ext cx="4117975" cy="4452937"/>
          </a:xfrm>
        </p:spPr>
        <p:txBody>
          <a:bodyPr/>
          <a:lstStyle/>
          <a:p>
            <a:pPr>
              <a:buClr>
                <a:srgbClr val="C0C0C0"/>
              </a:buClr>
              <a:buFont typeface="Wingdings" pitchFamily="2" charset="2"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>
              <a:buClr>
                <a:srgbClr val="C0C0C0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FF"/>
                </a:solidFill>
              </a:rPr>
              <a:t>“Universal design has become an extremely important idea to us – maybe the most important idea.”</a:t>
            </a:r>
          </a:p>
          <a:p>
            <a:endParaRPr lang="en-US" altLang="en-US" sz="2800">
              <a:solidFill>
                <a:srgbClr val="FFFFFF"/>
              </a:solidFill>
            </a:endParaRPr>
          </a:p>
        </p:txBody>
      </p:sp>
      <p:pic>
        <p:nvPicPr>
          <p:cNvPr id="440324" name="Picture 4" descr="leviton000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003425"/>
            <a:ext cx="331470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74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for “average” users</a:t>
            </a: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371600"/>
            <a:ext cx="4038600" cy="4530725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Some of us are just a little more average than others 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Age, disabilities, and situations make each of us unique…</a:t>
            </a:r>
          </a:p>
        </p:txBody>
      </p:sp>
      <p:pic>
        <p:nvPicPr>
          <p:cNvPr id="354311" name="Picture 7" descr="http://24.media.tumblr.com/4c326a382ae2f95801948e81934ef2b9/tumblr_ms3y0cmVog1scxc2u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427704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5591" y="549592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-George Carlin</a:t>
            </a:r>
          </a:p>
        </p:txBody>
      </p:sp>
    </p:spTree>
    <p:extLst>
      <p:ext uri="{BB962C8B-B14F-4D97-AF65-F5344CB8AC3E}">
        <p14:creationId xmlns:p14="http://schemas.microsoft.com/office/powerpoint/2010/main" val="44739259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pitchFamily="34" charset="0"/>
                <a:ea typeface="ＭＳ Ｐゴシック" pitchFamily="34" charset="-128"/>
              </a:rPr>
              <a:t>What is the </a:t>
            </a:r>
            <a:r>
              <a:rPr lang="en-US" i="1">
                <a:latin typeface="Tahoma" pitchFamily="34" charset="0"/>
                <a:ea typeface="ＭＳ Ｐゴシック" pitchFamily="34" charset="-128"/>
              </a:rPr>
              <a:t>User Interface</a:t>
            </a:r>
            <a:r>
              <a:rPr lang="en-US">
                <a:latin typeface="Tahoma" pitchFamily="34" charset="0"/>
                <a:ea typeface="ＭＳ Ｐゴシック" pitchFamily="34" charset="-128"/>
              </a:rPr>
              <a:t>?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ahoma" pitchFamily="34" charset="0"/>
                <a:ea typeface="ヒラギノ角ゴ Pro W3" pitchFamily="-84" charset="-128"/>
              </a:rPr>
              <a:t>Is it the screen layout?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pitchFamily="34" charset="0"/>
                <a:ea typeface="ヒラギノ角ゴ Pro W3" pitchFamily="-84" charset="-128"/>
              </a:rPr>
              <a:t>Is it the documentation?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pitchFamily="34" charset="0"/>
                <a:ea typeface="ヒラギノ角ゴ Pro W3" pitchFamily="-84" charset="-128"/>
              </a:rPr>
              <a:t>Is it the interaction devices and techniques?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pitchFamily="34" charset="0"/>
                <a:ea typeface="ヒラギノ角ゴ Pro W3" pitchFamily="-84" charset="-128"/>
              </a:rPr>
              <a:t>Is it what the application does?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pitchFamily="34" charset="0"/>
                <a:ea typeface="ヒラギノ角ゴ Pro W3" pitchFamily="-84" charset="-128"/>
              </a:rPr>
              <a:t>Is it the help system?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pitchFamily="34" charset="0"/>
                <a:ea typeface="ヒラギノ角ゴ Pro W3" pitchFamily="-84" charset="-128"/>
              </a:rPr>
              <a:t>Is it the code?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498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Affordances: to give a clue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Refers to an attribute of an object that allows people to know how to use 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ea typeface="ＭＳ Ｐゴシック" pitchFamily="34" charset="-128"/>
              </a:rPr>
              <a:t>a mouse button invites pushing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ea typeface="ＭＳ Ｐゴシック" pitchFamily="34" charset="-128"/>
              </a:rPr>
              <a:t>a door handle affords pulling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Norman (1988) used the term to discuss the design of everyday objects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34" charset="-128"/>
              </a:rPr>
              <a:t>Since then has been popularized in interaction design to discuss how to design interface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ea typeface="ＭＳ Ｐゴシック" pitchFamily="34" charset="-128"/>
              </a:rPr>
              <a:t>E.g. scrollbars to afford moving up and down, icons to afford clicking on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ea typeface="ＭＳ Ｐゴシック" pitchFamily="34" charset="-128"/>
              </a:rPr>
              <a:t>Is the Apple “swipe” on an </a:t>
            </a:r>
            <a:r>
              <a:rPr lang="en-GB" dirty="0" err="1">
                <a:ea typeface="ＭＳ Ｐゴシック" pitchFamily="34" charset="-128"/>
              </a:rPr>
              <a:t>iPad</a:t>
            </a:r>
            <a:r>
              <a:rPr lang="en-GB" dirty="0">
                <a:ea typeface="ＭＳ Ｐゴシック" pitchFamily="34" charset="-128"/>
              </a:rPr>
              <a:t> an affordance?</a:t>
            </a:r>
          </a:p>
        </p:txBody>
      </p:sp>
    </p:spTree>
    <p:extLst>
      <p:ext uri="{BB962C8B-B14F-4D97-AF65-F5344CB8AC3E}">
        <p14:creationId xmlns:p14="http://schemas.microsoft.com/office/powerpoint/2010/main" val="888821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Activity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/>
            <a:r>
              <a:rPr lang="en-GB" dirty="0">
                <a:ea typeface="ＭＳ Ｐゴシック" pitchFamily="34" charset="-128"/>
              </a:rPr>
              <a:t>Physical affordances: </a:t>
            </a:r>
          </a:p>
          <a:p>
            <a:pPr lvl="2" eaLnBrk="1" hangingPunct="1">
              <a:buFontTx/>
              <a:buNone/>
            </a:pPr>
            <a:r>
              <a:rPr lang="en-GB" dirty="0">
                <a:ea typeface="ＭＳ Ｐゴシック" pitchFamily="34" charset="-128"/>
              </a:rPr>
              <a:t>How do the following physical objects afford? Are they obvious?</a:t>
            </a:r>
          </a:p>
          <a:p>
            <a:pPr lvl="2" eaLnBrk="1" hangingPunct="1">
              <a:buFontTx/>
              <a:buNone/>
            </a:pPr>
            <a:r>
              <a:rPr lang="en-GB" dirty="0">
                <a:ea typeface="ＭＳ Ｐゴシック" pitchFamily="34" charset="-128"/>
              </a:rPr>
              <a:t>Are they universally designed?</a:t>
            </a:r>
          </a:p>
          <a:p>
            <a:pPr lvl="1" eaLnBrk="1" hangingPunct="1"/>
            <a:endParaRPr lang="en-GB" dirty="0">
              <a:ea typeface="ＭＳ Ｐゴシック" pitchFamily="34" charset="-128"/>
            </a:endParaRPr>
          </a:p>
          <a:p>
            <a:pPr lvl="3" eaLnBrk="1" hangingPunct="1"/>
            <a:endParaRPr lang="en-GB" dirty="0">
              <a:ea typeface="ＭＳ Ｐゴシック" pitchFamily="34" charset="-128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782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863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346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betterimprovement.com/wp-content/uploads/2010/10/33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49939"/>
            <a:ext cx="3639671" cy="23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02.hongkiat.com/beautiful-volume-dials-knobs/4-33-beautiful-volume-dial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019300" cy="14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2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Activity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1" eaLnBrk="1" hangingPunct="1"/>
            <a:r>
              <a:rPr lang="en-GB" dirty="0">
                <a:ea typeface="ＭＳ Ｐゴシック" pitchFamily="34" charset="-128"/>
              </a:rPr>
              <a:t>Virtual affordances</a:t>
            </a:r>
          </a:p>
          <a:p>
            <a:pPr lvl="2" eaLnBrk="1" hangingPunct="1">
              <a:buFontTx/>
              <a:buNone/>
            </a:pPr>
            <a:r>
              <a:rPr lang="en-GB" dirty="0">
                <a:ea typeface="ＭＳ Ｐゴシック" pitchFamily="34" charset="-128"/>
              </a:rPr>
              <a:t>How do the following screen objects afford?</a:t>
            </a:r>
          </a:p>
          <a:p>
            <a:pPr lvl="2" eaLnBrk="1" hangingPunct="1">
              <a:buFontTx/>
              <a:buNone/>
            </a:pPr>
            <a:r>
              <a:rPr lang="en-GB" dirty="0">
                <a:ea typeface="ＭＳ Ｐゴシック" pitchFamily="34" charset="-128"/>
              </a:rPr>
              <a:t>What if you were a novice user?</a:t>
            </a:r>
          </a:p>
          <a:p>
            <a:pPr lvl="2" eaLnBrk="1" hangingPunct="1">
              <a:buFontTx/>
              <a:buNone/>
            </a:pPr>
            <a:r>
              <a:rPr lang="en-GB" dirty="0">
                <a:ea typeface="ＭＳ Ｐゴシック" pitchFamily="34" charset="-128"/>
              </a:rPr>
              <a:t>Would you know what to do with them? </a:t>
            </a:r>
          </a:p>
        </p:txBody>
      </p:sp>
      <p:sp>
        <p:nvSpPr>
          <p:cNvPr id="41989" name="AutoShape 5">
            <a:hlinkClick r:id="" action="ppaction://hlinkshowjump?jump=firstslide" highlightClick="1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191000"/>
            <a:ext cx="1042988" cy="1042988"/>
          </a:xfrm>
          <a:prstGeom prst="actionButtonBeginning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24" y="3715714"/>
            <a:ext cx="1905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0871"/>
            <a:ext cx="1883737" cy="27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1.gstatic.com/images?q=tbn:ANd9GcR5WFlpyKcq7AIVszyscbjy8t0TH5rNfaBhvYegVwb-iTHNMVK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82636"/>
            <a:ext cx="2895600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joshualedwell.typepad.com/photos/uncategorized/2007/04/30/do_not_press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590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85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ea typeface="ＭＳ Ｐゴシック" pitchFamily="34" charset="-128"/>
              </a:rPr>
              <a:t>Activity</a:t>
            </a:r>
            <a:r>
              <a:rPr lang="en-US" sz="4000" dirty="0">
                <a:ea typeface="ＭＳ Ｐゴシック" pitchFamily="34" charset="-128"/>
              </a:rPr>
              <a:t>: Physical and Perceived Affordances</a:t>
            </a:r>
            <a:endParaRPr lang="en-GB" sz="4000" dirty="0">
              <a:ea typeface="ＭＳ Ｐゴシック" pitchFamily="3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34" charset="-128"/>
              </a:rPr>
              <a:t>Consider a “smart” phone</a:t>
            </a: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In a small group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Identify any </a:t>
            </a:r>
            <a:r>
              <a:rPr lang="en-US" sz="2400" u="sng" dirty="0">
                <a:ea typeface="ＭＳ Ｐゴシック" pitchFamily="34" charset="-128"/>
              </a:rPr>
              <a:t>physical affordances</a:t>
            </a:r>
            <a:r>
              <a:rPr lang="en-US" sz="2400" dirty="0">
                <a:ea typeface="ＭＳ Ｐゴシック" pitchFamily="34" charset="-128"/>
              </a:rPr>
              <a:t> the device has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Identify any perceived or visual affordances the software user interface has</a:t>
            </a: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Write these down, to be shared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4" name="Picture 2" descr="http://www.blog.theteamw.com/wp-content/uploads/legacy/2011/12/affordan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23380" cy="56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04446"/>
            <a:ext cx="7772400" cy="1055077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Fitts</a:t>
            </a:r>
            <a:r>
              <a:rPr lang="ja-JP" altLang="en-US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>
                <a:solidFill>
                  <a:schemeClr val="tx1"/>
                </a:solidFill>
                <a:ea typeface="ＭＳ Ｐゴシック" pitchFamily="34" charset="-128"/>
              </a:rPr>
              <a:t> Law </a:t>
            </a:r>
            <a:r>
              <a:rPr lang="en-US" altLang="ja-JP" sz="2954">
                <a:solidFill>
                  <a:schemeClr val="tx1"/>
                </a:solidFill>
                <a:ea typeface="ＭＳ Ｐゴシック" pitchFamily="34" charset="-128"/>
              </a:rPr>
              <a:t>(Paul Fitts 1954)</a:t>
            </a:r>
            <a:endParaRPr lang="en-US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0339" y="1670539"/>
            <a:ext cx="5205046" cy="40092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The law predicts that the time to point at an object using a device is a function </a:t>
            </a:r>
          </a:p>
          <a:p>
            <a:pPr lvl="1">
              <a:lnSpc>
                <a:spcPct val="90000"/>
              </a:lnSpc>
            </a:pPr>
            <a:r>
              <a:rPr lang="en-US" sz="1846" dirty="0">
                <a:ea typeface="ＭＳ Ｐゴシック" pitchFamily="34" charset="-128"/>
              </a:rPr>
              <a:t>Relating the distance from the target object &amp; the object</a:t>
            </a:r>
            <a:r>
              <a:rPr lang="ja-JP" altLang="en-US" sz="1846" dirty="0">
                <a:ea typeface="ＭＳ Ｐゴシック" pitchFamily="34" charset="-128"/>
              </a:rPr>
              <a:t>’</a:t>
            </a:r>
            <a:r>
              <a:rPr lang="en-US" altLang="ja-JP" sz="1846" dirty="0">
                <a:ea typeface="ＭＳ Ｐゴシック" pitchFamily="34" charset="-128"/>
              </a:rPr>
              <a:t>s size.</a:t>
            </a:r>
          </a:p>
          <a:p>
            <a:pPr>
              <a:lnSpc>
                <a:spcPct val="90000"/>
              </a:lnSpc>
            </a:pPr>
            <a:r>
              <a:rPr lang="en-US" altLang="ja-JP" sz="2215" dirty="0">
                <a:ea typeface="ＭＳ Ｐゴシック" pitchFamily="34" charset="-128"/>
              </a:rPr>
              <a:t>Time = a + b log (</a:t>
            </a:r>
            <a:r>
              <a:rPr lang="en-US" altLang="ja-JP" sz="2215" dirty="0" err="1">
                <a:ea typeface="ＭＳ Ｐゴシック" pitchFamily="34" charset="-128"/>
              </a:rPr>
              <a:t>Dist</a:t>
            </a:r>
            <a:r>
              <a:rPr lang="en-US" altLang="ja-JP" sz="2215" dirty="0">
                <a:ea typeface="ＭＳ Ｐゴシック" pitchFamily="34" charset="-128"/>
              </a:rPr>
              <a:t>/Size + 1)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>
                <a:ea typeface="ＭＳ Ｐゴシック" pitchFamily="34" charset="-128"/>
              </a:rPr>
              <a:t>a and b are constants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 err="1">
                <a:ea typeface="ＭＳ Ｐゴシック" pitchFamily="34" charset="-128"/>
              </a:rPr>
              <a:t>Dist</a:t>
            </a:r>
            <a:r>
              <a:rPr lang="en-US" altLang="ja-JP" sz="1846" dirty="0">
                <a:ea typeface="ＭＳ Ｐゴシック" pitchFamily="34" charset="-128"/>
              </a:rPr>
              <a:t> is the distance the finger needs to move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>
                <a:ea typeface="ＭＳ Ｐゴシック" pitchFamily="34" charset="-128"/>
              </a:rPr>
              <a:t>Size is the size of the tap target</a:t>
            </a:r>
          </a:p>
          <a:p>
            <a:pPr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The further away &amp; the smaller the object</a:t>
            </a:r>
          </a:p>
          <a:p>
            <a:pPr lvl="1">
              <a:lnSpc>
                <a:spcPct val="90000"/>
              </a:lnSpc>
            </a:pPr>
            <a:r>
              <a:rPr lang="en-US" sz="1846" dirty="0">
                <a:ea typeface="ＭＳ Ｐゴシック" pitchFamily="34" charset="-128"/>
              </a:rPr>
              <a:t>the longer the time to locate it and point</a:t>
            </a:r>
          </a:p>
        </p:txBody>
      </p:sp>
      <p:pic>
        <p:nvPicPr>
          <p:cNvPr id="3074" name="Picture 2" descr="http://punchcut.com/sites/punchcut.com/files/pub_fittslaw_primaryinteraction_v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57" y="1278251"/>
            <a:ext cx="3692769" cy="533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59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Fitts</a:t>
            </a:r>
            <a:r>
              <a:rPr lang="en-US" dirty="0"/>
              <a:t> Law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0877"/>
            <a:ext cx="7772400" cy="4149969"/>
          </a:xfrm>
        </p:spPr>
        <p:txBody>
          <a:bodyPr/>
          <a:lstStyle/>
          <a:p>
            <a:r>
              <a:rPr lang="en-US" dirty="0"/>
              <a:t>Bigger doesn’t always mean faster</a:t>
            </a:r>
          </a:p>
          <a:p>
            <a:pPr lvl="1"/>
            <a:r>
              <a:rPr lang="en-US" dirty="0"/>
              <a:t>It can just mean fewer buttons can be displayed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http://www.particletree.com/features/visualizing-fittss-law/</a:t>
            </a:r>
            <a:endParaRPr lang="en-US" dirty="0"/>
          </a:p>
        </p:txBody>
      </p:sp>
      <p:pic>
        <p:nvPicPr>
          <p:cNvPr id="1026" name="Picture 2" descr="Good for your pixels: The usability of the size of a button is a non-linear relationshi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2795954"/>
            <a:ext cx="4396154" cy="26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92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faster?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" y="1881554"/>
            <a:ext cx="7244862" cy="41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11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Stenographers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fast can you type?</a:t>
            </a:r>
          </a:p>
          <a:p>
            <a:pPr lvl="1"/>
            <a:r>
              <a:rPr lang="en-US" dirty="0"/>
              <a:t>Average person ~40 WPM</a:t>
            </a:r>
          </a:p>
          <a:p>
            <a:pPr lvl="1"/>
            <a:r>
              <a:rPr lang="en-US" dirty="0"/>
              <a:t>“Proficient” &gt;120WPM</a:t>
            </a:r>
          </a:p>
          <a:p>
            <a:r>
              <a:rPr lang="en-US" dirty="0"/>
              <a:t>Audiobooks are typically 160WPM</a:t>
            </a:r>
          </a:p>
          <a:p>
            <a:r>
              <a:rPr lang="en-US" dirty="0"/>
              <a:t>Fastest talkers can speak &gt;500WPM</a:t>
            </a:r>
          </a:p>
          <a:p>
            <a:r>
              <a:rPr lang="en-US" dirty="0"/>
              <a:t>How do court reporters keep up?</a:t>
            </a:r>
          </a:p>
          <a:p>
            <a:pPr lvl="1"/>
            <a:r>
              <a:rPr lang="en-US" dirty="0"/>
              <a:t>A specialized keyboard</a:t>
            </a:r>
          </a:p>
          <a:p>
            <a:pPr lvl="1"/>
            <a:r>
              <a:rPr lang="en-US" dirty="0"/>
              <a:t>Fastest stenographers can type 360WPM!</a:t>
            </a:r>
          </a:p>
          <a:p>
            <a:r>
              <a:rPr lang="en-US" dirty="0">
                <a:hlinkClick r:id="rId2"/>
              </a:rPr>
              <a:t>https://www.youtube.com/watch?v=PZ3mRPVzALU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20926"/>
            <a:ext cx="62198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Why oh why?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811215"/>
            <a:ext cx="3810000" cy="4079631"/>
          </a:xfrm>
        </p:spPr>
        <p:txBody>
          <a:bodyPr/>
          <a:lstStyle/>
          <a:p>
            <a:pPr eaLnBrk="1" hangingPunct="1"/>
            <a:r>
              <a:rPr lang="en-US" sz="2585" dirty="0">
                <a:ea typeface="ＭＳ Ｐゴシック" pitchFamily="34" charset="-128"/>
              </a:rPr>
              <a:t>What</a:t>
            </a:r>
            <a:r>
              <a:rPr lang="ja-JP" altLang="en-US" sz="2585" dirty="0">
                <a:ea typeface="ＭＳ Ｐゴシック" pitchFamily="34" charset="-128"/>
              </a:rPr>
              <a:t>’</a:t>
            </a:r>
            <a:r>
              <a:rPr lang="en-US" altLang="ja-JP" sz="2585" dirty="0">
                <a:ea typeface="ＭＳ Ｐゴシック" pitchFamily="34" charset="-128"/>
              </a:rPr>
              <a:t>s wrong with Windows’ start button?</a:t>
            </a:r>
          </a:p>
          <a:p>
            <a:pPr lvl="1" eaLnBrk="1" hangingPunct="1"/>
            <a:r>
              <a:rPr lang="en-US" sz="2215" dirty="0">
                <a:ea typeface="ＭＳ Ｐゴシック" pitchFamily="34" charset="-128"/>
              </a:rPr>
              <a:t>Relate it to “</a:t>
            </a:r>
            <a:r>
              <a:rPr lang="en-US" sz="2215" dirty="0" err="1">
                <a:ea typeface="ＭＳ Ｐゴシック" pitchFamily="34" charset="-128"/>
              </a:rPr>
              <a:t>Fitts</a:t>
            </a:r>
            <a:r>
              <a:rPr lang="en-US" sz="2215" dirty="0">
                <a:ea typeface="ＭＳ Ｐゴシック" pitchFamily="34" charset="-128"/>
              </a:rPr>
              <a:t>’ Law”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What about slider bars?</a:t>
            </a:r>
          </a:p>
          <a:p>
            <a:pPr eaLnBrk="1" hangingPunct="1"/>
            <a:endParaRPr lang="en-US" sz="2585" dirty="0">
              <a:ea typeface="ＭＳ Ｐゴシック" pitchFamily="34" charset="-128"/>
            </a:endParaRPr>
          </a:p>
        </p:txBody>
      </p:sp>
      <p:pic>
        <p:nvPicPr>
          <p:cNvPr id="4098" name="Picture 2" descr="https://encrypted-tbn2.gstatic.com/images?q=tbn:ANd9GcSDZvpaBGd6bUv5iWxFmCarA_rMB_3HmATirb2vj0wShLf5krLb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881554"/>
            <a:ext cx="2989385" cy="12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3pr5r64n04s3o.cloudfront.net/articles/079_fitts/scro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3" y="3911641"/>
            <a:ext cx="4310102" cy="21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33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685800"/>
            <a:ext cx="7772400" cy="6330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92">
                <a:ea typeface="ＭＳ Ｐゴシック" pitchFamily="34" charset="-128"/>
              </a:rPr>
              <a:t>Understand Fitts</a:t>
            </a:r>
            <a:r>
              <a:rPr lang="ja-JP" altLang="en-US" sz="3692">
                <a:ea typeface="ＭＳ Ｐゴシック" pitchFamily="34" charset="-128"/>
              </a:rPr>
              <a:t>’</a:t>
            </a:r>
            <a:r>
              <a:rPr lang="en-US" altLang="ja-JP" sz="3692">
                <a:ea typeface="ＭＳ Ｐゴシック" pitchFamily="34" charset="-128"/>
              </a:rPr>
              <a:t> Law?</a:t>
            </a:r>
            <a:endParaRPr lang="en-US" sz="3692">
              <a:ea typeface="ＭＳ Ｐゴシック" pitchFamily="34" charset="-128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600200"/>
            <a:ext cx="7772400" cy="42906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Is there a benefit to having a label under the icon on the Windows desktop?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If you have an auto-hidden Taskbar on Windows, how can this be irritating? </a:t>
            </a:r>
          </a:p>
          <a:p>
            <a:pPr lvl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Does this confirm something about </a:t>
            </a:r>
            <a:r>
              <a:rPr lang="en-US" sz="2215" dirty="0" err="1">
                <a:ea typeface="ＭＳ Ｐゴシック" pitchFamily="34" charset="-128"/>
              </a:rPr>
              <a:t>Fitts</a:t>
            </a:r>
            <a:r>
              <a:rPr lang="ja-JP" altLang="en-US" sz="2215" dirty="0">
                <a:ea typeface="ＭＳ Ｐゴシック" pitchFamily="34" charset="-128"/>
              </a:rPr>
              <a:t>’</a:t>
            </a:r>
            <a:r>
              <a:rPr lang="en-US" altLang="ja-JP" sz="2215" dirty="0">
                <a:ea typeface="ＭＳ Ｐゴシック" pitchFamily="34" charset="-128"/>
              </a:rPr>
              <a:t> Law?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How would </a:t>
            </a:r>
            <a:r>
              <a:rPr lang="en-US" sz="2585" dirty="0" err="1">
                <a:ea typeface="ＭＳ Ｐゴシック" pitchFamily="34" charset="-128"/>
              </a:rPr>
              <a:t>Fitts</a:t>
            </a:r>
            <a:r>
              <a:rPr lang="ja-JP" altLang="en-US" sz="2585" dirty="0">
                <a:ea typeface="ＭＳ Ｐゴシック" pitchFamily="34" charset="-128"/>
              </a:rPr>
              <a:t>’</a:t>
            </a:r>
            <a:r>
              <a:rPr lang="en-US" altLang="ja-JP" sz="2585" dirty="0">
                <a:ea typeface="ＭＳ Ｐゴシック" pitchFamily="34" charset="-128"/>
              </a:rPr>
              <a:t> law impact your layout of buttons, fields, etc. in a dialog box?</a:t>
            </a:r>
            <a:endParaRPr lang="en-US" sz="2585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1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Evolution of </a:t>
            </a:r>
            <a:r>
              <a:rPr lang="en-GB" altLang="en-US" dirty="0">
                <a:ea typeface="ＭＳ Ｐゴシック" pitchFamily="34" charset="-128"/>
              </a:rPr>
              <a:t>‘</a:t>
            </a:r>
            <a:r>
              <a:rPr lang="en-GB" dirty="0">
                <a:ea typeface="ＭＳ Ｐゴシック" pitchFamily="34" charset="-128"/>
              </a:rPr>
              <a:t>interfaces</a:t>
            </a:r>
            <a:r>
              <a:rPr lang="en-GB" altLang="en-US" dirty="0">
                <a:ea typeface="ＭＳ Ｐゴシック" pitchFamily="34" charset="-128"/>
              </a:rPr>
              <a:t>’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2192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600" b="1" dirty="0">
                <a:ea typeface="ＭＳ Ｐゴシック" pitchFamily="34" charset="-128"/>
              </a:rPr>
              <a:t>50s</a:t>
            </a:r>
            <a:r>
              <a:rPr lang="en-GB" sz="1600" dirty="0">
                <a:ea typeface="ＭＳ Ｐゴシック" pitchFamily="34" charset="-128"/>
              </a:rPr>
              <a:t> - Interface at the hardware level for engineers - switch panels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>
                <a:ea typeface="ＭＳ Ｐゴシック" pitchFamily="34" charset="-128"/>
              </a:rPr>
              <a:t>60-70s</a:t>
            </a:r>
            <a:r>
              <a:rPr lang="en-GB" sz="1600" dirty="0">
                <a:ea typeface="ＭＳ Ｐゴシック" pitchFamily="34" charset="-128"/>
              </a:rPr>
              <a:t> - interface at the programming level - COBOL, FORTRAN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>
                <a:ea typeface="ＭＳ Ｐゴシック" pitchFamily="34" charset="-128"/>
              </a:rPr>
              <a:t>70-90s</a:t>
            </a:r>
            <a:r>
              <a:rPr lang="en-GB" sz="1600" dirty="0">
                <a:ea typeface="ＭＳ Ｐゴシック" pitchFamily="34" charset="-128"/>
              </a:rPr>
              <a:t> - Interface at the terminal level - command languages 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>
                <a:ea typeface="ＭＳ Ｐゴシック" pitchFamily="34" charset="-128"/>
              </a:rPr>
              <a:t>80s</a:t>
            </a:r>
            <a:r>
              <a:rPr lang="en-GB" sz="1600" dirty="0">
                <a:ea typeface="ＭＳ Ｐゴシック" pitchFamily="34" charset="-128"/>
              </a:rPr>
              <a:t> - Interface at the interaction dialogue level - GUIs, multimedia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>
                <a:ea typeface="ＭＳ Ｐゴシック" pitchFamily="34" charset="-128"/>
              </a:rPr>
              <a:t>90s</a:t>
            </a:r>
            <a:r>
              <a:rPr lang="en-GB" sz="1600" dirty="0">
                <a:ea typeface="ＭＳ Ｐゴシック" pitchFamily="34" charset="-128"/>
              </a:rPr>
              <a:t> - Interface at the work setting - networked systems, groupware, windowing systems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>
                <a:ea typeface="ＭＳ Ｐゴシック" pitchFamily="34" charset="-128"/>
              </a:rPr>
              <a:t>00s</a:t>
            </a:r>
            <a:r>
              <a:rPr lang="en-GB" sz="1600" dirty="0">
                <a:ea typeface="ＭＳ Ｐゴシック" pitchFamily="34" charset="-128"/>
              </a:rPr>
              <a:t> - Interface becomes pervasive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>
                <a:ea typeface="ＭＳ Ｐゴシック" pitchFamily="34" charset="-128"/>
              </a:rPr>
              <a:t>RF tags, Bluetooth technology, mobile devices, consumer electronics, interactive screens, embedded technology, information appliances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b="1" dirty="0">
                <a:ea typeface="ＭＳ Ｐゴシック" pitchFamily="34" charset="-128"/>
              </a:rPr>
              <a:t>Late 00s</a:t>
            </a:r>
            <a:r>
              <a:rPr lang="en-GB" sz="1600" dirty="0">
                <a:ea typeface="ＭＳ Ｐゴシック" pitchFamily="34" charset="-128"/>
              </a:rPr>
              <a:t> – computing becomes more ubiquitous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400" dirty="0">
                <a:ea typeface="ＭＳ Ｐゴシック" pitchFamily="34" charset="-128"/>
              </a:rPr>
              <a:t>Internet use becomes the norm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400" dirty="0">
                <a:ea typeface="ＭＳ Ｐゴシック" pitchFamily="34" charset="-128"/>
              </a:rPr>
              <a:t>Web applications become richer.  </a:t>
            </a:r>
            <a:r>
              <a:rPr lang="en-GB" altLang="en-US" sz="1400" dirty="0">
                <a:ea typeface="ＭＳ Ｐゴシック" pitchFamily="34" charset="-128"/>
              </a:rPr>
              <a:t>“</a:t>
            </a:r>
            <a:r>
              <a:rPr lang="en-GB" sz="1400" dirty="0">
                <a:ea typeface="ＭＳ Ｐゴシック" pitchFamily="34" charset="-128"/>
              </a:rPr>
              <a:t>The Cloud.</a:t>
            </a:r>
            <a:r>
              <a:rPr lang="en-GB" altLang="en-US" sz="1400" dirty="0">
                <a:ea typeface="ＭＳ Ｐゴシック" pitchFamily="34" charset="-128"/>
              </a:rPr>
              <a:t>”</a:t>
            </a:r>
            <a:r>
              <a:rPr lang="en-GB" sz="1400" dirty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400" dirty="0">
                <a:ea typeface="ＭＳ Ｐゴシック" pitchFamily="34" charset="-128"/>
              </a:rPr>
              <a:t>Mobile devices like smartphones &amp; tablets become mainstream</a:t>
            </a:r>
          </a:p>
          <a:p>
            <a:pPr lvl="1" eaLnBrk="1" hangingPunct="1">
              <a:lnSpc>
                <a:spcPct val="90000"/>
              </a:lnSpc>
            </a:pPr>
            <a:endParaRPr lang="en-GB" sz="16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sz="1800" dirty="0">
              <a:ea typeface="ＭＳ Ｐゴシック" pitchFamily="34" charset="-128"/>
            </a:endParaRPr>
          </a:p>
        </p:txBody>
      </p:sp>
      <p:pic>
        <p:nvPicPr>
          <p:cNvPr id="1026" name="Picture 2" descr="http://www.computermuseum.li/Testpage/SWAC-19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771900" cy="30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encrypted-tbn0.gstatic.com/images?q=tbn:ANd9GcS_yFP7P2I419lkYMJunxeGQzeZufs6UjNCuRPkIqpNez0v4IlL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farm3.static.flickr.com/2414/2398292022_d3e8a53bf3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83" y="2323593"/>
            <a:ext cx="400381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pi.ning.com/files/lHb5gfQBUPdd2TtHAZQ5wZlJKlRRmxqq4VNim354nP8To3H5RpZugfQM3jVi1ZlHm823mFdU4S2EGiPxtzauYL1HpHTgiEkP/vt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83" y="2895600"/>
            <a:ext cx="4003817" cy="40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5/5e/Xerox_Alto_mit_Rechner.JPG/220px-Xerox_Alto_mit_Rechn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73" y="1295400"/>
            <a:ext cx="3877235" cy="51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oldcomputermuseum.com/os/os_files/windows_1.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02" y="1752600"/>
            <a:ext cx="3704844" cy="49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tic2.businessinsider.com/image/4b1fd6a400000000005143b1-1200/palm-pilo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73" y="279374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lobalnerdy.com/wordpress/wp-content/uploads/2012/09/iphone-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2218"/>
            <a:ext cx="4191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811215"/>
            <a:ext cx="7772400" cy="3798277"/>
          </a:xfrm>
        </p:spPr>
        <p:txBody>
          <a:bodyPr/>
          <a:lstStyle/>
          <a:p>
            <a:r>
              <a:rPr lang="en-US" dirty="0"/>
              <a:t>How have they improved the layout in Windows 10 to adhere more closely to </a:t>
            </a:r>
            <a:r>
              <a:rPr lang="en-US" dirty="0" err="1"/>
              <a:t>Fitts</a:t>
            </a:r>
            <a:r>
              <a:rPr lang="en-US" dirty="0"/>
              <a:t>’ Law?</a:t>
            </a:r>
          </a:p>
        </p:txBody>
      </p:sp>
      <p:pic>
        <p:nvPicPr>
          <p:cNvPr id="2050" name="Picture 2" descr="https://images-na.ssl-images-amazon.com/images/G/01/srrichar/windows8_bg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36632"/>
            <a:ext cx="4572000" cy="33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19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545123"/>
            <a:ext cx="7772400" cy="1055077"/>
          </a:xfrm>
        </p:spPr>
        <p:txBody>
          <a:bodyPr/>
          <a:lstStyle/>
          <a:p>
            <a:r>
              <a:rPr lang="en-US" dirty="0"/>
              <a:t>Application of </a:t>
            </a:r>
            <a:r>
              <a:rPr lang="en-US" dirty="0" err="1"/>
              <a:t>Fitts</a:t>
            </a:r>
            <a:r>
              <a:rPr lang="en-US" dirty="0"/>
              <a:t>’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implications do the button placements have?</a:t>
            </a:r>
          </a:p>
          <a:p>
            <a:pPr lvl="1"/>
            <a:r>
              <a:rPr lang="en-US" dirty="0"/>
              <a:t>On the image above</a:t>
            </a:r>
          </a:p>
          <a:p>
            <a:r>
              <a:rPr lang="en-US" dirty="0"/>
              <a:t>Consider </a:t>
            </a:r>
            <a:r>
              <a:rPr lang="en-US" dirty="0" err="1"/>
              <a:t>Fitts</a:t>
            </a:r>
            <a:r>
              <a:rPr lang="en-US" dirty="0"/>
              <a:t>’ Law</a:t>
            </a:r>
          </a:p>
          <a:p>
            <a:r>
              <a:rPr lang="en-US" dirty="0"/>
              <a:t>How could this be redesigned?  </a:t>
            </a:r>
          </a:p>
        </p:txBody>
      </p:sp>
      <p:pic>
        <p:nvPicPr>
          <p:cNvPr id="8196" name="Picture 4" descr="Gmail-archive-vs-report-sp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9" y="1318846"/>
            <a:ext cx="2118946" cy="8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3217985"/>
            <a:ext cx="6734908" cy="299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UI for cars…</a:t>
            </a:r>
          </a:p>
          <a:p>
            <a:r>
              <a:rPr lang="en-US" dirty="0">
                <a:hlinkClick r:id="rId2"/>
              </a:rPr>
              <a:t>http://www.youtube.com/watch?v=XVbuk3jizGM&amp;feature=youtu.be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24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404446"/>
            <a:ext cx="8229600" cy="105507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Using Text Well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73924"/>
            <a:ext cx="8229600" cy="417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Goal: legibility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Font is typeface + size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Factors to consider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Sans serif better than serif on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Not too big, not too small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10 or 12 point is smallest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Extended chunks of bold or italic harder to 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Spacing between lines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Too much and lines don</a:t>
            </a:r>
            <a:r>
              <a:rPr lang="ja-JP" altLang="en-US" dirty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en-US" altLang="ja-JP" dirty="0">
                <a:latin typeface="Times New Roman" pitchFamily="18" charset="0"/>
                <a:ea typeface="ＭＳ Ｐゴシック" pitchFamily="34" charset="-128"/>
              </a:rPr>
              <a:t>t group in user</a:t>
            </a:r>
            <a:r>
              <a:rPr lang="ja-JP" altLang="en-US" dirty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en-US" altLang="ja-JP" dirty="0">
                <a:latin typeface="Times New Roman" pitchFamily="18" charset="0"/>
                <a:ea typeface="ＭＳ Ｐゴシック" pitchFamily="34" charset="-128"/>
              </a:rPr>
              <a:t>s mind</a:t>
            </a:r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1" y="474785"/>
            <a:ext cx="4089494" cy="33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93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Using Text Well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59523"/>
            <a:ext cx="7620000" cy="35169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Underlining:  a web-link or emphasis?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Common issue on web-pages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Background / font-color combinations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Black on white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Lighter on darker (e.g. presentations in large rooms)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Some you should avoid?</a:t>
            </a:r>
          </a:p>
        </p:txBody>
      </p:sp>
      <p:sp>
        <p:nvSpPr>
          <p:cNvPr id="286737" name="Text Box 17"/>
          <p:cNvSpPr txBox="1">
            <a:spLocks noChangeArrowheads="1"/>
          </p:cNvSpPr>
          <p:nvPr/>
        </p:nvSpPr>
        <p:spPr bwMode="auto">
          <a:xfrm>
            <a:off x="4800600" y="4906108"/>
            <a:ext cx="4114800" cy="43319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chemeClr val="accent2"/>
                </a:solidFill>
              </a:rPr>
              <a:t>Can you read this easily?</a:t>
            </a:r>
          </a:p>
        </p:txBody>
      </p:sp>
      <p:sp>
        <p:nvSpPr>
          <p:cNvPr id="286738" name="Text Box 18"/>
          <p:cNvSpPr txBox="1">
            <a:spLocks noChangeArrowheads="1"/>
          </p:cNvSpPr>
          <p:nvPr/>
        </p:nvSpPr>
        <p:spPr bwMode="auto">
          <a:xfrm>
            <a:off x="4800600" y="5468816"/>
            <a:ext cx="4114800" cy="43319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rgbClr val="FFFF00"/>
                </a:solidFill>
              </a:rPr>
              <a:t>Can you read this easily?</a:t>
            </a:r>
          </a:p>
        </p:txBody>
      </p:sp>
      <p:sp>
        <p:nvSpPr>
          <p:cNvPr id="286739" name="Text Box 19"/>
          <p:cNvSpPr txBox="1">
            <a:spLocks noChangeArrowheads="1"/>
          </p:cNvSpPr>
          <p:nvPr/>
        </p:nvSpPr>
        <p:spPr bwMode="auto">
          <a:xfrm>
            <a:off x="457200" y="5117123"/>
            <a:ext cx="4114800" cy="43319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chemeClr val="bg1"/>
                </a:solidFill>
              </a:rPr>
              <a:t>Can you read this easily?</a:t>
            </a:r>
          </a:p>
        </p:txBody>
      </p:sp>
    </p:spTree>
    <p:extLst>
      <p:ext uri="{BB962C8B-B14F-4D97-AF65-F5344CB8AC3E}">
        <p14:creationId xmlns:p14="http://schemas.microsoft.com/office/powerpoint/2010/main" val="37903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  <p:bldP spid="286737" grpId="0" animBg="1"/>
      <p:bldP spid="286738" grpId="0" animBg="1"/>
      <p:bldP spid="28673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General Guidelines: Text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Keep text to a minimum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50% of </a:t>
            </a:r>
            <a:r>
              <a:rPr lang="en-US" sz="2215">
                <a:ea typeface="ＭＳ Ｐゴシック" pitchFamily="34" charset="-128"/>
              </a:rPr>
              <a:t>what you</a:t>
            </a:r>
            <a:r>
              <a:rPr lang="en-US" altLang="ja-JP" sz="2215">
                <a:ea typeface="ＭＳ Ｐゴシック" pitchFamily="34" charset="-128"/>
              </a:rPr>
              <a:t> had in printed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Lists not paragraphs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Help users scan for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Good headings and subheadings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Highlight important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Good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Divide long blocks into sections or pages</a:t>
            </a:r>
          </a:p>
        </p:txBody>
      </p:sp>
    </p:spTree>
    <p:extLst>
      <p:ext uri="{BB962C8B-B14F-4D97-AF65-F5344CB8AC3E}">
        <p14:creationId xmlns:p14="http://schemas.microsoft.com/office/powerpoint/2010/main" val="2536373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Cultural differences &amp; images</a:t>
            </a:r>
          </a:p>
          <a:p>
            <a:pPr lvl="1"/>
            <a:r>
              <a:rPr lang="en-US" dirty="0"/>
              <a:t>Red: not a warning to Chinese</a:t>
            </a:r>
          </a:p>
          <a:p>
            <a:pPr lvl="1"/>
            <a:r>
              <a:rPr lang="en-US" dirty="0"/>
              <a:t>Stop signs: US only</a:t>
            </a:r>
          </a:p>
          <a:p>
            <a:pPr lvl="1"/>
            <a:r>
              <a:rPr lang="en-US" dirty="0"/>
              <a:t>Thumbs up: insulting in Turkey</a:t>
            </a:r>
          </a:p>
          <a:p>
            <a:pPr lvl="1"/>
            <a:r>
              <a:rPr lang="en-US" dirty="0"/>
              <a:t>“Ok” sign: insulting in Brazil, other countries</a:t>
            </a:r>
          </a:p>
          <a:p>
            <a:pPr lvl="1"/>
            <a:r>
              <a:rPr lang="en-US" dirty="0"/>
              <a:t>Pigs: inappropriate in middle east</a:t>
            </a:r>
          </a:p>
          <a:p>
            <a:r>
              <a:rPr lang="en-US" dirty="0"/>
              <a:t>Guidelines</a:t>
            </a:r>
          </a:p>
          <a:p>
            <a:pPr lvl="1"/>
            <a:r>
              <a:rPr lang="en-US" dirty="0"/>
              <a:t>Combine action &amp; object </a:t>
            </a:r>
            <a:r>
              <a:rPr lang="en-US"/>
              <a:t>(verb + noun)</a:t>
            </a:r>
            <a:endParaRPr lang="en-US" dirty="0"/>
          </a:p>
          <a:p>
            <a:pPr lvl="2"/>
            <a:r>
              <a:rPr lang="en-US" dirty="0"/>
              <a:t>Verb alone ambiguous (</a:t>
            </a:r>
            <a:r>
              <a:rPr lang="en-US" dirty="0" err="1"/>
              <a:t>eg</a:t>
            </a:r>
            <a:r>
              <a:rPr lang="en-US" dirty="0"/>
              <a:t>, scissors for “cut”)</a:t>
            </a:r>
          </a:p>
          <a:p>
            <a:pPr lvl="1"/>
            <a:r>
              <a:rPr lang="en-US" dirty="0"/>
              <a:t>Show results: </a:t>
            </a:r>
            <a:r>
              <a:rPr lang="en-US" dirty="0" err="1"/>
              <a:t>eg</a:t>
            </a:r>
            <a:r>
              <a:rPr lang="en-US" dirty="0"/>
              <a:t> print icon </a:t>
            </a:r>
            <a:r>
              <a:rPr lang="en-US" dirty="0" err="1"/>
              <a:t>w</a:t>
            </a:r>
            <a:r>
              <a:rPr lang="en-US" dirty="0"/>
              <a:t>/ page coming out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2815705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Keep them simple – minimal room for detail</a:t>
            </a:r>
          </a:p>
          <a:p>
            <a:pPr lvl="1"/>
            <a:r>
              <a:rPr lang="en-US" dirty="0"/>
              <a:t>Consider </a:t>
            </a:r>
          </a:p>
          <a:p>
            <a:pPr lvl="1">
              <a:buNone/>
            </a:pPr>
            <a:r>
              <a:rPr lang="en-US" dirty="0"/>
              <a:t>	photorealistic </a:t>
            </a:r>
          </a:p>
          <a:p>
            <a:pPr lvl="1">
              <a:buNone/>
            </a:pPr>
            <a:r>
              <a:rPr lang="en-US" dirty="0"/>
              <a:t>	Mac icons:</a:t>
            </a:r>
          </a:p>
          <a:p>
            <a:pPr lvl="1"/>
            <a:r>
              <a:rPr lang="en-US" dirty="0"/>
              <a:t>“Show all”,</a:t>
            </a:r>
          </a:p>
          <a:p>
            <a:pPr lvl="1">
              <a:buNone/>
            </a:pPr>
            <a:r>
              <a:rPr lang="en-US" dirty="0"/>
              <a:t>	Network,</a:t>
            </a:r>
          </a:p>
          <a:p>
            <a:pPr lvl="1">
              <a:buNone/>
            </a:pPr>
            <a:r>
              <a:rPr lang="en-US" dirty="0"/>
              <a:t>	Startup vague</a:t>
            </a:r>
          </a:p>
          <a:p>
            <a:pPr lvl="1"/>
            <a:r>
              <a:rPr lang="en-US" dirty="0"/>
              <a:t>Hard drive,</a:t>
            </a:r>
          </a:p>
          <a:p>
            <a:pPr lvl="1">
              <a:buNone/>
            </a:pPr>
            <a:r>
              <a:rPr lang="en-US" dirty="0"/>
              <a:t>	light bulb,</a:t>
            </a:r>
          </a:p>
          <a:p>
            <a:pPr lvl="1">
              <a:buNone/>
            </a:pPr>
            <a:r>
              <a:rPr lang="en-US" dirty="0"/>
              <a:t>	switch: obscure</a:t>
            </a:r>
          </a:p>
          <a:p>
            <a:pPr lvl="1">
              <a:buClr>
                <a:srgbClr val="FE8637"/>
              </a:buClr>
            </a:pPr>
            <a:r>
              <a:rPr lang="en-US" dirty="0">
                <a:solidFill>
                  <a:prstClr val="black"/>
                </a:solidFill>
              </a:rPr>
              <a:t>Does realism help?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/>
              <a:t>More on Icons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644" y="2057400"/>
            <a:ext cx="5308356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56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invent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icons have been fairly standardized</a:t>
            </a:r>
          </a:p>
          <a:p>
            <a:r>
              <a:rPr lang="en-US" dirty="0">
                <a:hlinkClick r:id="rId2"/>
              </a:rPr>
              <a:t>https://material.io/icons/</a:t>
            </a:r>
            <a:endParaRPr lang="en-US" dirty="0"/>
          </a:p>
          <a:p>
            <a:endParaRPr lang="en-US" dirty="0"/>
          </a:p>
          <a:p>
            <a:r>
              <a:rPr lang="en-US" dirty="0"/>
              <a:t>Material design</a:t>
            </a:r>
          </a:p>
          <a:p>
            <a:pPr lvl="1"/>
            <a:r>
              <a:rPr lang="en-US" dirty="0"/>
              <a:t>Entities appear like physical materials</a:t>
            </a:r>
          </a:p>
          <a:p>
            <a:pPr lvl="1"/>
            <a:r>
              <a:rPr lang="en-US" dirty="0"/>
              <a:t>Established for Google’s Android platform</a:t>
            </a:r>
          </a:p>
          <a:p>
            <a:pPr lvl="1"/>
            <a:r>
              <a:rPr lang="en-US">
                <a:hlinkClick r:id="rId3"/>
              </a:rPr>
              <a:t>https://material.io/guidelines/</a:t>
            </a:r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13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Command-line interface</a:t>
            </a:r>
          </a:p>
          <a:p>
            <a:pPr lvl="1"/>
            <a:r>
              <a:rPr lang="en-US" dirty="0"/>
              <a:t>Why not?   Are there advantages?</a:t>
            </a:r>
          </a:p>
          <a:p>
            <a:r>
              <a:rPr lang="en-US" dirty="0"/>
              <a:t>Basic, required menus</a:t>
            </a:r>
          </a:p>
          <a:p>
            <a:pPr lvl="1"/>
            <a:r>
              <a:rPr lang="en-US" dirty="0"/>
              <a:t>File, Edit, Windows, Help</a:t>
            </a:r>
          </a:p>
          <a:p>
            <a:r>
              <a:rPr lang="en-US" dirty="0"/>
              <a:t>Optional</a:t>
            </a:r>
          </a:p>
          <a:p>
            <a:pPr lvl="1"/>
            <a:r>
              <a:rPr lang="en-US" dirty="0"/>
              <a:t>View, Insert, Settings, Format, Tools</a:t>
            </a:r>
          </a:p>
          <a:p>
            <a:r>
              <a:rPr lang="en-US" dirty="0"/>
              <a:t>Avoid</a:t>
            </a:r>
          </a:p>
          <a:p>
            <a:pPr lvl="1"/>
            <a:r>
              <a:rPr lang="en-US" dirty="0"/>
              <a:t>Cascading menus – violates avoiding hierarchies</a:t>
            </a:r>
          </a:p>
          <a:p>
            <a:pPr lvl="1"/>
            <a:r>
              <a:rPr lang="en-US" dirty="0"/>
              <a:t>Expanding menus – discourages exploration</a:t>
            </a:r>
          </a:p>
          <a:p>
            <a:pPr lvl="1"/>
            <a:r>
              <a:rPr lang="en-US" dirty="0"/>
              <a:t>Bang menus: instant anger</a:t>
            </a:r>
          </a:p>
          <a:p>
            <a:pPr lvl="2"/>
            <a:r>
              <a:rPr lang="en-US" dirty="0"/>
              <a:t>Not really a menu anyway!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/>
              <a:t>Menus					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257800"/>
            <a:ext cx="1876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143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257800"/>
            <a:ext cx="1828800" cy="14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23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4738" y="1403350"/>
            <a:ext cx="6994525" cy="40560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In modern software, the user interface code can constitute the majority of the program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Creating a good UI is often harder than writing the software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Often, the user interface is the key to the success or failure of a program</a:t>
            </a:r>
          </a:p>
          <a:p>
            <a:pPr marL="765810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/>
              <a:t>Apple did not invent the mouse…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Computer speed increases by Moore’s law, humans do not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554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Design is Difficult!</a:t>
            </a:r>
          </a:p>
        </p:txBody>
      </p:sp>
      <p:pic>
        <p:nvPicPr>
          <p:cNvPr id="26781" name="Picture 157" descr="slid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459413"/>
            <a:ext cx="39465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84" name="Picture 160" descr="slide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459413"/>
            <a:ext cx="4035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6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Dialogs break flow; avoid if can, but can't always </a:t>
            </a:r>
          </a:p>
          <a:p>
            <a:pPr lvl="1"/>
            <a:r>
              <a:rPr lang="en-US" dirty="0"/>
              <a:t>good uses: infrequently-used functions, settings </a:t>
            </a:r>
          </a:p>
          <a:p>
            <a:pPr lvl="2"/>
            <a:r>
              <a:rPr lang="en-US" dirty="0"/>
              <a:t>easier to move potentially harmful items out-of-sight </a:t>
            </a:r>
          </a:p>
          <a:p>
            <a:pPr lvl="1"/>
            <a:r>
              <a:rPr lang="en-US" dirty="0"/>
              <a:t>concentrating information related to a particular object in one place </a:t>
            </a:r>
          </a:p>
          <a:p>
            <a:r>
              <a:rPr lang="en-US" dirty="0"/>
              <a:t>Modal vs. modeless/application modal vs. system modal </a:t>
            </a:r>
          </a:p>
          <a:p>
            <a:pPr lvl="1"/>
            <a:r>
              <a:rPr lang="en-US" dirty="0"/>
              <a:t>avoid system modal at all costs! - reserve for </a:t>
            </a:r>
            <a:r>
              <a:rPr lang="en-US" dirty="0" err="1"/>
              <a:t>os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: disk melting) </a:t>
            </a:r>
          </a:p>
          <a:p>
            <a:pPr lvl="1"/>
            <a:r>
              <a:rPr lang="en-US" dirty="0"/>
              <a:t>modeless typically harder to understand because unclear scope for operations </a:t>
            </a:r>
          </a:p>
          <a:p>
            <a:r>
              <a:rPr lang="en-US" dirty="0"/>
              <a:t>better modeless dialogs</a:t>
            </a:r>
          </a:p>
          <a:p>
            <a:pPr lvl="1"/>
            <a:r>
              <a:rPr lang="en-US" dirty="0"/>
              <a:t>clearly distinguish from modal dialogs (</a:t>
            </a:r>
            <a:r>
              <a:rPr lang="en-US" dirty="0" err="1"/>
              <a:t>eg</a:t>
            </a:r>
            <a:r>
              <a:rPr lang="en-US" dirty="0"/>
              <a:t>, different background/border, distinctive icons, close buttons in different place, no cancel) </a:t>
            </a:r>
          </a:p>
          <a:p>
            <a:pPr lvl="1"/>
            <a:r>
              <a:rPr lang="en-US" dirty="0"/>
              <a:t>consistent terminology for close: not OK in one place and Done in another </a:t>
            </a:r>
          </a:p>
          <a:p>
            <a:pPr lvl="1"/>
            <a:r>
              <a:rPr lang="en-US" dirty="0"/>
              <a:t>don't dynamically change legends of buttons (to say, "Apply" rather than "Close") </a:t>
            </a:r>
          </a:p>
          <a:p>
            <a:r>
              <a:rPr lang="en-US" dirty="0"/>
              <a:t>More radical solution: make modeless dialogs into toolbars!</a:t>
            </a:r>
          </a:p>
          <a:p>
            <a:pPr lvl="1"/>
            <a:r>
              <a:rPr lang="en-US" dirty="0"/>
              <a:t>add/remove toolbars at will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/>
              <a:t>Dialogs					</a:t>
            </a:r>
          </a:p>
        </p:txBody>
      </p:sp>
    </p:spTree>
    <p:extLst>
      <p:ext uri="{BB962C8B-B14F-4D97-AF65-F5344CB8AC3E}">
        <p14:creationId xmlns:p14="http://schemas.microsoft.com/office/powerpoint/2010/main" val="37430134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7239000" cy="3810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Always include title bar makes dialog movable </a:t>
            </a:r>
          </a:p>
          <a:p>
            <a:pPr lvl="1"/>
            <a:r>
              <a:rPr lang="en-US" dirty="0"/>
              <a:t>remind user of operation in effect </a:t>
            </a:r>
          </a:p>
          <a:p>
            <a:pPr lvl="1"/>
            <a:r>
              <a:rPr lang="en-US" dirty="0"/>
              <a:t>caption with verb + noun (noun may not be appropriate) </a:t>
            </a:r>
          </a:p>
          <a:p>
            <a:r>
              <a:rPr lang="en-US" dirty="0"/>
              <a:t>Transient posture</a:t>
            </a:r>
          </a:p>
          <a:p>
            <a:pPr lvl="1"/>
            <a:r>
              <a:rPr lang="en-US" dirty="0"/>
              <a:t>compact </a:t>
            </a:r>
          </a:p>
          <a:p>
            <a:pPr lvl="1"/>
            <a:r>
              <a:rPr lang="en-US" dirty="0"/>
              <a:t>easy-to-understand/read buttons </a:t>
            </a:r>
          </a:p>
          <a:p>
            <a:r>
              <a:rPr lang="en-US" dirty="0"/>
              <a:t>Reduce excise</a:t>
            </a:r>
          </a:p>
          <a:p>
            <a:pPr lvl="1"/>
            <a:r>
              <a:rPr lang="en-US" dirty="0"/>
              <a:t>remember settings from last use </a:t>
            </a:r>
          </a:p>
          <a:p>
            <a:r>
              <a:rPr lang="en-US" dirty="0"/>
              <a:t>Modal dialogs: OK and Cancel buttons; Apply might be acceptable</a:t>
            </a:r>
          </a:p>
          <a:p>
            <a:pPr lvl="1"/>
            <a:r>
              <a:rPr lang="en-US" dirty="0"/>
              <a:t>Cooper: don't include close button on title bar - but I'm not so sure about that! </a:t>
            </a:r>
          </a:p>
          <a:p>
            <a:r>
              <a:rPr lang="en-US" dirty="0"/>
              <a:t>Have shortcuts</a:t>
            </a:r>
          </a:p>
          <a:p>
            <a:r>
              <a:rPr lang="en-US" dirty="0"/>
              <a:t>Tabs ok, but not stacked tabs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/>
              <a:t>Dialog Etiquette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95800"/>
            <a:ext cx="3429000" cy="40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3266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sz="2800" dirty="0"/>
              <a:t>To design a good interface, you must involve the users</a:t>
            </a:r>
          </a:p>
          <a:p>
            <a:pPr lvl="1"/>
            <a:r>
              <a:rPr lang="en-US" sz="2400" dirty="0"/>
              <a:t>If you don’t know who your user is, you have a problem…</a:t>
            </a:r>
          </a:p>
          <a:p>
            <a:r>
              <a:rPr lang="en-US" sz="2800" dirty="0"/>
              <a:t>Worst case, you need to think like your user</a:t>
            </a:r>
          </a:p>
          <a:p>
            <a:r>
              <a:rPr lang="en-US" sz="2800" dirty="0"/>
              <a:t>Test, test, test</a:t>
            </a:r>
          </a:p>
          <a:p>
            <a:pPr lvl="1"/>
            <a:r>
              <a:rPr lang="en-US" sz="2400" dirty="0"/>
              <a:t>You will NOT get it right the first time</a:t>
            </a:r>
          </a:p>
        </p:txBody>
      </p:sp>
      <p:pic>
        <p:nvPicPr>
          <p:cNvPr id="1026" name="Picture 2" descr="Image result for apple product evolution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5181600" cy="33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0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C20C-7457-4661-A601-DAC25E1CB5FD}" type="slidenum">
              <a:rPr lang="en-US"/>
              <a:pPr/>
              <a:t>7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A Spiral Process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User interface development follows a spiral process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Interface analysis (user, task, and environment analysis)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Interface 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Defines a set of interface </a:t>
            </a:r>
            <a:r>
              <a:rPr lang="en-US" sz="1800" u="sng" dirty="0"/>
              <a:t>objects</a:t>
            </a:r>
            <a:r>
              <a:rPr lang="en-US" sz="1800" dirty="0"/>
              <a:t> and </a:t>
            </a:r>
            <a:r>
              <a:rPr lang="en-US" sz="1800" u="sng" dirty="0"/>
              <a:t>actions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Interface implementation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Begins with a prototype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Interface validation (testing)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degree to which the interface is easy to use and easy to learn</a:t>
            </a:r>
          </a:p>
        </p:txBody>
      </p:sp>
      <p:pic>
        <p:nvPicPr>
          <p:cNvPr id="1026" name="Picture 2" descr="http://csis.pace.edu/~marchese/cs615sp/L6New/Image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71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7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bcbe.org/blogit/files/2011/02/mobileDevic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08" y="4648200"/>
            <a:ext cx="2920142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 Size</a:t>
            </a:r>
          </a:p>
          <a:p>
            <a:r>
              <a:rPr lang="en-US" dirty="0"/>
              <a:t>Screen density</a:t>
            </a:r>
          </a:p>
          <a:p>
            <a:r>
              <a:rPr lang="en-US" dirty="0"/>
              <a:t>Portrait vs. landscape orientation</a:t>
            </a:r>
          </a:p>
          <a:p>
            <a:r>
              <a:rPr lang="en-US" dirty="0"/>
              <a:t>Aspect Ratio</a:t>
            </a:r>
          </a:p>
          <a:p>
            <a:r>
              <a:rPr lang="en-US" dirty="0"/>
              <a:t>Primary UI interaction method</a:t>
            </a:r>
          </a:p>
          <a:p>
            <a:pPr lvl="1"/>
            <a:r>
              <a:rPr lang="en-US" dirty="0"/>
              <a:t>Touch, mouse, keyboard</a:t>
            </a:r>
          </a:p>
          <a:p>
            <a:r>
              <a:rPr lang="en-US" dirty="0"/>
              <a:t>Software or physical keyboard</a:t>
            </a:r>
          </a:p>
        </p:txBody>
      </p:sp>
    </p:spTree>
    <p:extLst>
      <p:ext uri="{BB962C8B-B14F-4D97-AF65-F5344CB8AC3E}">
        <p14:creationId xmlns:p14="http://schemas.microsoft.com/office/powerpoint/2010/main" val="369904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martphone market share 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3031435" cy="35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Guess the name of the most common smartphone in 2010?</a:t>
            </a:r>
          </a:p>
          <a:p>
            <a:r>
              <a:rPr lang="en-US" dirty="0"/>
              <a:t>Current market share (2016)</a:t>
            </a:r>
          </a:p>
          <a:p>
            <a:pPr lvl="1"/>
            <a:r>
              <a:rPr lang="en-US" dirty="0"/>
              <a:t>Android 86%</a:t>
            </a:r>
          </a:p>
          <a:p>
            <a:pPr lvl="1"/>
            <a:r>
              <a:rPr lang="en-US" dirty="0"/>
              <a:t>Apple 13%</a:t>
            </a:r>
          </a:p>
          <a:p>
            <a:pPr lvl="1"/>
            <a:r>
              <a:rPr lang="en-US" dirty="0"/>
              <a:t>Windows &lt;1%</a:t>
            </a:r>
          </a:p>
          <a:p>
            <a:pPr lvl="1"/>
            <a:r>
              <a:rPr lang="en-US" dirty="0"/>
              <a:t>Blackberry &lt;1%</a:t>
            </a:r>
          </a:p>
        </p:txBody>
      </p:sp>
    </p:spTree>
    <p:extLst>
      <p:ext uri="{BB962C8B-B14F-4D97-AF65-F5344CB8AC3E}">
        <p14:creationId xmlns:p14="http://schemas.microsoft.com/office/powerpoint/2010/main" val="4242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16847</TotalTime>
  <Words>2637</Words>
  <Application>Microsoft Office PowerPoint</Application>
  <PresentationFormat>On-screen Show (4:3)</PresentationFormat>
  <Paragraphs>467</Paragraphs>
  <Slides>62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ＭＳ Ｐゴシック</vt:lpstr>
      <vt:lpstr>Arial</vt:lpstr>
      <vt:lpstr>Cochin</vt:lpstr>
      <vt:lpstr>Lucida Grande</vt:lpstr>
      <vt:lpstr>Palatino</vt:lpstr>
      <vt:lpstr>Tahoma</vt:lpstr>
      <vt:lpstr>Times</vt:lpstr>
      <vt:lpstr>Times New Roman</vt:lpstr>
      <vt:lpstr>Verdana</vt:lpstr>
      <vt:lpstr>Wingdings</vt:lpstr>
      <vt:lpstr>Wingdings 3</vt:lpstr>
      <vt:lpstr>ヒラギノ角ゴ Pro W3</vt:lpstr>
      <vt:lpstr>Default Design</vt:lpstr>
      <vt:lpstr>GUI design considerations</vt:lpstr>
      <vt:lpstr>There must be a problem because…</vt:lpstr>
      <vt:lpstr>An Extreme</vt:lpstr>
      <vt:lpstr>What is the User Interface?</vt:lpstr>
      <vt:lpstr>Evolution of ‘interfaces’</vt:lpstr>
      <vt:lpstr>Design is Difficult!</vt:lpstr>
      <vt:lpstr>A Spiral Process</vt:lpstr>
      <vt:lpstr>Design considerations</vt:lpstr>
      <vt:lpstr>Case Study</vt:lpstr>
      <vt:lpstr>Case Study</vt:lpstr>
      <vt:lpstr>Blackberry</vt:lpstr>
      <vt:lpstr>Rules about Developing for Users</vt:lpstr>
      <vt:lpstr>PowerPoint Presentation</vt:lpstr>
      <vt:lpstr>PowerPoint Presentation</vt:lpstr>
      <vt:lpstr>Gestalt Principles of Visual Perception</vt:lpstr>
      <vt:lpstr>Gestalt Principles of Visual Perception</vt:lpstr>
      <vt:lpstr>Law of visual proximity</vt:lpstr>
      <vt:lpstr>Proximity</vt:lpstr>
      <vt:lpstr>Law of Similarity</vt:lpstr>
      <vt:lpstr>Similarity</vt:lpstr>
      <vt:lpstr>Law of Closure</vt:lpstr>
      <vt:lpstr>Spot the Gestalt</vt:lpstr>
      <vt:lpstr>Visibility</vt:lpstr>
      <vt:lpstr>Visibility</vt:lpstr>
      <vt:lpstr>Constraints</vt:lpstr>
      <vt:lpstr>Physical constraints</vt:lpstr>
      <vt:lpstr>Logical constraints</vt:lpstr>
      <vt:lpstr>Mapping</vt:lpstr>
      <vt:lpstr>Mapping</vt:lpstr>
      <vt:lpstr>Mappings in the Kitchen</vt:lpstr>
      <vt:lpstr>Why is this a better design?</vt:lpstr>
      <vt:lpstr>Keypad numbers layout</vt:lpstr>
      <vt:lpstr>Visual structure, flow at ea. level</vt:lpstr>
      <vt:lpstr>Flow</vt:lpstr>
      <vt:lpstr>What is universal design?</vt:lpstr>
      <vt:lpstr>PowerPoint Presentation</vt:lpstr>
      <vt:lpstr>Competing for customers </vt:lpstr>
      <vt:lpstr>Leviton Manufacturing Company</vt:lpstr>
      <vt:lpstr>Designing for “average” users</vt:lpstr>
      <vt:lpstr>Affordances: to give a clue</vt:lpstr>
      <vt:lpstr>Activity</vt:lpstr>
      <vt:lpstr>Activity</vt:lpstr>
      <vt:lpstr>Activity: Physical and Perceived Affordances</vt:lpstr>
      <vt:lpstr>Fitts’ Law (Paul Fitts 1954)</vt:lpstr>
      <vt:lpstr>Fitts Law Limitations</vt:lpstr>
      <vt:lpstr>Which is faster?</vt:lpstr>
      <vt:lpstr>Stenographers</vt:lpstr>
      <vt:lpstr>Why oh why?</vt:lpstr>
      <vt:lpstr>Understand Fitts’ Law?</vt:lpstr>
      <vt:lpstr>Example, Windows</vt:lpstr>
      <vt:lpstr>Application of Fitts’ Law</vt:lpstr>
      <vt:lpstr>Case Study</vt:lpstr>
      <vt:lpstr>Using Text Well</vt:lpstr>
      <vt:lpstr>Using Text Well</vt:lpstr>
      <vt:lpstr>General Guidelines: Text</vt:lpstr>
      <vt:lpstr>Icons</vt:lpstr>
      <vt:lpstr>More on Icons </vt:lpstr>
      <vt:lpstr>Why invent them?</vt:lpstr>
      <vt:lpstr>Menus      </vt:lpstr>
      <vt:lpstr>Dialogs     </vt:lpstr>
      <vt:lpstr>Dialog Etiquette</vt:lpstr>
      <vt:lpstr>Summary</vt:lpstr>
    </vt:vector>
  </TitlesOfParts>
  <Company>COGS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Derek Riley</dc:creator>
  <cp:lastModifiedBy>Josiah Yoder</cp:lastModifiedBy>
  <cp:revision>165</cp:revision>
  <cp:lastPrinted>2008-01-18T15:47:19Z</cp:lastPrinted>
  <dcterms:created xsi:type="dcterms:W3CDTF">2001-04-10T10:22:28Z</dcterms:created>
  <dcterms:modified xsi:type="dcterms:W3CDTF">2018-02-13T22:25:34Z</dcterms:modified>
</cp:coreProperties>
</file>