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39" r:id="rId3"/>
    <p:sldId id="345" r:id="rId4"/>
    <p:sldId id="349" r:id="rId5"/>
    <p:sldId id="348" r:id="rId6"/>
    <p:sldId id="351" r:id="rId7"/>
    <p:sldId id="350" r:id="rId8"/>
    <p:sldId id="353" r:id="rId9"/>
    <p:sldId id="355" r:id="rId10"/>
    <p:sldId id="356" r:id="rId11"/>
    <p:sldId id="357" r:id="rId12"/>
    <p:sldId id="352" r:id="rId13"/>
    <p:sldId id="342" r:id="rId14"/>
    <p:sldId id="34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0808" autoAdjust="0"/>
  </p:normalViewPr>
  <p:slideViewPr>
    <p:cSldViewPr>
      <p:cViewPr varScale="1">
        <p:scale>
          <a:sx n="47" d="100"/>
          <a:sy n="47" d="100"/>
        </p:scale>
        <p:origin x="134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March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/>
              <a:t>BigO</a:t>
            </a:r>
            <a:r>
              <a:rPr lang="en-US" dirty="0"/>
              <a:t>: 1-4,7,9,10,12-14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</a:t>
            </a:r>
            <a:r>
              <a:rPr lang="en-US" baseline="0" dirty="0"/>
              <a:t> don’t need speed, we would just use Lists for everything.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2,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Generics (Section 051)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Includes writing a method from </a:t>
            </a:r>
            <a:r>
              <a:rPr lang="en-US" dirty="0" err="1">
                <a:sym typeface="Wingdings" panose="05000000000000000000" pitchFamily="2" charset="2"/>
              </a:rPr>
              <a:t>ArrayList</a:t>
            </a:r>
            <a:r>
              <a:rPr lang="en-US" dirty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Main </a:t>
            </a:r>
            <a:r>
              <a:rPr lang="en-US" b="1" dirty="0">
                <a:sym typeface="Wingdings" panose="05000000000000000000" pitchFamily="2" charset="2"/>
              </a:rPr>
              <a:t>ins</a:t>
            </a:r>
            <a:r>
              <a:rPr lang="en-US" dirty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run-time for our algorithm is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+ 3</a:t>
            </a:r>
            <a:r>
              <a:rPr lang="en-US" i="1" dirty="0"/>
              <a:t>n</a:t>
            </a:r>
          </a:p>
          <a:p>
            <a:r>
              <a:rPr lang="en-US" dirty="0"/>
              <a:t>Suppose </a:t>
            </a:r>
            <a:r>
              <a:rPr lang="en-US" i="1" dirty="0"/>
              <a:t>n</a:t>
            </a:r>
            <a:r>
              <a:rPr lang="en-US" dirty="0"/>
              <a:t>=1000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+ 3000 = 3005</a:t>
            </a:r>
          </a:p>
          <a:p>
            <a:r>
              <a:rPr lang="en-US" dirty="0"/>
              <a:t>Does the 5 make a difference?</a:t>
            </a:r>
          </a:p>
          <a:p>
            <a:r>
              <a:rPr lang="en-US" dirty="0"/>
              <a:t>Now suppose </a:t>
            </a:r>
            <a:r>
              <a:rPr lang="en-US" i="1" dirty="0"/>
              <a:t>n</a:t>
            </a:r>
            <a:r>
              <a:rPr lang="en-US" dirty="0"/>
              <a:t> doubles (to 2000)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+ 6000 = 6005.</a:t>
            </a:r>
          </a:p>
          <a:p>
            <a:r>
              <a:rPr lang="en-US" dirty="0"/>
              <a:t>How much does the runtime multiply by?</a:t>
            </a:r>
          </a:p>
          <a:p>
            <a:pPr marL="0" indent="0">
              <a:buNone/>
            </a:pPr>
            <a:r>
              <a:rPr lang="en-US" dirty="0"/>
              <a:t>6005/3005 ≈ 6000/3000 = 2</a:t>
            </a:r>
          </a:p>
          <a:p>
            <a:r>
              <a:rPr lang="en-US" dirty="0"/>
              <a:t>Does the 3 make a difference?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04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[See </a:t>
            </a:r>
            <a:r>
              <a:rPr lang="en-US" dirty="0" err="1"/>
              <a:t>boardwork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34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Symbols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T(</a:t>
            </a:r>
            <a:r>
              <a:rPr lang="en-US" altLang="en-US" i="1" dirty="0"/>
              <a:t>n</a:t>
            </a:r>
            <a:r>
              <a:rPr lang="en-US" altLang="en-US" dirty="0"/>
              <a:t>) – Actual worst-case run time</a:t>
            </a:r>
          </a:p>
          <a:p>
            <a:r>
              <a:rPr lang="en-US" altLang="en-US" dirty="0"/>
              <a:t>f(</a:t>
            </a:r>
            <a:r>
              <a:rPr lang="en-US" altLang="en-US" i="1" dirty="0"/>
              <a:t>n</a:t>
            </a:r>
            <a:r>
              <a:rPr lang="en-US" altLang="en-US" dirty="0"/>
              <a:t>) – Simplified run-time </a:t>
            </a:r>
          </a:p>
          <a:p>
            <a:r>
              <a:rPr lang="en-US" altLang="en-US" dirty="0"/>
              <a:t>O(f(</a:t>
            </a:r>
            <a:r>
              <a:rPr lang="en-US" altLang="en-US" i="1" dirty="0"/>
              <a:t>n)</a:t>
            </a:r>
            <a:r>
              <a:rPr lang="en-US" altLang="en-US" dirty="0"/>
              <a:t>) – Order of magnitude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			T(n) = O(f(n))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B2A34B-C70D-4740-9D91-0EF282D72A0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2589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Asymptotic Analysis:</a:t>
            </a:r>
            <a:br>
              <a:rPr lang="en-US" altLang="en-US"/>
            </a:br>
            <a:r>
              <a:rPr lang="en-US" altLang="en-US"/>
              <a:t>Analysis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Assign unknown time to each time step</a:t>
            </a:r>
          </a:p>
          <a:p>
            <a:pPr lvl="1"/>
            <a:r>
              <a:rPr lang="en-US" altLang="en-US"/>
              <a:t>Get polynomial</a:t>
            </a:r>
          </a:p>
          <a:p>
            <a:pPr lvl="1"/>
            <a:r>
              <a:rPr lang="en-US" altLang="en-US"/>
              <a:t>Use Big-O Simplifications to eliminate uneeded terms and scaling factors</a:t>
            </a:r>
          </a:p>
          <a:p>
            <a:r>
              <a:rPr lang="en-US" altLang="en-US"/>
              <a:t>Jump straight to the conclusion</a:t>
            </a:r>
          </a:p>
          <a:p>
            <a:pPr lvl="1"/>
            <a:r>
              <a:rPr lang="en-US" altLang="en-US"/>
              <a:t>Just use “1” for each simple instruction</a:t>
            </a:r>
          </a:p>
          <a:p>
            <a:pPr lvl="1"/>
            <a:r>
              <a:rPr lang="en-US" altLang="en-US"/>
              <a:t>Use known complexity of called methods</a:t>
            </a:r>
          </a:p>
          <a:p>
            <a:pPr lvl="1"/>
            <a:r>
              <a:rPr lang="en-US" altLang="en-US"/>
              <a:t>Multiply contents of loop by loop count</a:t>
            </a:r>
          </a:p>
          <a:p>
            <a:pPr lvl="1"/>
            <a:r>
              <a:rPr lang="en-US" altLang="en-US"/>
              <a:t>Take max. of branches for </a:t>
            </a:r>
            <a:r>
              <a:rPr lang="en-US" altLang="en-US" b="1"/>
              <a:t>if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65DB70-1082-45FD-8D86-0CF4F0B516D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35460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comparing algorithms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Pick the one with the lower complexity when</a:t>
            </a:r>
          </a:p>
          <a:p>
            <a:pPr lvl="1"/>
            <a:r>
              <a:rPr lang="en-US" altLang="en-US" dirty="0"/>
              <a:t>You anticipate a significant amount of data at some point in the life of the code</a:t>
            </a:r>
          </a:p>
          <a:p>
            <a:pPr lvl="1"/>
            <a:r>
              <a:rPr lang="en-US" altLang="en-US" dirty="0"/>
              <a:t>You can use a standard library with a low complexity</a:t>
            </a:r>
          </a:p>
          <a:p>
            <a:pPr lvl="1"/>
            <a:r>
              <a:rPr lang="en-US" altLang="en-US" dirty="0"/>
              <a:t>You need to demonstrate you know the difference</a:t>
            </a:r>
          </a:p>
          <a:p>
            <a:r>
              <a:rPr lang="en-US" altLang="en-US" dirty="0"/>
              <a:t>Pick the higher complexity when</a:t>
            </a:r>
          </a:p>
          <a:p>
            <a:pPr lvl="1"/>
            <a:r>
              <a:rPr lang="en-US" altLang="en-US" dirty="0"/>
              <a:t>Your amount of data will be small throughout the life of the code</a:t>
            </a:r>
          </a:p>
          <a:p>
            <a:pPr lvl="1"/>
            <a:r>
              <a:rPr lang="en-US" altLang="en-US" dirty="0"/>
              <a:t>The hidden cost (n</a:t>
            </a:r>
            <a:r>
              <a:rPr lang="en-US" altLang="en-US" baseline="-25000" dirty="0"/>
              <a:t>o</a:t>
            </a:r>
            <a:r>
              <a:rPr lang="en-US" altLang="en-US" dirty="0"/>
              <a:t>, c) are high</a:t>
            </a:r>
          </a:p>
          <a:p>
            <a:r>
              <a:rPr lang="en-US" altLang="en-US" dirty="0"/>
              <a:t>If same – use other properties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24A2F7-0E93-4F35-BF8A-23A10FA950B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9604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533"/>
            <a:ext cx="8229600" cy="1785937"/>
          </a:xfrm>
        </p:spPr>
        <p:txBody>
          <a:bodyPr/>
          <a:lstStyle/>
          <a:p>
            <a:r>
              <a:rPr lang="en-US" dirty="0"/>
              <a:t>The purpose of data-structures is </a:t>
            </a:r>
            <a:r>
              <a:rPr lang="en-US" b="1" i="1" dirty="0"/>
              <a:t>speed</a:t>
            </a:r>
          </a:p>
          <a:p>
            <a:r>
              <a:rPr lang="en-US" dirty="0"/>
              <a:t>The purpose of Big-O is to </a:t>
            </a:r>
            <a:r>
              <a:rPr lang="en-US" b="1" i="1" dirty="0"/>
              <a:t>compare speed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81400"/>
            <a:ext cx="8229600" cy="1887723"/>
          </a:xfrm>
        </p:spPr>
        <p:txBody>
          <a:bodyPr/>
          <a:lstStyle/>
          <a:p>
            <a:r>
              <a:rPr lang="en-US" dirty="0"/>
              <a:t>Fact: Predicting the actual speed of an algorithm is challenging</a:t>
            </a:r>
          </a:p>
          <a:p>
            <a:r>
              <a:rPr lang="en-US" dirty="0"/>
              <a:t>Big-O allows us to </a:t>
            </a:r>
            <a:r>
              <a:rPr lang="en-US" b="1" i="1" dirty="0"/>
              <a:t>compare speed of algorithms</a:t>
            </a:r>
            <a:r>
              <a:rPr lang="en-US" dirty="0"/>
              <a:t> without knowing the actual speed</a:t>
            </a:r>
            <a:endParaRPr lang="en-US" b="1" i="1" dirty="0"/>
          </a:p>
          <a:p>
            <a:r>
              <a:rPr lang="en-US" dirty="0"/>
              <a:t>Reminder: An algorithm is more general than the implementation of a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92"/>
            <a:ext cx="7543800" cy="1295400"/>
          </a:xfrm>
        </p:spPr>
        <p:txBody>
          <a:bodyPr/>
          <a:lstStyle/>
          <a:p>
            <a:r>
              <a:rPr lang="en-US" dirty="0"/>
              <a:t>Why Big-O?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802123"/>
            <a:ext cx="8305800" cy="609600"/>
          </a:xfrm>
        </p:spPr>
        <p:txBody>
          <a:bodyPr/>
          <a:lstStyle/>
          <a:p>
            <a:r>
              <a:rPr lang="en-US" dirty="0"/>
              <a:t>What is Big-O?</a:t>
            </a:r>
          </a:p>
        </p:txBody>
      </p:sp>
    </p:spTree>
    <p:extLst>
      <p:ext uri="{BB962C8B-B14F-4D97-AF65-F5344CB8AC3E}">
        <p14:creationId xmlns:p14="http://schemas.microsoft.com/office/powerpoint/2010/main" val="3821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Big-O?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Big-O analysis, we only care about how runtime </a:t>
            </a:r>
            <a:r>
              <a:rPr lang="en-US" b="1" i="1" dirty="0"/>
              <a:t>changes</a:t>
            </a:r>
            <a:r>
              <a:rPr lang="en-US" dirty="0"/>
              <a:t> as the </a:t>
            </a:r>
            <a:r>
              <a:rPr lang="en-US" b="1" i="1" dirty="0"/>
              <a:t>input size grows</a:t>
            </a:r>
          </a:p>
          <a:p>
            <a:r>
              <a:rPr lang="en-US" dirty="0"/>
              <a:t>For example, once we’ve done the Big-O analysis, we can predict…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25300"/>
              </p:ext>
            </p:extLst>
          </p:nvPr>
        </p:nvGraphicFramePr>
        <p:xfrm>
          <a:off x="381000" y="3810000"/>
          <a:ext cx="8001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the</a:t>
                      </a:r>
                      <a:r>
                        <a:rPr lang="en-US" baseline="0" dirty="0"/>
                        <a:t> runtime is …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</a:t>
                      </a:r>
                      <a:r>
                        <a:rPr lang="en-US" sz="3200" baseline="30000" dirty="0"/>
                        <a:t>2</a:t>
                      </a:r>
                      <a:r>
                        <a:rPr lang="en-US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</a:t>
                      </a:r>
                      <a:r>
                        <a:rPr lang="en-US" sz="3200" baseline="30000" dirty="0"/>
                        <a:t>3</a:t>
                      </a:r>
                      <a:r>
                        <a:rPr lang="en-US" sz="3200" baseline="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Then </a:t>
                      </a:r>
                      <a:r>
                        <a:rPr lang="en-US" sz="2400" dirty="0"/>
                        <a:t>doubling</a:t>
                      </a:r>
                      <a:r>
                        <a:rPr lang="en-US" dirty="0"/>
                        <a:t> 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Then </a:t>
                      </a:r>
                      <a:r>
                        <a:rPr lang="en-US" sz="2400" dirty="0"/>
                        <a:t>tripling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dirty="0"/>
                        <a:t>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2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0.51</a:t>
            </a:r>
          </a:p>
          <a:p>
            <a:pPr marL="0" indent="0">
              <a:buNone/>
            </a:pPr>
            <a:r>
              <a:rPr lang="en-US" dirty="0"/>
              <a:t>Empty loop:	0.95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0.34</a:t>
            </a:r>
          </a:p>
          <a:p>
            <a:pPr marL="0" indent="0">
              <a:buNone/>
            </a:pPr>
            <a:r>
              <a:rPr lang="en-US" dirty="0"/>
              <a:t>Division:	0.35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	1.3</a:t>
            </a:r>
          </a:p>
          <a:p>
            <a:pPr marL="0" indent="0">
              <a:buNone/>
            </a:pPr>
            <a:r>
              <a:rPr lang="en-US" dirty="0"/>
              <a:t>Float Division:	1.27</a:t>
            </a:r>
          </a:p>
          <a:p>
            <a:pPr marL="0" indent="0">
              <a:buNone/>
            </a:pPr>
            <a:r>
              <a:rPr lang="en-US" dirty="0"/>
              <a:t>Float Multiply:	1.26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  <a:p>
            <a:pPr marL="0" indent="0">
              <a:buNone/>
            </a:pPr>
            <a:r>
              <a:rPr lang="en-US" dirty="0" err="1"/>
              <a:t>Math.sin</a:t>
            </a:r>
            <a:r>
              <a:rPr lang="en-US" dirty="0"/>
              <a:t>:	116.5</a:t>
            </a:r>
          </a:p>
          <a:p>
            <a:pPr marL="0" indent="0">
              <a:buNone/>
            </a:pPr>
            <a:r>
              <a:rPr lang="en-US" dirty="0"/>
              <a:t>Math.atan2:	57.6</a:t>
            </a:r>
          </a:p>
          <a:p>
            <a:pPr marL="0" indent="0">
              <a:buNone/>
            </a:pPr>
            <a:r>
              <a:rPr lang="en-US" dirty="0" err="1"/>
              <a:t>Math.random</a:t>
            </a:r>
            <a:r>
              <a:rPr lang="en-US" dirty="0"/>
              <a:t>:	25.7</a:t>
            </a:r>
          </a:p>
          <a:p>
            <a:pPr marL="0" indent="0">
              <a:buNone/>
            </a:pPr>
            <a:r>
              <a:rPr lang="en-US" dirty="0"/>
              <a:t>Integer addition:	0.0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709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0.6717</a:t>
            </a:r>
          </a:p>
          <a:p>
            <a:pPr marL="0" indent="0">
              <a:buNone/>
            </a:pPr>
            <a:r>
              <a:rPr lang="en-US" dirty="0"/>
              <a:t>Empty loop:	0.3376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0.3597</a:t>
            </a:r>
          </a:p>
          <a:p>
            <a:pPr marL="0" indent="0">
              <a:buNone/>
            </a:pPr>
            <a:r>
              <a:rPr lang="en-US" dirty="0"/>
              <a:t>Division:	0.3625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	1.3141</a:t>
            </a:r>
          </a:p>
          <a:p>
            <a:pPr marL="0" indent="0">
              <a:buNone/>
            </a:pPr>
            <a:r>
              <a:rPr lang="en-US" dirty="0"/>
              <a:t>Float Division:	1.3038</a:t>
            </a:r>
          </a:p>
          <a:p>
            <a:pPr marL="0" indent="0">
              <a:buNone/>
            </a:pPr>
            <a:r>
              <a:rPr lang="en-US" dirty="0"/>
              <a:t>Float Multiply:	1.2884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(100,000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38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0.36</a:t>
            </a:r>
          </a:p>
          <a:p>
            <a:pPr marL="0" indent="0">
              <a:buNone/>
            </a:pPr>
            <a:r>
              <a:rPr lang="en-US" dirty="0"/>
              <a:t>Empty loop:	0.33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0.3456</a:t>
            </a:r>
          </a:p>
          <a:p>
            <a:pPr marL="0" indent="0">
              <a:buNone/>
            </a:pPr>
            <a:r>
              <a:rPr lang="en-US" dirty="0"/>
              <a:t>Division:	0.344545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 1.2795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[See TimePrimitives.java in notes, example from Princeton]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0" y="1371600"/>
            <a:ext cx="8765059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(1,000,000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673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assume…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assume the following costs:</a:t>
            </a:r>
          </a:p>
          <a:p>
            <a:pPr lvl="1"/>
            <a:r>
              <a:rPr lang="en-US" dirty="0"/>
              <a:t>1 ns for each line of code</a:t>
            </a:r>
          </a:p>
          <a:p>
            <a:pPr lvl="1"/>
            <a:r>
              <a:rPr lang="en-US" dirty="0"/>
              <a:t>1 ns for each time header condition is evaluated and we jump to a different place in the code</a:t>
            </a:r>
          </a:p>
          <a:p>
            <a:pPr lvl="2"/>
            <a:r>
              <a:rPr lang="en-US" dirty="0"/>
              <a:t>for, while, if</a:t>
            </a:r>
          </a:p>
          <a:p>
            <a:pPr lvl="1"/>
            <a:r>
              <a:rPr lang="en-US" dirty="0"/>
              <a:t>If we call a method, we need to figure out how long that method takes to run.  For Math calls, we’ll assume 1 ns. (This is lower than real.)</a:t>
            </a:r>
          </a:p>
          <a:p>
            <a:r>
              <a:rPr lang="en-US" dirty="0"/>
              <a:t>We are ignoring many real details that influence run-time.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04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Estimate running time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[See code and </a:t>
            </a:r>
            <a:r>
              <a:rPr lang="en-US" dirty="0" err="1"/>
              <a:t>boardwork</a:t>
            </a:r>
            <a:r>
              <a:rPr lang="en-US" dirty="0"/>
              <a:t>…]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924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running time of contains if</a:t>
            </a:r>
          </a:p>
          <a:p>
            <a:pPr lvl="1"/>
            <a:r>
              <a:rPr lang="en-US" dirty="0"/>
              <a:t>list contains </a:t>
            </a:r>
            <a:r>
              <a:rPr lang="en-US" i="1" dirty="0"/>
              <a:t>n</a:t>
            </a:r>
            <a:r>
              <a:rPr lang="en-US" dirty="0"/>
              <a:t> elements.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/>
              <a:t> is the last element in list</a:t>
            </a:r>
          </a:p>
          <a:p>
            <a:pPr marL="344487" lvl="1" indent="0">
              <a:buNone/>
            </a:pPr>
            <a:r>
              <a:rPr lang="en-US" dirty="0"/>
              <a:t>[see </a:t>
            </a:r>
            <a:r>
              <a:rPr lang="en-US" dirty="0" err="1"/>
              <a:t>boardwork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627946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33891</TotalTime>
  <Words>803</Words>
  <Application>Microsoft Office PowerPoint</Application>
  <PresentationFormat>On-screen Show (4:3)</PresentationFormat>
  <Paragraphs>199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Consolas</vt:lpstr>
      <vt:lpstr>Tahoma</vt:lpstr>
      <vt:lpstr>Times New Roman</vt:lpstr>
      <vt:lpstr>Wingdings</vt:lpstr>
      <vt:lpstr>2_Network</vt:lpstr>
      <vt:lpstr>    CS2852 Week 2, Class 1</vt:lpstr>
      <vt:lpstr>Why Big-O?</vt:lpstr>
      <vt:lpstr>What is Big-O?</vt:lpstr>
      <vt:lpstr>How long do operations really take on my computer?</vt:lpstr>
      <vt:lpstr>How long do operations really take on my computer?</vt:lpstr>
      <vt:lpstr>How long do operations really take on my computer?</vt:lpstr>
      <vt:lpstr>Let’s assume…</vt:lpstr>
      <vt:lpstr>Example: Estimate running time of add</vt:lpstr>
      <vt:lpstr>Example</vt:lpstr>
      <vt:lpstr>Example</vt:lpstr>
      <vt:lpstr>Definition of Big-O</vt:lpstr>
      <vt:lpstr>Symbols </vt:lpstr>
      <vt:lpstr>Asymptotic Analysis: Analysis Techniques</vt:lpstr>
      <vt:lpstr>When comparing algorithms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1242</cp:revision>
  <cp:lastPrinted>2019-03-14T17:57:47Z</cp:lastPrinted>
  <dcterms:created xsi:type="dcterms:W3CDTF">1999-09-06T21:32:20Z</dcterms:created>
  <dcterms:modified xsi:type="dcterms:W3CDTF">2019-03-14T20:26:45Z</dcterms:modified>
</cp:coreProperties>
</file>