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ppt/tags/tag8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9.xml" ContentType="application/vnd.openxmlformats-officedocument.presentationml.tags+xml"/>
  <Override PartName="/ppt/notesSlides/notesSlide12.xml" ContentType="application/vnd.openxmlformats-officedocument.presentationml.notesSlide+xml"/>
  <Override PartName="/ppt/tags/tag10.xml" ContentType="application/vnd.openxmlformats-officedocument.presentationml.tags+xml"/>
  <Override PartName="/ppt/notesSlides/notesSlide13.xml" ContentType="application/vnd.openxmlformats-officedocument.presentationml.notesSlide+xml"/>
  <Override PartName="/ppt/tags/tag11.xml" ContentType="application/vnd.openxmlformats-officedocument.presentationml.tags+xml"/>
  <Override PartName="/ppt/notesSlides/notesSlide14.xml" ContentType="application/vnd.openxmlformats-officedocument.presentationml.notesSlide+xml"/>
  <Override PartName="/ppt/tags/tag12.xml" ContentType="application/vnd.openxmlformats-officedocument.presentationml.tags+xml"/>
  <Override PartName="/ppt/notesSlides/notesSlide15.xml" ContentType="application/vnd.openxmlformats-officedocument.presentationml.notesSlide+xml"/>
  <Override PartName="/ppt/tags/tag13.xml" ContentType="application/vnd.openxmlformats-officedocument.presentationml.tags+xml"/>
  <Override PartName="/ppt/notesSlides/notesSlide16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20" r:id="rId2"/>
    <p:sldId id="326" r:id="rId3"/>
    <p:sldId id="327" r:id="rId4"/>
    <p:sldId id="328" r:id="rId5"/>
    <p:sldId id="329" r:id="rId6"/>
    <p:sldId id="330" r:id="rId7"/>
    <p:sldId id="331" r:id="rId8"/>
    <p:sldId id="325" r:id="rId9"/>
    <p:sldId id="340" r:id="rId10"/>
    <p:sldId id="332" r:id="rId11"/>
    <p:sldId id="334" r:id="rId12"/>
    <p:sldId id="335" r:id="rId13"/>
    <p:sldId id="336" r:id="rId14"/>
    <p:sldId id="337" r:id="rId15"/>
    <p:sldId id="338" r:id="rId16"/>
    <p:sldId id="341" r:id="rId17"/>
    <p:sldId id="342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70808" autoAdjust="0"/>
  </p:normalViewPr>
  <p:slideViewPr>
    <p:cSldViewPr>
      <p:cViewPr varScale="1">
        <p:scale>
          <a:sx n="47" d="100"/>
          <a:sy n="47" d="100"/>
        </p:scale>
        <p:origin x="134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8" y="1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t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April 2019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8" y="8832196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7" tIns="46559" rIns="93117" bIns="46559" numCol="1" anchor="b" anchorCtr="0" compatLnSpc="1">
            <a:prstTxWarp prst="textNoShape">
              <a:avLst/>
            </a:prstTxWarp>
          </a:bodyPr>
          <a:lstStyle>
            <a:lvl1pPr algn="r" defTabSz="93190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1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4/9/2019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19" tIns="44060" rIns="88119" bIns="4406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6" y="664029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Queues 19q3: 1,3-4,6-7,9</a:t>
            </a:r>
          </a:p>
          <a:p>
            <a:pPr lvl="1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1-2,6-8,11-15,17-19</a:t>
            </a:r>
          </a:p>
          <a:p>
            <a:pPr lvl="0"/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739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13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03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97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681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270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63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62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Java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52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81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Aside:</a:t>
            </a:r>
            <a:r>
              <a:rPr lang="en-US" baseline="0" dirty="0"/>
              <a:t> LinkedList is perfectly reasonable implementation of stack, too.</a:t>
            </a:r>
          </a:p>
          <a:p>
            <a:endParaRPr lang="en-US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/>
              <a:t>[SEE CODE EXAMPLE]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31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4800" b="1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840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61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744705" cy="367965"/>
          </a:xfrm>
          <a:prstGeom prst="rect">
            <a:avLst/>
          </a:prstGeom>
          <a:noFill/>
        </p:spPr>
        <p:txBody>
          <a:bodyPr vert="horz" lIns="90087" tIns="45043" rIns="90087" bIns="45043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06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385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8/docs/api/java/util/Queue.html#peek--" TargetMode="External"/><Relationship Id="rId3" Type="http://schemas.openxmlformats.org/officeDocument/2006/relationships/hyperlink" Target="http://docs.oracle.com/javase/8/docs/api/java/util/Queue.html#add-E-" TargetMode="External"/><Relationship Id="rId7" Type="http://schemas.openxmlformats.org/officeDocument/2006/relationships/hyperlink" Target="http://docs.oracle.com/javase/8/docs/api/java/util/Queue.html#element--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docs.oracle.com/javase/8/docs/api/java/util/Queue.html#poll--" TargetMode="External"/><Relationship Id="rId5" Type="http://schemas.openxmlformats.org/officeDocument/2006/relationships/hyperlink" Target="http://docs.oracle.com/javase/8/docs/api/java/util/Queue.html#remove--" TargetMode="External"/><Relationship Id="rId4" Type="http://schemas.openxmlformats.org/officeDocument/2006/relationships/hyperlink" Target="http://docs.oracle.com/javase/8/docs/api/java/util/Queue.html#offer-E-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4, Class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Lab yesterday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Questions about lab?</a:t>
            </a:r>
          </a:p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Wrapping up Iterators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Queues – FIFO </a:t>
            </a:r>
            <a:r>
              <a:rPr lang="en-US" dirty="0" err="1">
                <a:sym typeface="Wingdings" panose="05000000000000000000" pitchFamily="2" charset="2"/>
              </a:rPr>
              <a:t>datastructures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Come with questions!</a:t>
            </a:r>
          </a:p>
          <a:p>
            <a:r>
              <a:rPr lang="en-US" dirty="0">
                <a:sym typeface="Wingdings" panose="05000000000000000000" pitchFamily="2" charset="2"/>
              </a:rPr>
              <a:t>Next week Tuesday</a:t>
            </a:r>
          </a:p>
          <a:p>
            <a:pPr lvl="1"/>
            <a:r>
              <a:rPr lang="en-US" b="1" dirty="0">
                <a:sym typeface="Wingdings" panose="05000000000000000000" pitchFamily="2" charset="2"/>
              </a:rPr>
              <a:t>Half exam 2</a:t>
            </a:r>
          </a:p>
          <a:p>
            <a:r>
              <a:rPr lang="en-US" dirty="0">
                <a:sym typeface="Wingdings" panose="05000000000000000000" pitchFamily="2" charset="2"/>
              </a:rPr>
              <a:t>Tomorrow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Practice for half-exam 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pic>
        <p:nvPicPr>
          <p:cNvPr id="6" name="Picture 2" descr="http://www.itp.net/images/content/582151/article/7398-queue_article.jpg">
            <a:extLst>
              <a:ext uri="{FF2B5EF4-FFF2-40B4-BE49-F238E27FC236}">
                <a16:creationId xmlns:a16="http://schemas.microsoft.com/office/drawing/2014/main" id="{28CF8751-98F3-4686-B9E1-000BCCBFF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503733"/>
            <a:ext cx="2895601" cy="192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CS2852</a:t>
            </a:r>
            <a:br>
              <a:rPr lang="en-US" dirty="0"/>
            </a:br>
            <a:r>
              <a:rPr lang="en-US" dirty="0"/>
              <a:t>Week 5,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Half Exam 2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Finish Queues if needed (see first half of deck)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Stacks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5851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 stack of dishes</a:t>
            </a:r>
          </a:p>
          <a:p>
            <a:r>
              <a:rPr lang="en-US" dirty="0"/>
              <a:t>Like a PEZ dispenser</a:t>
            </a:r>
          </a:p>
          <a:p>
            <a:r>
              <a:rPr lang="en-US" dirty="0"/>
              <a:t>Last In, First Out (LIFO)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http://media.liveauctiongroup.net/i/13173/13362815_1.jpg?v=8CF3A2E27D55BD0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1026" name="Picture 2" descr="http://media.liveauctiongroup.net/i/13173/13362815_1.jpg?v=8CF3A2E27D55BD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678982"/>
            <a:ext cx="3566020" cy="4274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0841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stack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public interface Stack&lt;E&gt; {</a:t>
            </a:r>
          </a:p>
          <a:p>
            <a:pPr marL="0" indent="0">
              <a:buNone/>
            </a:pPr>
            <a:r>
              <a:rPr lang="en-US" dirty="0"/>
              <a:t>    E pop();</a:t>
            </a:r>
          </a:p>
          <a:p>
            <a:pPr marL="0" indent="0">
              <a:buNone/>
            </a:pPr>
            <a:r>
              <a:rPr lang="en-US" dirty="0"/>
              <a:t>    void push(E element);</a:t>
            </a:r>
          </a:p>
          <a:p>
            <a:pPr marL="0" indent="0">
              <a:buNone/>
            </a:pPr>
            <a:r>
              <a:rPr lang="en-US" dirty="0"/>
              <a:t>    E peek();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(Not in Java API – see code examples)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53038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Stacks?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to use</a:t>
            </a:r>
          </a:p>
          <a:p>
            <a:r>
              <a:rPr lang="en-US" dirty="0"/>
              <a:t>Many applications don’t need more</a:t>
            </a:r>
          </a:p>
          <a:p>
            <a:r>
              <a:rPr lang="en-US" dirty="0"/>
              <a:t>Avoid “breaking the rules” accidentally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main advantage of a Stack is that it causes compiler errors.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724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Stack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ArrayList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push: add(E)</a:t>
            </a:r>
          </a:p>
          <a:p>
            <a:pPr lvl="1"/>
            <a:r>
              <a:rPr lang="en-US" dirty="0"/>
              <a:t>pop: remove(n-1)</a:t>
            </a:r>
          </a:p>
          <a:p>
            <a:pPr lvl="1"/>
            <a:r>
              <a:rPr lang="en-US" dirty="0"/>
              <a:t>peek: [EXERCISE!]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: </a:t>
            </a:r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r>
              <a:rPr lang="en-US" dirty="0"/>
              <a:t>To extend, or to compose?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348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extend, or to compose?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Exercise: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Which protects us from “accidentally” sticking something at the bottom of the stack, </a:t>
            </a:r>
            <a:r>
              <a:rPr lang="en-US" sz="2800" dirty="0" err="1"/>
              <a:t>ExtendsArrayStack</a:t>
            </a:r>
            <a:r>
              <a:rPr lang="en-US" sz="2800" dirty="0"/>
              <a:t> or </a:t>
            </a:r>
            <a:r>
              <a:rPr lang="en-US" sz="2800" dirty="0" err="1"/>
              <a:t>WrapsArrayStack</a:t>
            </a:r>
            <a:r>
              <a:rPr lang="en-US" sz="2800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Do you personally like </a:t>
            </a:r>
            <a:r>
              <a:rPr lang="en-US" sz="2800" dirty="0" err="1"/>
              <a:t>ExtendsArrayStack</a:t>
            </a:r>
            <a:r>
              <a:rPr lang="en-US" sz="2800" dirty="0"/>
              <a:t> or </a:t>
            </a:r>
            <a:r>
              <a:rPr lang="en-US" sz="2800" dirty="0" err="1"/>
              <a:t>WrapsArrayStack</a:t>
            </a:r>
            <a:r>
              <a:rPr lang="en-US" sz="2800" dirty="0"/>
              <a:t> better? Why?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6173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Printer queue</a:t>
            </a:r>
          </a:p>
          <a:p>
            <a:r>
              <a:rPr lang="en-US" dirty="0"/>
              <a:t>Customer queue</a:t>
            </a:r>
          </a:p>
          <a:p>
            <a:r>
              <a:rPr lang="en-US" dirty="0"/>
              <a:t>This week’s lab (resonance simulation)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  <a:p>
            <a:pPr lvl="1"/>
            <a:r>
              <a:rPr lang="en-US" dirty="0"/>
              <a:t>Matching parenthesis</a:t>
            </a:r>
          </a:p>
          <a:p>
            <a:pPr lvl="1"/>
            <a:r>
              <a:rPr lang="en-US" dirty="0"/>
              <a:t>Compiling expressions</a:t>
            </a:r>
          </a:p>
          <a:p>
            <a:r>
              <a:rPr lang="en-US" dirty="0"/>
              <a:t>Function call stack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Applications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Stack Applications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8CC2B3-9DEA-4925-935C-BFC6DBDE32F4}"/>
              </a:ext>
            </a:extLst>
          </p:cNvPr>
          <p:cNvSpPr txBox="1">
            <a:spLocks/>
          </p:cNvSpPr>
          <p:nvPr/>
        </p:nvSpPr>
        <p:spPr bwMode="auto">
          <a:xfrm>
            <a:off x="5334000" y="1709164"/>
            <a:ext cx="82296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Network queue</a:t>
            </a:r>
          </a:p>
          <a:p>
            <a:r>
              <a:rPr lang="en-US" kern="0" dirty="0"/>
              <a:t>Call center queue</a:t>
            </a:r>
          </a:p>
        </p:txBody>
      </p:sp>
    </p:spTree>
    <p:extLst>
      <p:ext uri="{BB962C8B-B14F-4D97-AF65-F5344CB8AC3E}">
        <p14:creationId xmlns:p14="http://schemas.microsoft.com/office/powerpoint/2010/main" val="2838160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C8F1F5DF-1328-4EE3-B0BA-C1D131811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Parenthesis checking pseudocode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C97388-BB28-4778-9374-3B0A6A1BDA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While there are more chars</a:t>
            </a:r>
          </a:p>
          <a:p>
            <a:pPr marL="0" indent="0">
              <a:buNone/>
            </a:pPr>
            <a:r>
              <a:rPr lang="en-US" dirty="0"/>
              <a:t>			&amp;&amp; good so far:</a:t>
            </a:r>
          </a:p>
          <a:p>
            <a:pPr marL="0" indent="0">
              <a:buNone/>
            </a:pPr>
            <a:r>
              <a:rPr lang="en-US" dirty="0"/>
              <a:t>	get the next char</a:t>
            </a:r>
          </a:p>
          <a:p>
            <a:pPr marL="0" indent="0">
              <a:buNone/>
            </a:pPr>
            <a:r>
              <a:rPr lang="en-US" dirty="0"/>
              <a:t>	if it’s a left </a:t>
            </a:r>
            <a:r>
              <a:rPr lang="en-US" dirty="0" err="1"/>
              <a:t>paren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	push onto stack</a:t>
            </a:r>
          </a:p>
          <a:p>
            <a:pPr marL="0" indent="0">
              <a:buNone/>
            </a:pPr>
            <a:r>
              <a:rPr lang="en-US" dirty="0"/>
              <a:t>	if it’s a right </a:t>
            </a:r>
            <a:r>
              <a:rPr lang="en-US" dirty="0" err="1"/>
              <a:t>paren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		pop the left </a:t>
            </a:r>
            <a:r>
              <a:rPr lang="en-US" dirty="0" err="1"/>
              <a:t>paren</a:t>
            </a:r>
            <a:r>
              <a:rPr lang="en-US" dirty="0"/>
              <a:t> off of the stack</a:t>
            </a:r>
            <a:br>
              <a:rPr lang="en-US" dirty="0"/>
            </a:br>
            <a:r>
              <a:rPr lang="en-US" dirty="0"/>
              <a:t>		If it matches, all is good so far…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84C11-27B1-46C0-9174-5A12E4A90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91EFD-1F37-4BB4-B0C3-A3134611D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4498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a British queue</a:t>
            </a:r>
          </a:p>
          <a:p>
            <a:pPr lvl="1"/>
            <a:r>
              <a:rPr lang="en-US" dirty="0"/>
              <a:t>A line at the grocery store</a:t>
            </a:r>
          </a:p>
          <a:p>
            <a:pPr lvl="1"/>
            <a:r>
              <a:rPr lang="en-US" dirty="0"/>
              <a:t>A line at the movie theatre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First In, First Out (FIFO)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http://www.itp.net/582151-tensator-jumps-to-the-front-of-the-queue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2050" name="Picture 2" descr="http://www.itp.net/images/content/582151/article/7398-queue_artic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3552748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939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queue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public interface Queue&lt;E&gt; {</a:t>
            </a:r>
          </a:p>
          <a:p>
            <a:pPr marL="0" indent="0">
              <a:buNone/>
            </a:pPr>
            <a:r>
              <a:rPr lang="en-US" dirty="0"/>
              <a:t>    E poll();</a:t>
            </a:r>
          </a:p>
          <a:p>
            <a:pPr marL="0" indent="0">
              <a:buNone/>
            </a:pPr>
            <a:r>
              <a:rPr lang="en-US" dirty="0"/>
              <a:t>    void offer(E element);</a:t>
            </a:r>
          </a:p>
          <a:p>
            <a:pPr marL="0" indent="0">
              <a:buNone/>
            </a:pPr>
            <a:r>
              <a:rPr lang="en-US" dirty="0"/>
              <a:t>    E peek();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(Different from Java API – see code examples)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334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Queues?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to use</a:t>
            </a:r>
          </a:p>
          <a:p>
            <a:r>
              <a:rPr lang="en-US" dirty="0"/>
              <a:t>Many applications don’t need more</a:t>
            </a:r>
          </a:p>
          <a:p>
            <a:r>
              <a:rPr lang="en-US" dirty="0"/>
              <a:t>Avoid “breaking the rules” accidentally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The main advantage of a Queue is that it causes compiler errors.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44579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Java’s </a:t>
            </a:r>
            <a:r>
              <a:rPr lang="en-US" dirty="0" err="1"/>
              <a:t>ArrayList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push: add(0,E) – EXERCISE: What is the Big-O?</a:t>
            </a:r>
          </a:p>
          <a:p>
            <a:pPr lvl="1"/>
            <a:r>
              <a:rPr lang="en-US" dirty="0"/>
              <a:t>pop: remove(n-1) – EXERCISE: Big-O?</a:t>
            </a:r>
          </a:p>
          <a:p>
            <a:pPr lvl="1"/>
            <a:r>
              <a:rPr lang="en-US" dirty="0"/>
              <a:t>peek: [EXERCISE!] – EXERCISE: Big-O?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: </a:t>
            </a:r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r>
              <a:rPr lang="en-US" dirty="0"/>
              <a:t>With Java’s </a:t>
            </a:r>
            <a:r>
              <a:rPr lang="en-US" dirty="0" err="1"/>
              <a:t>LinkedList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push: add(0,E) – EXERCISE: What is the Big-O?</a:t>
            </a:r>
          </a:p>
          <a:p>
            <a:pPr lvl="1"/>
            <a:r>
              <a:rPr lang="en-US" dirty="0"/>
              <a:t>pop: remove(n-1) – EXERCISE: Big-O?</a:t>
            </a:r>
          </a:p>
          <a:p>
            <a:pPr lvl="1"/>
            <a:r>
              <a:rPr lang="en-US" dirty="0"/>
              <a:t>peek: [EXERCISE!] – EXERCISE: Big-O?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: </a:t>
            </a:r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242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methods for each operation:</a:t>
            </a:r>
          </a:p>
          <a:p>
            <a:pPr lvl="1"/>
            <a:r>
              <a:rPr lang="en-US" dirty="0"/>
              <a:t>One throws exceptions if nothing there</a:t>
            </a:r>
          </a:p>
          <a:p>
            <a:pPr lvl="1"/>
            <a:r>
              <a:rPr lang="en-US" dirty="0"/>
              <a:t>The other returns null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Queue Interface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57200" y="3927773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647097" y="3692863"/>
          <a:ext cx="7467600" cy="2316480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/>
                        <a:t>Throws exception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/>
                        <a:t>Returns special value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Insert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dirty="0">
                          <a:solidFill>
                            <a:srgbClr val="4A6782"/>
                          </a:solidFill>
                          <a:effectLst/>
                          <a:hlinkClick r:id="rId3"/>
                        </a:rPr>
                        <a:t>add(e)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>
                          <a:solidFill>
                            <a:srgbClr val="4A6782"/>
                          </a:solidFill>
                          <a:effectLst/>
                          <a:hlinkClick r:id="rId4"/>
                        </a:rPr>
                        <a:t>offer(e)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Remove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>
                          <a:solidFill>
                            <a:srgbClr val="4A6782"/>
                          </a:solidFill>
                          <a:effectLst/>
                          <a:hlinkClick r:id="rId5"/>
                        </a:rPr>
                        <a:t>remove()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dirty="0">
                          <a:solidFill>
                            <a:srgbClr val="4A6782"/>
                          </a:solidFill>
                          <a:effectLst/>
                          <a:hlinkClick r:id="rId6"/>
                        </a:rPr>
                        <a:t>poll()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/>
                        <a:t>Examine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>
                          <a:solidFill>
                            <a:srgbClr val="4A6782"/>
                          </a:solidFill>
                          <a:effectLst/>
                          <a:hlinkClick r:id="rId7"/>
                        </a:rPr>
                        <a:t>element()</a:t>
                      </a:r>
                      <a:endParaRPr lang="en-US" sz="280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u="none" strike="noStrike" dirty="0">
                          <a:solidFill>
                            <a:srgbClr val="4A6782"/>
                          </a:solidFill>
                          <a:effectLst/>
                          <a:hlinkClick r:id="rId8"/>
                        </a:rPr>
                        <a:t>peek()</a:t>
                      </a:r>
                      <a:endParaRPr lang="en-US" sz="2800" dirty="0"/>
                    </a:p>
                  </a:txBody>
                  <a:tcPr marL="22860" marR="22860" marT="22860" marB="2286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90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Exercise: Which to use?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advantages of using the method that throws an exception?</a:t>
            </a:r>
          </a:p>
          <a:p>
            <a:r>
              <a:rPr lang="en-US" dirty="0"/>
              <a:t>What are the advantages of using the method that returns null?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CS-2852 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34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a Circular Queue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[See code]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74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Printer queue</a:t>
            </a:r>
          </a:p>
          <a:p>
            <a:r>
              <a:rPr lang="en-US" dirty="0"/>
              <a:t>Customer queue</a:t>
            </a:r>
          </a:p>
          <a:p>
            <a:r>
              <a:rPr lang="en-US" dirty="0"/>
              <a:t>This week’s lab (buffer “queue”)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/>
              <a:t>Parsing</a:t>
            </a:r>
          </a:p>
          <a:p>
            <a:pPr lvl="1"/>
            <a:r>
              <a:rPr lang="en-US" dirty="0"/>
              <a:t>Matching parenthesis</a:t>
            </a:r>
          </a:p>
          <a:p>
            <a:pPr lvl="1"/>
            <a:r>
              <a:rPr lang="en-US" dirty="0"/>
              <a:t>Compiling expressions</a:t>
            </a:r>
          </a:p>
          <a:p>
            <a:r>
              <a:rPr lang="en-US" dirty="0"/>
              <a:t>Function call stack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 Applications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Stack Applications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88CC2B3-9DEA-4925-935C-BFC6DBDE32F4}"/>
              </a:ext>
            </a:extLst>
          </p:cNvPr>
          <p:cNvSpPr txBox="1">
            <a:spLocks/>
          </p:cNvSpPr>
          <p:nvPr/>
        </p:nvSpPr>
        <p:spPr bwMode="auto">
          <a:xfrm>
            <a:off x="5334000" y="1709164"/>
            <a:ext cx="82296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Network queue</a:t>
            </a:r>
          </a:p>
          <a:p>
            <a:r>
              <a:rPr lang="en-US" kern="0" dirty="0"/>
              <a:t>Call center queue</a:t>
            </a:r>
          </a:p>
        </p:txBody>
      </p:sp>
    </p:spTree>
    <p:extLst>
      <p:ext uri="{BB962C8B-B14F-4D97-AF65-F5344CB8AC3E}">
        <p14:creationId xmlns:p14="http://schemas.microsoft.com/office/powerpoint/2010/main" val="39076552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33900</TotalTime>
  <Words>848</Words>
  <Application>Microsoft Office PowerPoint</Application>
  <PresentationFormat>On-screen Show (4:3)</PresentationFormat>
  <Paragraphs>265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2_Network</vt:lpstr>
      <vt:lpstr>    CS2852 Week 4, Class 2</vt:lpstr>
      <vt:lpstr>Queues</vt:lpstr>
      <vt:lpstr>A queue interface</vt:lpstr>
      <vt:lpstr>Why Queues?</vt:lpstr>
      <vt:lpstr>Implementing a Queue</vt:lpstr>
      <vt:lpstr>Java’s Queue Interface</vt:lpstr>
      <vt:lpstr>Exercise: Which to use?</vt:lpstr>
      <vt:lpstr>Implementing a Circular Queue</vt:lpstr>
      <vt:lpstr>Queue Applications</vt:lpstr>
      <vt:lpstr>    CS2852 Week 5, Class 1</vt:lpstr>
      <vt:lpstr>Stacks</vt:lpstr>
      <vt:lpstr>A stack interface</vt:lpstr>
      <vt:lpstr>Why Stacks?</vt:lpstr>
      <vt:lpstr>Implementing a Stack</vt:lpstr>
      <vt:lpstr>To extend, or to compose?</vt:lpstr>
      <vt:lpstr>Queue Applications</vt:lpstr>
      <vt:lpstr>Parenthesis checking pseudocode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1258</cp:revision>
  <cp:lastPrinted>2019-03-28T17:51:58Z</cp:lastPrinted>
  <dcterms:created xsi:type="dcterms:W3CDTF">1999-09-06T21:32:20Z</dcterms:created>
  <dcterms:modified xsi:type="dcterms:W3CDTF">2019-04-09T16:51:14Z</dcterms:modified>
</cp:coreProperties>
</file>