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3"/>
  </p:notesMasterIdLst>
  <p:handoutMasterIdLst>
    <p:handoutMasterId r:id="rId14"/>
  </p:handoutMasterIdLst>
  <p:sldIdLst>
    <p:sldId id="320" r:id="rId2"/>
    <p:sldId id="321" r:id="rId3"/>
    <p:sldId id="331" r:id="rId4"/>
    <p:sldId id="332" r:id="rId5"/>
    <p:sldId id="333" r:id="rId6"/>
    <p:sldId id="339" r:id="rId7"/>
    <p:sldId id="322" r:id="rId8"/>
    <p:sldId id="338" r:id="rId9"/>
    <p:sldId id="335" r:id="rId10"/>
    <p:sldId id="336" r:id="rId11"/>
    <p:sldId id="337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12" autoAdjust="0"/>
    <p:restoredTop sz="82686" autoAdjust="0"/>
  </p:normalViewPr>
  <p:slideViewPr>
    <p:cSldViewPr>
      <p:cViewPr varScale="1">
        <p:scale>
          <a:sx n="55" d="100"/>
          <a:sy n="55" d="100"/>
        </p:scale>
        <p:origin x="110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59" rIns="93117" bIns="46559" numCol="1" anchor="t" anchorCtr="0" compatLnSpc="1">
            <a:prstTxWarp prst="textNoShape">
              <a:avLst/>
            </a:prstTxWarp>
          </a:bodyPr>
          <a:lstStyle>
            <a:lvl1pPr defTabSz="93190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778" y="1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59" rIns="93117" bIns="46559" numCol="1" anchor="t" anchorCtr="0" compatLnSpc="1">
            <a:prstTxWarp prst="textNoShape">
              <a:avLst/>
            </a:prstTxWarp>
          </a:bodyPr>
          <a:lstStyle>
            <a:lvl1pPr algn="r" defTabSz="93190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5 April 2019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2196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59" rIns="93117" bIns="46559" numCol="1" anchor="b" anchorCtr="0" compatLnSpc="1">
            <a:prstTxWarp prst="textNoShape">
              <a:avLst/>
            </a:prstTxWarp>
          </a:bodyPr>
          <a:lstStyle>
            <a:lvl1pPr defTabSz="93190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778" y="8832196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59" rIns="93117" bIns="46559" numCol="1" anchor="b" anchorCtr="0" compatLnSpc="1">
            <a:prstTxWarp prst="textNoShape">
              <a:avLst/>
            </a:prstTxWarp>
          </a:bodyPr>
          <a:lstStyle>
            <a:lvl1pPr algn="r" defTabSz="93190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4872" y="1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4/5/2019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325" y="4426857"/>
            <a:ext cx="5111750" cy="420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53714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4872" y="8853714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76" y="664029"/>
            <a:ext cx="4819650" cy="365215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19q3</a:t>
            </a:r>
            <a:r>
              <a:rPr lang="en-US"/>
              <a:t>: Recursion: 1-7,9-11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28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803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0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98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936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913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515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46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Most Content: Dr. Hornick</a:t>
            </a:r>
          </a:p>
          <a:p>
            <a:pPr>
              <a:defRPr/>
            </a:pPr>
            <a:r>
              <a:rPr lang="en-US" altLang="en-US" dirty="0"/>
              <a:t>Some Content and Most Errors: Dr. Yoder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 err="1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Slide design: Dr. Mark L. Hornick</a:t>
            </a:r>
          </a:p>
          <a:p>
            <a:pPr>
              <a:defRPr/>
            </a:pPr>
            <a:r>
              <a:rPr lang="en-US" altLang="en-US"/>
              <a:t>Content: Dr. Hornick</a:t>
            </a:r>
          </a:p>
          <a:p>
            <a:pPr>
              <a:defRPr/>
            </a:pPr>
            <a:r>
              <a:rPr lang="en-US" altLang="en-US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the Secondary title</a:t>
            </a:r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  <a:p>
            <a:pPr>
              <a:defRPr/>
            </a:pPr>
            <a:r>
              <a:rPr lang="en-US" altLang="en-US" dirty="0"/>
              <a:t>Slide Design: Dr.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CS2852</a:t>
            </a:r>
            <a:br>
              <a:rPr lang="en-US" dirty="0"/>
            </a:br>
            <a:r>
              <a:rPr lang="en-US" dirty="0"/>
              <a:t>Week 5, Class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Recursion</a:t>
            </a:r>
          </a:p>
          <a:p>
            <a:r>
              <a:rPr lang="en-US" dirty="0">
                <a:sym typeface="Wingdings" panose="05000000000000000000" pitchFamily="2" charset="2"/>
              </a:rPr>
              <a:t>Later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Binary search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run-time stack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cs typeface="Consolas" panose="020B0609020204030204" pitchFamily="49" charset="0"/>
              </a:rPr>
              <a:t>How does the Virtual Machine keep track of all the local variables at run time?</a:t>
            </a:r>
          </a:p>
          <a:p>
            <a:r>
              <a:rPr lang="en-US" sz="2800" dirty="0">
                <a:cs typeface="Consolas" panose="020B0609020204030204" pitchFamily="49" charset="0"/>
              </a:rPr>
              <a:t>On the runtime stack!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81000" y="5334000"/>
            <a:ext cx="3352800" cy="1219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x1:0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</a:t>
            </a:r>
            <a:r>
              <a:rPr lang="en-US" dirty="0"/>
              <a:t>x2:3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y1:0   y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2:4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return </a:t>
            </a:r>
            <a:r>
              <a:rPr lang="en-US" dirty="0" err="1"/>
              <a:t>addr</a:t>
            </a:r>
            <a:r>
              <a:rPr lang="en-US" dirty="0"/>
              <a:t>: main, line 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return value: ______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68300" y="4114800"/>
            <a:ext cx="3365500" cy="1219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x1:0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</a:t>
            </a:r>
            <a:r>
              <a:rPr lang="en-US" dirty="0"/>
              <a:t>x2:3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y1:0   y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2:4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return </a:t>
            </a:r>
            <a:r>
              <a:rPr lang="en-US" dirty="0" err="1"/>
              <a:t>addr</a:t>
            </a:r>
            <a:r>
              <a:rPr lang="en-US" dirty="0"/>
              <a:t>: </a:t>
            </a:r>
            <a:r>
              <a:rPr lang="en-US" dirty="0" err="1"/>
              <a:t>dist</a:t>
            </a:r>
            <a:r>
              <a:rPr lang="en-US" dirty="0"/>
              <a:t>, line 13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return value: ______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68300" y="3200400"/>
            <a:ext cx="33655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value: -3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return </a:t>
            </a:r>
            <a:r>
              <a:rPr lang="en-US" dirty="0" err="1"/>
              <a:t>addr</a:t>
            </a:r>
            <a:r>
              <a:rPr lang="en-US" dirty="0"/>
              <a:t>: </a:t>
            </a:r>
            <a:r>
              <a:rPr lang="en-US" dirty="0" err="1"/>
              <a:t>ssd</a:t>
            </a:r>
            <a:r>
              <a:rPr lang="en-US" dirty="0"/>
              <a:t>, line 16, col 16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return value: 9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965700" y="5334000"/>
            <a:ext cx="3352800" cy="1219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x1:0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</a:t>
            </a:r>
            <a:r>
              <a:rPr lang="en-US" dirty="0"/>
              <a:t>x2:3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y1:0   y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2:4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return </a:t>
            </a:r>
            <a:r>
              <a:rPr lang="en-US" dirty="0" err="1"/>
              <a:t>addr</a:t>
            </a:r>
            <a:r>
              <a:rPr lang="en-US" dirty="0"/>
              <a:t>: main, line 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r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eturn value: ________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953000" y="4114800"/>
            <a:ext cx="3365500" cy="1219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x1:0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</a:t>
            </a:r>
            <a:r>
              <a:rPr lang="en-US" dirty="0"/>
              <a:t>x2:3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y1:0   y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2:4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return </a:t>
            </a:r>
            <a:r>
              <a:rPr lang="en-US" dirty="0" err="1"/>
              <a:t>addr</a:t>
            </a:r>
            <a:r>
              <a:rPr lang="en-US" dirty="0"/>
              <a:t>: </a:t>
            </a:r>
            <a:r>
              <a:rPr lang="en-US" dirty="0" err="1"/>
              <a:t>dist</a:t>
            </a:r>
            <a:r>
              <a:rPr lang="en-US" dirty="0"/>
              <a:t>, line 13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r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eturn value: _______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953000" y="3200400"/>
            <a:ext cx="33655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value: -4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return </a:t>
            </a:r>
            <a:r>
              <a:rPr lang="en-US" dirty="0" err="1"/>
              <a:t>addr</a:t>
            </a:r>
            <a:r>
              <a:rPr lang="en-US" dirty="0"/>
              <a:t>: </a:t>
            </a:r>
            <a:r>
              <a:rPr lang="en-US" dirty="0" err="1"/>
              <a:t>ssd</a:t>
            </a:r>
            <a:r>
              <a:rPr lang="en-US" dirty="0"/>
              <a:t>, line 16, col 31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r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eturn value: 16</a:t>
            </a:r>
          </a:p>
        </p:txBody>
      </p:sp>
    </p:spTree>
    <p:extLst>
      <p:ext uri="{BB962C8B-B14F-4D97-AF65-F5344CB8AC3E}">
        <p14:creationId xmlns:p14="http://schemas.microsoft.com/office/powerpoint/2010/main" val="3298026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run-time stack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cs typeface="Consolas" panose="020B0609020204030204" pitchFamily="49" charset="0"/>
              </a:rPr>
              <a:t>How does the Virtual Machine keep track of all the local variables at run time?</a:t>
            </a:r>
          </a:p>
          <a:p>
            <a:r>
              <a:rPr lang="en-US" sz="2800" dirty="0">
                <a:cs typeface="Consolas" panose="020B0609020204030204" pitchFamily="49" charset="0"/>
              </a:rPr>
              <a:t>On the runtime stack!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 err="1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81000" y="5334000"/>
            <a:ext cx="3352800" cy="1219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x1:0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</a:t>
            </a:r>
            <a:r>
              <a:rPr lang="en-US" dirty="0"/>
              <a:t>x2:3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y1:0   y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2:4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return </a:t>
            </a:r>
            <a:r>
              <a:rPr lang="en-US" dirty="0" err="1"/>
              <a:t>addr</a:t>
            </a:r>
            <a:r>
              <a:rPr lang="en-US" dirty="0"/>
              <a:t>: main, line 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return value: ______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68300" y="4114800"/>
            <a:ext cx="3365500" cy="1219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x1:0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</a:t>
            </a:r>
            <a:r>
              <a:rPr lang="en-US" dirty="0"/>
              <a:t>x2:3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y1:0   y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2:4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return </a:t>
            </a:r>
            <a:r>
              <a:rPr lang="en-US" dirty="0" err="1"/>
              <a:t>addr</a:t>
            </a:r>
            <a:r>
              <a:rPr lang="en-US" dirty="0"/>
              <a:t>: </a:t>
            </a:r>
            <a:r>
              <a:rPr lang="en-US" dirty="0" err="1"/>
              <a:t>dist</a:t>
            </a:r>
            <a:r>
              <a:rPr lang="en-US" dirty="0"/>
              <a:t>, line 13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return value: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25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965700" y="5334000"/>
            <a:ext cx="3352800" cy="1219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x1:0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</a:t>
            </a:r>
            <a:r>
              <a:rPr lang="en-US" dirty="0"/>
              <a:t>x2:3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y1:0   y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2:4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return </a:t>
            </a:r>
            <a:r>
              <a:rPr lang="en-US" dirty="0" err="1"/>
              <a:t>addr</a:t>
            </a:r>
            <a:r>
              <a:rPr lang="en-US" dirty="0"/>
              <a:t>: main, line 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return value: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5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260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recursive method</a:t>
            </a:r>
          </a:p>
          <a:p>
            <a:pPr lvl="1"/>
            <a:r>
              <a:rPr lang="en-US" dirty="0"/>
              <a:t>Checks for a termination case</a:t>
            </a:r>
          </a:p>
          <a:p>
            <a:pPr lvl="1"/>
            <a:r>
              <a:rPr lang="en-US" dirty="0"/>
              <a:t>Makes minimal progress forward</a:t>
            </a:r>
          </a:p>
          <a:p>
            <a:pPr lvl="2"/>
            <a:r>
              <a:rPr lang="en-US" dirty="0"/>
              <a:t>O(1) work</a:t>
            </a:r>
          </a:p>
          <a:p>
            <a:pPr lvl="1"/>
            <a:r>
              <a:rPr lang="en-US" dirty="0"/>
              <a:t>Call itself to finish the work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0242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Formulas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Factorial</a:t>
            </a:r>
          </a:p>
          <a:p>
            <a:pPr lvl="1"/>
            <a:r>
              <a:rPr lang="en-US" dirty="0"/>
              <a:t>n! = n*(n-1)!</a:t>
            </a:r>
          </a:p>
          <a:p>
            <a:pPr lvl="1"/>
            <a:r>
              <a:rPr lang="en-US" dirty="0"/>
              <a:t>0! = 1</a:t>
            </a:r>
          </a:p>
          <a:p>
            <a:r>
              <a:rPr lang="en-US" dirty="0" err="1"/>
              <a:t>Fibbonaci</a:t>
            </a:r>
            <a:endParaRPr lang="en-US" dirty="0"/>
          </a:p>
          <a:p>
            <a:pPr lvl="1"/>
            <a:r>
              <a:rPr lang="en-US" dirty="0"/>
              <a:t>fib(n) = fib(n-1)+fib(n-2)</a:t>
            </a:r>
          </a:p>
          <a:p>
            <a:pPr lvl="1"/>
            <a:r>
              <a:rPr lang="en-US" dirty="0"/>
              <a:t>fib(1) = 1</a:t>
            </a:r>
          </a:p>
          <a:p>
            <a:pPr lvl="1"/>
            <a:r>
              <a:rPr lang="en-US" dirty="0"/>
              <a:t>fib(2) = 1</a:t>
            </a:r>
          </a:p>
          <a:p>
            <a:r>
              <a:rPr lang="en-US" dirty="0"/>
              <a:t>Exponential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n</a:t>
            </a:r>
            <a:r>
              <a:rPr lang="en-US" dirty="0"/>
              <a:t>=2*2</a:t>
            </a:r>
            <a:r>
              <a:rPr lang="en-US" baseline="30000" dirty="0"/>
              <a:t>n-1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0</a:t>
            </a:r>
            <a:r>
              <a:rPr lang="en-US" dirty="0"/>
              <a:t>=1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2261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EF8C4-748F-468E-A532-67FC29B5D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 recursive formula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104A5-C60E-449E-BDC0-51414352F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exponential(base, exponent)</a:t>
            </a:r>
          </a:p>
          <a:p>
            <a:pPr lvl="1"/>
            <a:r>
              <a:rPr lang="en-US" dirty="0"/>
              <a:t>Checks for a termination case</a:t>
            </a:r>
          </a:p>
          <a:p>
            <a:pPr lvl="2"/>
            <a:r>
              <a:rPr lang="en-US" dirty="0"/>
              <a:t>If(exponent==0) {</a:t>
            </a:r>
          </a:p>
          <a:p>
            <a:pPr lvl="3"/>
            <a:r>
              <a:rPr lang="en-US" dirty="0"/>
              <a:t>return 1;</a:t>
            </a:r>
          </a:p>
          <a:p>
            <a:pPr lvl="2"/>
            <a:r>
              <a:rPr lang="en-US" dirty="0"/>
              <a:t>}</a:t>
            </a:r>
          </a:p>
          <a:p>
            <a:pPr lvl="1"/>
            <a:r>
              <a:rPr lang="en-US" dirty="0"/>
              <a:t>Makes minimal progress forward (O(1) work)</a:t>
            </a:r>
          </a:p>
          <a:p>
            <a:pPr lvl="2"/>
            <a:r>
              <a:rPr lang="en-US" dirty="0"/>
              <a:t>return 2* …</a:t>
            </a:r>
          </a:p>
          <a:p>
            <a:pPr lvl="1"/>
            <a:r>
              <a:rPr lang="en-US" dirty="0"/>
              <a:t>Call itself to finish the work </a:t>
            </a:r>
          </a:p>
          <a:p>
            <a:pPr lvl="2"/>
            <a:r>
              <a:rPr lang="en-US" dirty="0"/>
              <a:t>… exponent(base, exponent -1);</a:t>
            </a:r>
            <a:endParaRPr lang="en-US" baseline="30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691E49-E838-4A25-B698-CEFA066F4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367C53-6E0F-4E3F-BEFC-46EA25ADF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1528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39E66-E039-427F-9808-CE1990E4C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0B7FC-F411-4866-B71F-3CEBC9689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 factorial recursively</a:t>
            </a:r>
          </a:p>
          <a:p>
            <a:r>
              <a:rPr lang="en-US" dirty="0"/>
              <a:t>Factorial</a:t>
            </a:r>
          </a:p>
          <a:p>
            <a:pPr lvl="1"/>
            <a:r>
              <a:rPr lang="en-US" dirty="0"/>
              <a:t>n! = n*(n-1)!</a:t>
            </a:r>
          </a:p>
          <a:p>
            <a:pPr lvl="1"/>
            <a:r>
              <a:rPr lang="en-US" dirty="0"/>
              <a:t>0! = 1</a:t>
            </a:r>
          </a:p>
          <a:p>
            <a:r>
              <a:rPr lang="en-US" dirty="0"/>
              <a:t>A recursive method</a:t>
            </a:r>
          </a:p>
          <a:p>
            <a:pPr lvl="1"/>
            <a:r>
              <a:rPr lang="en-US" dirty="0"/>
              <a:t>Checks for a termination case</a:t>
            </a:r>
          </a:p>
          <a:p>
            <a:pPr lvl="1"/>
            <a:r>
              <a:rPr lang="en-US" dirty="0"/>
              <a:t>Makes minimal progress forward</a:t>
            </a:r>
          </a:p>
          <a:p>
            <a:pPr lvl="2"/>
            <a:r>
              <a:rPr lang="en-US" dirty="0"/>
              <a:t>O(1) work</a:t>
            </a:r>
          </a:p>
          <a:p>
            <a:pPr lvl="1"/>
            <a:r>
              <a:rPr lang="en-US" dirty="0"/>
              <a:t>Call itself to finish the work</a:t>
            </a:r>
          </a:p>
          <a:p>
            <a:r>
              <a:rPr lang="en-US" dirty="0"/>
              <a:t>Can you prove the algorithm is correct?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A45506-496B-49B4-BBCD-D10C60336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36042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that a Recursive Algorithm is Correct (Review)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Proof by induction</a:t>
            </a:r>
          </a:p>
          <a:p>
            <a:pPr lvl="1"/>
            <a:r>
              <a:rPr lang="en-US" dirty="0"/>
              <a:t>Prove base case (e.g. n=0 or n=1)</a:t>
            </a:r>
          </a:p>
          <a:p>
            <a:pPr lvl="1"/>
            <a:r>
              <a:rPr lang="en-US" dirty="0"/>
              <a:t>Prove that if true for n, then true for n+1.</a:t>
            </a:r>
          </a:p>
          <a:p>
            <a:r>
              <a:rPr lang="en-US" dirty="0"/>
              <a:t>Proof that a recursive algorithm is correct</a:t>
            </a:r>
          </a:p>
          <a:p>
            <a:pPr lvl="1"/>
            <a:r>
              <a:rPr lang="en-US" dirty="0"/>
              <a:t>Prove base case is recognized and solved correctly</a:t>
            </a:r>
          </a:p>
          <a:p>
            <a:pPr lvl="1"/>
            <a:r>
              <a:rPr lang="en-US" dirty="0"/>
              <a:t>Prove recursive case makes progress toward the base case</a:t>
            </a:r>
          </a:p>
          <a:p>
            <a:pPr lvl="1"/>
            <a:r>
              <a:rPr lang="en-US" dirty="0"/>
              <a:t>Prove that if all smaller problems are solved correctly, the original problem is also solved correctly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591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linear search recursively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nothing in sub-array</a:t>
            </a:r>
          </a:p>
          <a:p>
            <a:pPr lvl="1"/>
            <a:r>
              <a:rPr lang="en-US" dirty="0"/>
              <a:t>Return “not found”</a:t>
            </a:r>
          </a:p>
          <a:p>
            <a:r>
              <a:rPr lang="en-US" dirty="0"/>
              <a:t>Otherwise, check first element in sub-array</a:t>
            </a:r>
          </a:p>
          <a:p>
            <a:pPr lvl="1"/>
            <a:r>
              <a:rPr lang="en-US" dirty="0"/>
              <a:t>If found</a:t>
            </a:r>
          </a:p>
          <a:p>
            <a:pPr lvl="2"/>
            <a:r>
              <a:rPr lang="en-US" dirty="0"/>
              <a:t>return index of first element</a:t>
            </a:r>
          </a:p>
          <a:p>
            <a:pPr lvl="1"/>
            <a:r>
              <a:rPr lang="en-US" dirty="0"/>
              <a:t>Else</a:t>
            </a:r>
          </a:p>
          <a:p>
            <a:pPr lvl="2"/>
            <a:r>
              <a:rPr lang="en-US" dirty="0"/>
              <a:t>Search everything except the first element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67228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81294-9616-4B78-9307-1EE0E6CDC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 recursive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70500-222D-4A08-88F8-D0B138EA1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stack!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B72D63-26D6-4645-BFA1-626278D9D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26384C-D51B-45CC-82A8-604F45FFA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32429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run-time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 this code: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double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dist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x1,int y1,int x2,int y2) {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return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Math.sqrt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ssd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(x1, y1, x2, y2));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double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ssd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x1,int y1,int x2,int y2) {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return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sqr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(x1-x2)+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sqr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(y1-y2);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double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sqr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value) {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return value*value;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cs typeface="Consolas" panose="020B0609020204030204" pitchFamily="49" charset="0"/>
              </a:rPr>
              <a:t>How does the Virtual Machine keep track of all this?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44882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34089</TotalTime>
  <Words>725</Words>
  <Application>Microsoft Office PowerPoint</Application>
  <PresentationFormat>On-screen Show (4:3)</PresentationFormat>
  <Paragraphs>184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Consolas</vt:lpstr>
      <vt:lpstr>Tahoma</vt:lpstr>
      <vt:lpstr>Times New Roman</vt:lpstr>
      <vt:lpstr>Wingdings</vt:lpstr>
      <vt:lpstr>2_Network</vt:lpstr>
      <vt:lpstr>    CS2852 Week 5, Class 3</vt:lpstr>
      <vt:lpstr>Recursion</vt:lpstr>
      <vt:lpstr>Recursive Formulas</vt:lpstr>
      <vt:lpstr>Implementing a recursive formula</vt:lpstr>
      <vt:lpstr>Exercise: </vt:lpstr>
      <vt:lpstr>Proving that a Recursive Algorithm is Correct (Review)</vt:lpstr>
      <vt:lpstr>Solving linear search recursively</vt:lpstr>
      <vt:lpstr>Debugging recursive methods</vt:lpstr>
      <vt:lpstr>The run-time stack</vt:lpstr>
      <vt:lpstr>The run-time stack (1)</vt:lpstr>
      <vt:lpstr>The run-time stack (2)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1271</cp:revision>
  <cp:lastPrinted>2019-04-05T17:38:07Z</cp:lastPrinted>
  <dcterms:created xsi:type="dcterms:W3CDTF">1999-09-06T21:32:20Z</dcterms:created>
  <dcterms:modified xsi:type="dcterms:W3CDTF">2019-04-05T19:07:57Z</dcterms:modified>
</cp:coreProperties>
</file>