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tags/tag4.xml" ContentType="application/vnd.openxmlformats-officedocument.presentationml.tags+xml"/>
  <Override PartName="/ppt/notesSlides/notesSlide6.xml" ContentType="application/vnd.openxmlformats-officedocument.presentationml.notesSlide+xml"/>
  <Override PartName="/ppt/tags/tag5.xml" ContentType="application/vnd.openxmlformats-officedocument.presentationml.tags+xml"/>
  <Override PartName="/ppt/notesSlides/notesSlide7.xml" ContentType="application/vnd.openxmlformats-officedocument.presentationml.notesSlide+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notesSlides/notesSlide9.xml" ContentType="application/vnd.openxmlformats-officedocument.presentationml.notesSlide+xml"/>
  <Override PartName="/ppt/tags/tag8.xml" ContentType="application/vnd.openxmlformats-officedocument.presentationml.tags+xml"/>
  <Override PartName="/ppt/notesSlides/notesSlide10.xml" ContentType="application/vnd.openxmlformats-officedocument.presentationml.notesSlide+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3"/>
  </p:notesMasterIdLst>
  <p:handoutMasterIdLst>
    <p:handoutMasterId r:id="rId14"/>
  </p:handoutMasterIdLst>
  <p:sldIdLst>
    <p:sldId id="340" r:id="rId2"/>
    <p:sldId id="342" r:id="rId3"/>
    <p:sldId id="343" r:id="rId4"/>
    <p:sldId id="344" r:id="rId5"/>
    <p:sldId id="345" r:id="rId6"/>
    <p:sldId id="346" r:id="rId7"/>
    <p:sldId id="347" r:id="rId8"/>
    <p:sldId id="348" r:id="rId9"/>
    <p:sldId id="349" r:id="rId10"/>
    <p:sldId id="350" r:id="rId11"/>
    <p:sldId id="351"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Animation="0"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0075"/>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412" autoAdjust="0"/>
    <p:restoredTop sz="82686" autoAdjust="0"/>
  </p:normalViewPr>
  <p:slideViewPr>
    <p:cSldViewPr>
      <p:cViewPr varScale="1">
        <p:scale>
          <a:sx n="55" d="100"/>
          <a:sy n="55" d="100"/>
        </p:scale>
        <p:origin x="1108"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 y="1"/>
            <a:ext cx="3036622" cy="464205"/>
          </a:xfrm>
          <a:prstGeom prst="rect">
            <a:avLst/>
          </a:prstGeom>
          <a:noFill/>
          <a:ln w="9525">
            <a:noFill/>
            <a:miter lim="800000"/>
            <a:headEnd/>
            <a:tailEnd/>
          </a:ln>
          <a:effectLst/>
        </p:spPr>
        <p:txBody>
          <a:bodyPr vert="horz" wrap="square" lIns="93117" tIns="46559" rIns="93117" bIns="46559" numCol="1" anchor="t" anchorCtr="0" compatLnSpc="1">
            <a:prstTxWarp prst="textNoShape">
              <a:avLst/>
            </a:prstTxWarp>
          </a:bodyPr>
          <a:lstStyle>
            <a:lvl1pPr defTabSz="931906">
              <a:defRPr sz="1200">
                <a:latin typeface="Tahoma" pitchFamily="34" charset="0"/>
              </a:defRPr>
            </a:lvl1pPr>
          </a:lstStyle>
          <a:p>
            <a:pPr>
              <a:defRPr/>
            </a:pPr>
            <a:r>
              <a:rPr lang="en-US"/>
              <a:t>CS2852</a:t>
            </a:r>
          </a:p>
        </p:txBody>
      </p:sp>
      <p:sp>
        <p:nvSpPr>
          <p:cNvPr id="33795" name="Rectangle 3"/>
          <p:cNvSpPr>
            <a:spLocks noGrp="1" noChangeArrowheads="1"/>
          </p:cNvSpPr>
          <p:nvPr>
            <p:ph type="dt" sz="quarter" idx="1"/>
          </p:nvPr>
        </p:nvSpPr>
        <p:spPr bwMode="auto">
          <a:xfrm>
            <a:off x="3973778" y="1"/>
            <a:ext cx="3036622" cy="464205"/>
          </a:xfrm>
          <a:prstGeom prst="rect">
            <a:avLst/>
          </a:prstGeom>
          <a:noFill/>
          <a:ln w="9525">
            <a:noFill/>
            <a:miter lim="800000"/>
            <a:headEnd/>
            <a:tailEnd/>
          </a:ln>
          <a:effectLst/>
        </p:spPr>
        <p:txBody>
          <a:bodyPr vert="horz" wrap="square" lIns="93117" tIns="46559" rIns="93117" bIns="46559" numCol="1" anchor="t" anchorCtr="0" compatLnSpc="1">
            <a:prstTxWarp prst="textNoShape">
              <a:avLst/>
            </a:prstTxWarp>
          </a:bodyPr>
          <a:lstStyle>
            <a:lvl1pPr algn="r" defTabSz="931906">
              <a:defRPr sz="1200">
                <a:latin typeface="Tahoma" pitchFamily="34" charset="0"/>
              </a:defRPr>
            </a:lvl1pPr>
          </a:lstStyle>
          <a:p>
            <a:pPr>
              <a:defRPr/>
            </a:pPr>
            <a:fld id="{32B32498-105D-4F90-A7F2-EF83F66561A3}" type="datetime3">
              <a:rPr lang="en-US"/>
              <a:pPr>
                <a:defRPr/>
              </a:pPr>
              <a:t>11 April 2019</a:t>
            </a:fld>
            <a:endParaRPr lang="en-US"/>
          </a:p>
        </p:txBody>
      </p:sp>
      <p:sp>
        <p:nvSpPr>
          <p:cNvPr id="33796" name="Rectangle 4"/>
          <p:cNvSpPr>
            <a:spLocks noGrp="1" noChangeArrowheads="1"/>
          </p:cNvSpPr>
          <p:nvPr>
            <p:ph type="ftr" sz="quarter" idx="2"/>
          </p:nvPr>
        </p:nvSpPr>
        <p:spPr bwMode="auto">
          <a:xfrm>
            <a:off x="1" y="8832196"/>
            <a:ext cx="3036622" cy="464205"/>
          </a:xfrm>
          <a:prstGeom prst="rect">
            <a:avLst/>
          </a:prstGeom>
          <a:noFill/>
          <a:ln w="9525">
            <a:noFill/>
            <a:miter lim="800000"/>
            <a:headEnd/>
            <a:tailEnd/>
          </a:ln>
          <a:effectLst/>
        </p:spPr>
        <p:txBody>
          <a:bodyPr vert="horz" wrap="square" lIns="93117" tIns="46559" rIns="93117" bIns="46559" numCol="1" anchor="b" anchorCtr="0" compatLnSpc="1">
            <a:prstTxWarp prst="textNoShape">
              <a:avLst/>
            </a:prstTxWarp>
          </a:bodyPr>
          <a:lstStyle>
            <a:lvl1pPr defTabSz="931906">
              <a:defRPr sz="1200">
                <a:latin typeface="Tahoma" pitchFamily="34" charset="0"/>
              </a:defRPr>
            </a:lvl1pPr>
          </a:lstStyle>
          <a:p>
            <a:pPr>
              <a:defRPr/>
            </a:pPr>
            <a:r>
              <a:rPr lang="en-US"/>
              <a:t>Dr. Josiah Yoder</a:t>
            </a:r>
          </a:p>
        </p:txBody>
      </p:sp>
      <p:sp>
        <p:nvSpPr>
          <p:cNvPr id="33797" name="Rectangle 5"/>
          <p:cNvSpPr>
            <a:spLocks noGrp="1" noChangeArrowheads="1"/>
          </p:cNvSpPr>
          <p:nvPr>
            <p:ph type="sldNum" sz="quarter" idx="3"/>
          </p:nvPr>
        </p:nvSpPr>
        <p:spPr bwMode="auto">
          <a:xfrm>
            <a:off x="3973778" y="8832196"/>
            <a:ext cx="3036622" cy="464205"/>
          </a:xfrm>
          <a:prstGeom prst="rect">
            <a:avLst/>
          </a:prstGeom>
          <a:noFill/>
          <a:ln w="9525">
            <a:noFill/>
            <a:miter lim="800000"/>
            <a:headEnd/>
            <a:tailEnd/>
          </a:ln>
          <a:effectLst/>
        </p:spPr>
        <p:txBody>
          <a:bodyPr vert="horz" wrap="square" lIns="93117" tIns="46559" rIns="93117" bIns="46559" numCol="1" anchor="b" anchorCtr="0" compatLnSpc="1">
            <a:prstTxWarp prst="textNoShape">
              <a:avLst/>
            </a:prstTxWarp>
          </a:bodyPr>
          <a:lstStyle>
            <a:lvl1pPr algn="r" defTabSz="931906">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1" y="1"/>
            <a:ext cx="3068571" cy="442686"/>
          </a:xfrm>
          <a:prstGeom prst="rect">
            <a:avLst/>
          </a:prstGeom>
          <a:noFill/>
          <a:ln w="9525">
            <a:noFill/>
            <a:miter lim="800000"/>
            <a:headEnd/>
            <a:tailEnd/>
          </a:ln>
          <a:effectLst/>
        </p:spPr>
        <p:txBody>
          <a:bodyPr vert="horz" wrap="square" lIns="88119" tIns="44060" rIns="88119" bIns="44060" numCol="1" anchor="t" anchorCtr="0" compatLnSpc="1">
            <a:prstTxWarp prst="textNoShape">
              <a:avLst/>
            </a:prstTxWarp>
          </a:bodyPr>
          <a:lstStyle>
            <a:lvl1pPr>
              <a:defRPr sz="1200" b="1">
                <a:latin typeface="Times New Roman" pitchFamily="18" charset="0"/>
              </a:defRPr>
            </a:lvl1pPr>
          </a:lstStyle>
          <a:p>
            <a:pPr>
              <a:defRPr/>
            </a:pPr>
            <a:r>
              <a:rPr lang="en-US"/>
              <a:t>CS2852</a:t>
            </a:r>
          </a:p>
        </p:txBody>
      </p:sp>
      <p:sp>
        <p:nvSpPr>
          <p:cNvPr id="770051" name="Rectangle 3"/>
          <p:cNvSpPr>
            <a:spLocks noGrp="1" noChangeArrowheads="1"/>
          </p:cNvSpPr>
          <p:nvPr>
            <p:ph type="dt" idx="1"/>
          </p:nvPr>
        </p:nvSpPr>
        <p:spPr bwMode="auto">
          <a:xfrm>
            <a:off x="3944872" y="1"/>
            <a:ext cx="3065528" cy="442686"/>
          </a:xfrm>
          <a:prstGeom prst="rect">
            <a:avLst/>
          </a:prstGeom>
          <a:noFill/>
          <a:ln w="9525">
            <a:noFill/>
            <a:miter lim="800000"/>
            <a:headEnd/>
            <a:tailEnd/>
          </a:ln>
          <a:effectLst/>
        </p:spPr>
        <p:txBody>
          <a:bodyPr vert="horz" wrap="square" lIns="88119" tIns="44060" rIns="88119" bIns="44060" numCol="1" anchor="t" anchorCtr="0" compatLnSpc="1">
            <a:prstTxWarp prst="textNoShape">
              <a:avLst/>
            </a:prstTxWarp>
          </a:bodyPr>
          <a:lstStyle>
            <a:lvl1pPr algn="r">
              <a:defRPr sz="1200" b="1">
                <a:latin typeface="Times New Roman" pitchFamily="18" charset="0"/>
              </a:defRPr>
            </a:lvl1pPr>
          </a:lstStyle>
          <a:p>
            <a:pPr>
              <a:defRPr/>
            </a:pPr>
            <a:fld id="{5AA57C0C-AC4E-4A96-910A-3A67E0B4749F}" type="datetime1">
              <a:rPr lang="en-US"/>
              <a:pPr>
                <a:defRPr/>
              </a:pPr>
              <a:t>4/11/2019</a:t>
            </a:fld>
            <a:endParaRPr lang="en-US"/>
          </a:p>
        </p:txBody>
      </p:sp>
      <p:sp>
        <p:nvSpPr>
          <p:cNvPr id="770053" name="Rectangle 5"/>
          <p:cNvSpPr>
            <a:spLocks noGrp="1" noChangeArrowheads="1"/>
          </p:cNvSpPr>
          <p:nvPr>
            <p:ph type="body" sz="quarter" idx="3"/>
          </p:nvPr>
        </p:nvSpPr>
        <p:spPr bwMode="auto">
          <a:xfrm>
            <a:off x="949325" y="4426857"/>
            <a:ext cx="5111750" cy="4205514"/>
          </a:xfrm>
          <a:prstGeom prst="rect">
            <a:avLst/>
          </a:prstGeom>
          <a:noFill/>
          <a:ln w="9525">
            <a:noFill/>
            <a:miter lim="800000"/>
            <a:headEnd/>
            <a:tailEnd/>
          </a:ln>
          <a:effectLst/>
        </p:spPr>
        <p:txBody>
          <a:bodyPr vert="horz" wrap="square" lIns="88119" tIns="44060" rIns="88119" bIns="4406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70054" name="Rectangle 6"/>
          <p:cNvSpPr>
            <a:spLocks noGrp="1" noChangeArrowheads="1"/>
          </p:cNvSpPr>
          <p:nvPr>
            <p:ph type="ftr" sz="quarter" idx="4"/>
          </p:nvPr>
        </p:nvSpPr>
        <p:spPr bwMode="auto">
          <a:xfrm>
            <a:off x="1" y="8853714"/>
            <a:ext cx="3068571" cy="442686"/>
          </a:xfrm>
          <a:prstGeom prst="rect">
            <a:avLst/>
          </a:prstGeom>
          <a:noFill/>
          <a:ln w="9525">
            <a:noFill/>
            <a:miter lim="800000"/>
            <a:headEnd/>
            <a:tailEnd/>
          </a:ln>
          <a:effectLst/>
        </p:spPr>
        <p:txBody>
          <a:bodyPr vert="horz" wrap="square" lIns="88119" tIns="44060" rIns="88119" bIns="44060" numCol="1" anchor="b" anchorCtr="0" compatLnSpc="1">
            <a:prstTxWarp prst="textNoShape">
              <a:avLst/>
            </a:prstTxWarp>
          </a:bodyPr>
          <a:lstStyle>
            <a:lvl1pPr>
              <a:defRPr sz="1200" b="1">
                <a:latin typeface="Times New Roman" pitchFamily="18" charset="0"/>
              </a:defRPr>
            </a:lvl1pPr>
          </a:lstStyle>
          <a:p>
            <a:pPr>
              <a:defRPr/>
            </a:pPr>
            <a:r>
              <a:rPr lang="en-US"/>
              <a:t>Dr. Josiah Yoder</a:t>
            </a:r>
          </a:p>
        </p:txBody>
      </p:sp>
      <p:sp>
        <p:nvSpPr>
          <p:cNvPr id="770055" name="Rectangle 7"/>
          <p:cNvSpPr>
            <a:spLocks noGrp="1" noChangeArrowheads="1"/>
          </p:cNvSpPr>
          <p:nvPr>
            <p:ph type="sldNum" sz="quarter" idx="5"/>
          </p:nvPr>
        </p:nvSpPr>
        <p:spPr bwMode="auto">
          <a:xfrm>
            <a:off x="3944872" y="8853714"/>
            <a:ext cx="3065528" cy="442686"/>
          </a:xfrm>
          <a:prstGeom prst="rect">
            <a:avLst/>
          </a:prstGeom>
          <a:noFill/>
          <a:ln w="9525">
            <a:noFill/>
            <a:miter lim="800000"/>
            <a:headEnd/>
            <a:tailEnd/>
          </a:ln>
          <a:effectLst/>
        </p:spPr>
        <p:txBody>
          <a:bodyPr vert="horz" wrap="square" lIns="88119" tIns="44060" rIns="88119" bIns="44060"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095376" y="664029"/>
            <a:ext cx="4819650" cy="3652157"/>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9.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2.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3.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5.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7.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a:prstGeom prst="rect">
            <a:avLst/>
          </a:prstGeom>
          <a:noFill/>
          <a:ln w="12700">
            <a:solidFill>
              <a:prstClr val="black"/>
            </a:solidFill>
          </a:ln>
        </p:spPr>
      </p:sp>
      <p:sp>
        <p:nvSpPr>
          <p:cNvPr id="3" name="Notes Placeholder 2"/>
          <p:cNvSpPr>
            <a:spLocks noGrp="1"/>
          </p:cNvSpPr>
          <p:nvPr>
            <p:ph type="body" idx="1"/>
          </p:nvPr>
        </p:nvSpPr>
        <p:spPr/>
        <p:txBody>
          <a:bodyPr/>
          <a:lstStyle/>
          <a:p>
            <a:pPr lvl="1"/>
            <a:r>
              <a:rPr lang="en-US" dirty="0"/>
              <a:t>1-2,6-8,11-15,17-19</a:t>
            </a:r>
          </a:p>
          <a:p>
            <a:pPr lvl="0"/>
            <a:endParaRPr lang="en-US" dirty="0"/>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4/11/2019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a:p>
        </p:txBody>
      </p:sp>
    </p:spTree>
    <p:extLst>
      <p:ext uri="{BB962C8B-B14F-4D97-AF65-F5344CB8AC3E}">
        <p14:creationId xmlns:p14="http://schemas.microsoft.com/office/powerpoint/2010/main" val="411749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This is now in </a:t>
            </a:r>
            <a:r>
              <a:rPr lang="en-US"/>
              <a:t>the by-board notes – 18q3</a:t>
            </a:r>
          </a:p>
          <a:p>
            <a:endParaRPr lang="en-US" dirty="0"/>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4/11/2019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11</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626402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a:t>Note: We must assume that we know the numbers are in order, even though we don’t know what the </a:t>
            </a:r>
            <a:r>
              <a:rPr lang="en-US"/>
              <a:t>numbers are.</a:t>
            </a:r>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4/11/2019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3</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4192778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4/11/2019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4</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988025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4/11/2019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5</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9796860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4/11/2019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6</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620932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4/11/2019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7</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1066469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4/11/2019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8</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1952952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4/11/2019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9</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2717969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CS2852</a:t>
            </a:r>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4/11/2019</a:t>
            </a:fld>
            <a:endParaRPr lang="en-US"/>
          </a:p>
        </p:txBody>
      </p:sp>
      <p:sp>
        <p:nvSpPr>
          <p:cNvPr id="6" name="Footer Placeholder 5"/>
          <p:cNvSpPr>
            <a:spLocks noGrp="1"/>
          </p:cNvSpPr>
          <p:nvPr>
            <p:ph type="ftr" sz="quarter" idx="12"/>
          </p:nvPr>
        </p:nvSpPr>
        <p:spPr/>
        <p:txBody>
          <a:bodyPr/>
          <a:lstStyle/>
          <a:p>
            <a:pPr>
              <a:defRPr/>
            </a:pPr>
            <a:r>
              <a:rPr lang="en-US"/>
              <a:t>Dr. Josiah Yoder</a:t>
            </a:r>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10</a:t>
            </a:fld>
            <a:endParaRPr lang="en-US"/>
          </a:p>
        </p:txBody>
      </p:sp>
      <p:sp>
        <p:nvSpPr>
          <p:cNvPr id="8" name="TextBox 7"/>
          <p:cNvSpPr txBox="1"/>
          <p:nvPr>
            <p:custDataLst>
              <p:tags r:id="rId1"/>
            </p:custDataLst>
          </p:nvPr>
        </p:nvSpPr>
        <p:spPr>
          <a:xfrm>
            <a:off x="0" y="0"/>
            <a:ext cx="3810000" cy="1270000"/>
          </a:xfrm>
          <a:prstGeom prst="rect">
            <a:avLst/>
          </a:prstGeom>
          <a:noFill/>
        </p:spPr>
        <p:txBody>
          <a:bodyPr vert="horz" rtlCol="0">
            <a:spAutoFit/>
          </a:bodyPr>
          <a:lstStyle/>
          <a:p>
            <a:endParaRPr lang="en-US"/>
          </a:p>
        </p:txBody>
      </p:sp>
    </p:spTree>
    <p:extLst>
      <p:ext uri="{BB962C8B-B14F-4D97-AF65-F5344CB8AC3E}">
        <p14:creationId xmlns:p14="http://schemas.microsoft.com/office/powerpoint/2010/main" val="3582032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a:t>SE-2811</a:t>
            </a:r>
          </a:p>
          <a:p>
            <a:pPr>
              <a:defRPr/>
            </a:pPr>
            <a:r>
              <a:rPr lang="en-US" altLang="en-US" dirty="0"/>
              <a:t>Slide design: Dr. Mark L. Hornick</a:t>
            </a:r>
          </a:p>
          <a:p>
            <a:pPr>
              <a:defRPr/>
            </a:pPr>
            <a:r>
              <a:rPr lang="en-US" altLang="en-US" dirty="0"/>
              <a:t>Most Content: Dr. Hornick</a:t>
            </a:r>
          </a:p>
          <a:p>
            <a:pPr>
              <a:defRPr/>
            </a:pPr>
            <a:r>
              <a:rPr lang="en-US" altLang="en-US" dirty="0"/>
              <a:t>Some Content and Most Errors: Dr. Yoder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err="1"/>
              <a:t>Dr.Yoder</a:t>
            </a:r>
            <a:endParaRPr lang="en-US" altLang="en-US" dirty="0"/>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cke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9263"/>
            <a:ext cx="8229600" cy="178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idx="13"/>
          </p:nvPr>
        </p:nvSpPr>
        <p:spPr>
          <a:xfrm>
            <a:off x="457200" y="4360677"/>
            <a:ext cx="8229600" cy="18877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itle 13"/>
          <p:cNvSpPr>
            <a:spLocks noGrp="1"/>
          </p:cNvSpPr>
          <p:nvPr>
            <p:ph type="title"/>
          </p:nvPr>
        </p:nvSpPr>
        <p:spPr/>
        <p:txBody>
          <a:bodyPr/>
          <a:lstStyle/>
          <a:p>
            <a:r>
              <a:rPr lang="en-US" dirty="0"/>
              <a:t>Click to edit Master title style</a:t>
            </a:r>
          </a:p>
        </p:txBody>
      </p:sp>
      <p:sp>
        <p:nvSpPr>
          <p:cNvPr id="15" name="Date Placeholder 14"/>
          <p:cNvSpPr>
            <a:spLocks noGrp="1"/>
          </p:cNvSpPr>
          <p:nvPr>
            <p:ph type="dt" sz="half" idx="14"/>
          </p:nvPr>
        </p:nvSpPr>
        <p:spPr/>
        <p:txBody>
          <a:bodyPr/>
          <a:lstStyle/>
          <a:p>
            <a:pPr>
              <a:defRPr/>
            </a:pPr>
            <a:endParaRPr lang="en-US" altLang="en-US"/>
          </a:p>
        </p:txBody>
      </p:sp>
      <p:sp>
        <p:nvSpPr>
          <p:cNvPr id="16" name="Footer Placeholder 15"/>
          <p:cNvSpPr>
            <a:spLocks noGrp="1"/>
          </p:cNvSpPr>
          <p:nvPr>
            <p:ph type="ftr" sz="quarter" idx="15"/>
          </p:nvPr>
        </p:nvSpPr>
        <p:spPr/>
        <p:txBody>
          <a:bodyPr/>
          <a:lstStyle/>
          <a:p>
            <a:pPr>
              <a:defRPr/>
            </a:pPr>
            <a:r>
              <a:rPr lang="en-US" altLang="en-US"/>
              <a:t>SE-2811</a:t>
            </a:r>
          </a:p>
          <a:p>
            <a:pPr>
              <a:defRPr/>
            </a:pPr>
            <a:r>
              <a:rPr lang="en-US" altLang="en-US"/>
              <a:t>Slide design: Dr. Mark L. Hornick</a:t>
            </a:r>
          </a:p>
          <a:p>
            <a:pPr>
              <a:defRPr/>
            </a:pPr>
            <a:r>
              <a:rPr lang="en-US" altLang="en-US"/>
              <a:t>Content: Dr. Hornick</a:t>
            </a:r>
          </a:p>
          <a:p>
            <a:pPr>
              <a:defRPr/>
            </a:pPr>
            <a:r>
              <a:rPr lang="en-US" altLang="en-US"/>
              <a:t>Errors: Dr. Yoder</a:t>
            </a:r>
            <a:endParaRPr lang="en-US" altLang="en-US" dirty="0"/>
          </a:p>
        </p:txBody>
      </p:sp>
      <p:sp>
        <p:nvSpPr>
          <p:cNvPr id="17" name="Slide Number Placeholder 16"/>
          <p:cNvSpPr>
            <a:spLocks noGrp="1"/>
          </p:cNvSpPr>
          <p:nvPr>
            <p:ph type="sldNum" sz="quarter" idx="16"/>
          </p:nvPr>
        </p:nvSpPr>
        <p:spPr/>
        <p:txBody>
          <a:bodyPr/>
          <a:lstStyle/>
          <a:p>
            <a:pPr>
              <a:defRPr/>
            </a:pPr>
            <a:fld id="{EFCFE5EE-A509-49E6-A5D7-7FDEAE1D54D0}" type="slidenum">
              <a:rPr lang="en-US" altLang="en-US" smtClean="0"/>
              <a:pPr>
                <a:defRPr/>
              </a:pPr>
              <a:t>‹#›</a:t>
            </a:fld>
            <a:endParaRPr lang="en-US" altLang="en-US" dirty="0"/>
          </a:p>
        </p:txBody>
      </p:sp>
      <p:sp>
        <p:nvSpPr>
          <p:cNvPr id="23" name="Text Placeholder 22"/>
          <p:cNvSpPr>
            <a:spLocks noGrp="1"/>
          </p:cNvSpPr>
          <p:nvPr>
            <p:ph type="body" sz="quarter" idx="17" hasCustomPrompt="1"/>
          </p:nvPr>
        </p:nvSpPr>
        <p:spPr>
          <a:xfrm>
            <a:off x="457200" y="3581400"/>
            <a:ext cx="8305800" cy="609600"/>
          </a:xfrm>
        </p:spPr>
        <p:txBody>
          <a:bodyPr/>
          <a:lstStyle>
            <a:lvl1pPr marL="0" indent="0">
              <a:buNone/>
              <a:defRPr sz="3900" b="1" baseline="0">
                <a:solidFill>
                  <a:schemeClr val="tx2"/>
                </a:solidFill>
              </a:defRPr>
            </a:lvl1pPr>
          </a:lstStyle>
          <a:p>
            <a:pPr lvl="0"/>
            <a:r>
              <a:rPr lang="en-US" dirty="0"/>
              <a:t>Click to edit the Secondary title</a:t>
            </a:r>
          </a:p>
        </p:txBody>
      </p:sp>
    </p:spTree>
    <p:extLst>
      <p:ext uri="{BB962C8B-B14F-4D97-AF65-F5344CB8AC3E}">
        <p14:creationId xmlns:p14="http://schemas.microsoft.com/office/powerpoint/2010/main" val="4047541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Josiah Yoder</a:t>
            </a:r>
          </a:p>
          <a:p>
            <a:pPr>
              <a:defRPr/>
            </a:pPr>
            <a:r>
              <a:rPr lang="en-US" altLang="en-US" dirty="0"/>
              <a:t>Slide Design: Dr. Hornick</a:t>
            </a:r>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Josiah Yoder</a:t>
            </a:r>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dirty="0"/>
              <a:t>SE-2811</a:t>
            </a:r>
          </a:p>
          <a:p>
            <a:pPr>
              <a:defRPr/>
            </a:pPr>
            <a:r>
              <a:rPr lang="en-US" altLang="en-US" dirty="0"/>
              <a:t>Dr. Yoder</a:t>
            </a:r>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dirty="0"/>
              <a:t>SE-2811</a:t>
            </a:r>
          </a:p>
          <a:p>
            <a:pPr>
              <a:defRPr/>
            </a:pPr>
            <a:r>
              <a:rPr lang="en-US" altLang="en-US" dirty="0"/>
              <a:t>Slide design: Dr. Mark L. Hornick</a:t>
            </a:r>
          </a:p>
          <a:p>
            <a:pPr>
              <a:defRPr/>
            </a:pPr>
            <a:r>
              <a:rPr lang="en-US" altLang="en-US" dirty="0"/>
              <a:t>Content: Dr. Hornick</a:t>
            </a:r>
          </a:p>
          <a:p>
            <a:pPr>
              <a:defRPr/>
            </a:pPr>
            <a:r>
              <a:rPr lang="en-US" altLang="en-US" dirty="0"/>
              <a:t>Errors: Dr. Yoder</a:t>
            </a:r>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userDrawn="1"/>
        </p:nvPicPr>
        <p:blipFill>
          <a:blip r:embed="rId14"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1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 id="2147483911" r:id="rId12"/>
  </p:sldLayoutIdLst>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msoe.us/taylor/tutorial/cs2852/binarySearch"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br>
              <a:rPr lang="en-US" dirty="0"/>
            </a:br>
            <a:br>
              <a:rPr lang="en-US" dirty="0"/>
            </a:br>
            <a:br>
              <a:rPr lang="en-US" dirty="0"/>
            </a:br>
            <a:br>
              <a:rPr lang="en-US" dirty="0"/>
            </a:br>
            <a:r>
              <a:rPr lang="en-US" dirty="0"/>
              <a:t>CS2852</a:t>
            </a:r>
            <a:br>
              <a:rPr lang="en-US" dirty="0"/>
            </a:br>
            <a:r>
              <a:rPr lang="en-US" dirty="0"/>
              <a:t>Week 6, Class 1</a:t>
            </a:r>
          </a:p>
        </p:txBody>
      </p:sp>
      <p:sp>
        <p:nvSpPr>
          <p:cNvPr id="3" name="Content Placeholder 2"/>
          <p:cNvSpPr>
            <a:spLocks noGrp="1"/>
          </p:cNvSpPr>
          <p:nvPr>
            <p:ph idx="1"/>
          </p:nvPr>
        </p:nvSpPr>
        <p:spPr>
          <a:xfrm>
            <a:off x="457200" y="1828800"/>
            <a:ext cx="8229600" cy="4724400"/>
          </a:xfrm>
        </p:spPr>
        <p:txBody>
          <a:bodyPr>
            <a:normAutofit/>
          </a:bodyPr>
          <a:lstStyle/>
          <a:p>
            <a:r>
              <a:rPr lang="en-US" dirty="0">
                <a:sym typeface="Wingdings" panose="05000000000000000000" pitchFamily="2" charset="2"/>
              </a:rPr>
              <a:t>Today</a:t>
            </a:r>
          </a:p>
          <a:p>
            <a:pPr lvl="1"/>
            <a:r>
              <a:rPr lang="en-US" dirty="0">
                <a:sym typeface="Wingdings" panose="05000000000000000000" pitchFamily="2" charset="2"/>
              </a:rPr>
              <a:t>Recursion</a:t>
            </a:r>
          </a:p>
          <a:p>
            <a:pPr lvl="1"/>
            <a:r>
              <a:rPr lang="en-US" dirty="0">
                <a:sym typeface="Wingdings" panose="05000000000000000000" pitchFamily="2" charset="2"/>
              </a:rPr>
              <a:t>Binary search</a:t>
            </a:r>
          </a:p>
          <a:p>
            <a:pPr lvl="1"/>
            <a:r>
              <a:rPr lang="en-US" dirty="0">
                <a:sym typeface="Wingdings" panose="05000000000000000000" pitchFamily="2" charset="2"/>
              </a:rPr>
              <a:t>Starting Trees</a:t>
            </a:r>
          </a:p>
          <a:p>
            <a:r>
              <a:rPr lang="en-US" dirty="0">
                <a:sym typeface="Wingdings" panose="05000000000000000000" pitchFamily="2" charset="2"/>
              </a:rPr>
              <a:t>Tuesday after break: Half-Exam 3</a:t>
            </a:r>
          </a:p>
        </p:txBody>
      </p:sp>
      <p:sp>
        <p:nvSpPr>
          <p:cNvPr id="4" name="Footer Placeholder 3"/>
          <p:cNvSpPr>
            <a:spLocks noGrp="1"/>
          </p:cNvSpPr>
          <p:nvPr>
            <p:ph type="ftr" sz="quarter" idx="11"/>
          </p:nvPr>
        </p:nvSpPr>
        <p:spPr>
          <a:xfrm>
            <a:off x="6019800" y="6172200"/>
            <a:ext cx="2895600" cy="457200"/>
          </a:xfrm>
        </p:spPr>
        <p:txBody>
          <a:bodyPr/>
          <a:lstStyle/>
          <a:p>
            <a:pPr>
              <a:defRPr/>
            </a:pPr>
            <a:r>
              <a:rPr lang="en-US" altLang="en-US" dirty="0"/>
              <a:t>SE-2811</a:t>
            </a:r>
          </a:p>
          <a:p>
            <a:pPr>
              <a:defRPr/>
            </a:pPr>
            <a:r>
              <a:rPr lang="en-US" altLang="en-US" dirty="0"/>
              <a:t>Slide design: Dr. Mark L. Hornick</a:t>
            </a:r>
          </a:p>
          <a:p>
            <a:pPr>
              <a:defRPr/>
            </a:pPr>
            <a:r>
              <a:rPr lang="en-US" altLang="en-US" dirty="0"/>
              <a:t>Content: Dr. Hornick</a:t>
            </a:r>
          </a:p>
          <a:p>
            <a:pPr>
              <a:defRPr/>
            </a:pPr>
            <a:r>
              <a:rPr lang="en-US" altLang="en-US" dirty="0"/>
              <a:t>Errors: Dr. Yoder</a:t>
            </a:r>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spTree>
    <p:extLst>
      <p:ext uri="{BB962C8B-B14F-4D97-AF65-F5344CB8AC3E}">
        <p14:creationId xmlns:p14="http://schemas.microsoft.com/office/powerpoint/2010/main" val="192608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Solving binary search recursively</a:t>
            </a:r>
          </a:p>
        </p:txBody>
      </p:sp>
      <p:sp>
        <p:nvSpPr>
          <p:cNvPr id="3" name="Content Placeholder 2"/>
          <p:cNvSpPr>
            <a:spLocks noGrp="1"/>
          </p:cNvSpPr>
          <p:nvPr>
            <p:ph idx="1"/>
          </p:nvPr>
        </p:nvSpPr>
        <p:spPr/>
        <p:txBody>
          <a:bodyPr/>
          <a:lstStyle/>
          <a:p>
            <a:r>
              <a:rPr lang="en-US" dirty="0"/>
              <a:t>If nothing in array</a:t>
            </a:r>
          </a:p>
          <a:p>
            <a:pPr lvl="1"/>
            <a:r>
              <a:rPr lang="en-US" dirty="0"/>
              <a:t>Return not found</a:t>
            </a:r>
          </a:p>
          <a:p>
            <a:r>
              <a:rPr lang="en-US" dirty="0"/>
              <a:t>Go to middle</a:t>
            </a:r>
          </a:p>
          <a:p>
            <a:pPr lvl="1"/>
            <a:r>
              <a:rPr lang="en-US" dirty="0"/>
              <a:t>If target less than that element,</a:t>
            </a:r>
          </a:p>
          <a:p>
            <a:pPr lvl="2"/>
            <a:r>
              <a:rPr lang="en-US" dirty="0"/>
              <a:t>Search array to left</a:t>
            </a:r>
          </a:p>
          <a:p>
            <a:pPr lvl="1"/>
            <a:r>
              <a:rPr lang="en-US" dirty="0"/>
              <a:t>If target greater than element</a:t>
            </a:r>
          </a:p>
          <a:p>
            <a:pPr lvl="2"/>
            <a:r>
              <a:rPr lang="en-US" dirty="0"/>
              <a:t>Search array to right</a:t>
            </a:r>
          </a:p>
          <a:p>
            <a:pPr lvl="1"/>
            <a:r>
              <a:rPr lang="en-US" dirty="0"/>
              <a:t>Else (must be equal)</a:t>
            </a:r>
          </a:p>
          <a:p>
            <a:pPr lvl="2"/>
            <a:r>
              <a:rPr lang="en-US" dirty="0"/>
              <a:t>Return the index of the found item</a:t>
            </a:r>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10</a:t>
            </a:fld>
            <a:endParaRPr lang="en-US" altLang="en-US" dirty="0"/>
          </a:p>
        </p:txBody>
      </p:sp>
    </p:spTree>
    <p:extLst>
      <p:ext uri="{BB962C8B-B14F-4D97-AF65-F5344CB8AC3E}">
        <p14:creationId xmlns:p14="http://schemas.microsoft.com/office/powerpoint/2010/main" val="4257344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Sorted lists</a:t>
            </a:r>
          </a:p>
        </p:txBody>
      </p:sp>
      <p:sp>
        <p:nvSpPr>
          <p:cNvPr id="11" name="Text Placeholder 10"/>
          <p:cNvSpPr>
            <a:spLocks noGrp="1"/>
          </p:cNvSpPr>
          <p:nvPr>
            <p:ph type="body" idx="1"/>
          </p:nvPr>
        </p:nvSpPr>
        <p:spPr/>
        <p:txBody>
          <a:bodyPr/>
          <a:lstStyle/>
          <a:p>
            <a:r>
              <a:rPr lang="en-US" dirty="0"/>
              <a:t>With </a:t>
            </a:r>
            <a:r>
              <a:rPr lang="en-US" dirty="0" err="1"/>
              <a:t>ArrayList</a:t>
            </a:r>
            <a:endParaRPr lang="en-US" dirty="0"/>
          </a:p>
        </p:txBody>
      </p:sp>
      <p:sp>
        <p:nvSpPr>
          <p:cNvPr id="8" name="Content Placeholder 7"/>
          <p:cNvSpPr>
            <a:spLocks noGrp="1"/>
          </p:cNvSpPr>
          <p:nvPr>
            <p:ph sz="half" idx="2"/>
          </p:nvPr>
        </p:nvSpPr>
        <p:spPr/>
        <p:txBody>
          <a:bodyPr/>
          <a:lstStyle/>
          <a:p>
            <a:r>
              <a:rPr lang="en-US" dirty="0"/>
              <a:t>Jumping to a spot is O(1)</a:t>
            </a:r>
          </a:p>
          <a:p>
            <a:r>
              <a:rPr lang="en-US" dirty="0"/>
              <a:t>Search is O(log n)</a:t>
            </a:r>
            <a:br>
              <a:rPr lang="en-US" dirty="0"/>
            </a:br>
            <a:endParaRPr lang="en-US" dirty="0"/>
          </a:p>
          <a:p>
            <a:r>
              <a:rPr lang="en-US" dirty="0"/>
              <a:t>Insertion is O(n) (except at right end) </a:t>
            </a:r>
          </a:p>
          <a:p>
            <a:r>
              <a:rPr lang="en-US" dirty="0"/>
              <a:t>Sorted insertion is </a:t>
            </a:r>
            <a:br>
              <a:rPr lang="en-US" dirty="0"/>
            </a:br>
            <a:r>
              <a:rPr lang="en-US" dirty="0"/>
              <a:t>O(log n)+O(n) = O(n)</a:t>
            </a:r>
          </a:p>
          <a:p>
            <a:pPr marL="0" indent="0">
              <a:buNone/>
            </a:pPr>
            <a:endParaRPr lang="en-US" dirty="0"/>
          </a:p>
          <a:p>
            <a:pPr marL="0" indent="0">
              <a:buNone/>
            </a:pPr>
            <a:r>
              <a:rPr lang="en-US" dirty="0"/>
              <a:t>O(log n) sure would be nice!</a:t>
            </a:r>
          </a:p>
          <a:p>
            <a:pPr marL="0" indent="0">
              <a:buNone/>
            </a:pPr>
            <a:endParaRPr lang="en-US" dirty="0"/>
          </a:p>
        </p:txBody>
      </p:sp>
      <p:sp>
        <p:nvSpPr>
          <p:cNvPr id="12" name="Text Placeholder 11"/>
          <p:cNvSpPr>
            <a:spLocks noGrp="1"/>
          </p:cNvSpPr>
          <p:nvPr>
            <p:ph type="body" sz="quarter" idx="3"/>
          </p:nvPr>
        </p:nvSpPr>
        <p:spPr/>
        <p:txBody>
          <a:bodyPr/>
          <a:lstStyle/>
          <a:p>
            <a:r>
              <a:rPr lang="en-US" dirty="0"/>
              <a:t>With </a:t>
            </a:r>
            <a:r>
              <a:rPr lang="en-US" dirty="0" err="1"/>
              <a:t>LinkedList</a:t>
            </a:r>
            <a:endParaRPr lang="en-US" dirty="0"/>
          </a:p>
        </p:txBody>
      </p:sp>
      <p:sp>
        <p:nvSpPr>
          <p:cNvPr id="13" name="Content Placeholder 12"/>
          <p:cNvSpPr>
            <a:spLocks noGrp="1"/>
          </p:cNvSpPr>
          <p:nvPr>
            <p:ph sz="quarter" idx="4"/>
          </p:nvPr>
        </p:nvSpPr>
        <p:spPr/>
        <p:txBody>
          <a:bodyPr/>
          <a:lstStyle/>
          <a:p>
            <a:r>
              <a:rPr lang="en-US" dirty="0"/>
              <a:t>Jumping to a spot is O(n)</a:t>
            </a:r>
          </a:p>
          <a:p>
            <a:r>
              <a:rPr lang="en-US" dirty="0"/>
              <a:t>Might as well just search linearly – O(n)</a:t>
            </a:r>
          </a:p>
          <a:p>
            <a:r>
              <a:rPr lang="en-US" dirty="0"/>
              <a:t>Insertion is O(1) (once we find the spot)</a:t>
            </a:r>
          </a:p>
          <a:p>
            <a:r>
              <a:rPr lang="en-US" dirty="0"/>
              <a:t>Sorted insertion is O(n)+O(1) = O(n)</a:t>
            </a:r>
          </a:p>
          <a:p>
            <a:pPr marL="0" indent="0">
              <a:buNone/>
            </a:pPr>
            <a:endParaRPr lang="en-US" dirty="0"/>
          </a:p>
          <a:p>
            <a:pPr marL="0" indent="0">
              <a:buNone/>
            </a:pPr>
            <a:r>
              <a:rPr lang="en-US" dirty="0"/>
              <a:t>O(log n) sure would be nice!</a:t>
            </a:r>
          </a:p>
        </p:txBody>
      </p:sp>
      <p:sp>
        <p:nvSpPr>
          <p:cNvPr id="5" name="Footer Placeholder 4"/>
          <p:cNvSpPr>
            <a:spLocks noGrp="1"/>
          </p:cNvSpPr>
          <p:nvPr>
            <p:ph type="ftr" sz="quarter" idx="11"/>
          </p:nvPr>
        </p:nvSpPr>
        <p:spPr/>
        <p:txBody>
          <a:bodyPr/>
          <a:lstStyle/>
          <a:p>
            <a:pPr>
              <a:defRPr/>
            </a:pPr>
            <a:r>
              <a:rPr lang="en-US" altLang="en-US"/>
              <a:t>SE-2811</a:t>
            </a:r>
          </a:p>
          <a:p>
            <a:pPr>
              <a:defRPr/>
            </a:pPr>
            <a:r>
              <a:rPr lang="en-US" altLang="en-US"/>
              <a:t>Dr. Yoder</a:t>
            </a:r>
            <a:endParaRPr lang="en-US" altLang="en-US" dirty="0"/>
          </a:p>
        </p:txBody>
      </p:sp>
      <p:sp>
        <p:nvSpPr>
          <p:cNvPr id="6" name="Slide Number Placeholder 5"/>
          <p:cNvSpPr>
            <a:spLocks noGrp="1"/>
          </p:cNvSpPr>
          <p:nvPr>
            <p:ph type="sldNum" sz="quarter" idx="12"/>
          </p:nvPr>
        </p:nvSpPr>
        <p:spPr/>
        <p:txBody>
          <a:bodyPr/>
          <a:lstStyle/>
          <a:p>
            <a:pPr>
              <a:defRPr/>
            </a:pPr>
            <a:fld id="{8AE03030-746E-42FD-8304-843EE9D9D8A3}" type="slidenum">
              <a:rPr lang="en-US" altLang="en-US" smtClean="0"/>
              <a:pPr>
                <a:defRPr/>
              </a:pPr>
              <a:t>11</a:t>
            </a:fld>
            <a:endParaRPr lang="en-US" altLang="en-US"/>
          </a:p>
        </p:txBody>
      </p:sp>
    </p:spTree>
    <p:extLst>
      <p:ext uri="{BB962C8B-B14F-4D97-AF65-F5344CB8AC3E}">
        <p14:creationId xmlns:p14="http://schemas.microsoft.com/office/powerpoint/2010/main" val="550444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AA0D1-FDDC-4DD1-94CC-91D66D39778E}"/>
              </a:ext>
            </a:extLst>
          </p:cNvPr>
          <p:cNvSpPr>
            <a:spLocks noGrp="1"/>
          </p:cNvSpPr>
          <p:nvPr>
            <p:ph type="title"/>
          </p:nvPr>
        </p:nvSpPr>
        <p:spPr/>
        <p:txBody>
          <a:bodyPr/>
          <a:lstStyle/>
          <a:p>
            <a:r>
              <a:rPr lang="en-US" dirty="0"/>
              <a:t>Exercise: Guessing game</a:t>
            </a:r>
          </a:p>
        </p:txBody>
      </p:sp>
      <p:sp>
        <p:nvSpPr>
          <p:cNvPr id="3" name="Content Placeholder 2">
            <a:extLst>
              <a:ext uri="{FF2B5EF4-FFF2-40B4-BE49-F238E27FC236}">
                <a16:creationId xmlns:a16="http://schemas.microsoft.com/office/drawing/2014/main" id="{387D361C-1051-4E86-B74E-5AF929C41450}"/>
              </a:ext>
            </a:extLst>
          </p:cNvPr>
          <p:cNvSpPr>
            <a:spLocks noGrp="1"/>
          </p:cNvSpPr>
          <p:nvPr>
            <p:ph idx="1"/>
          </p:nvPr>
        </p:nvSpPr>
        <p:spPr/>
        <p:txBody>
          <a:bodyPr/>
          <a:lstStyle/>
          <a:p>
            <a:r>
              <a:rPr lang="en-US" dirty="0"/>
              <a:t>Guess the number that I am thinking of between 1 and 100</a:t>
            </a:r>
          </a:p>
        </p:txBody>
      </p:sp>
      <p:sp>
        <p:nvSpPr>
          <p:cNvPr id="4" name="Footer Placeholder 3">
            <a:extLst>
              <a:ext uri="{FF2B5EF4-FFF2-40B4-BE49-F238E27FC236}">
                <a16:creationId xmlns:a16="http://schemas.microsoft.com/office/drawing/2014/main" id="{18C94EF5-B1B9-4A4F-85DD-CED31F97E79C}"/>
              </a:ext>
            </a:extLst>
          </p:cNvPr>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a:extLst>
              <a:ext uri="{FF2B5EF4-FFF2-40B4-BE49-F238E27FC236}">
                <a16:creationId xmlns:a16="http://schemas.microsoft.com/office/drawing/2014/main" id="{4565070A-D217-4F49-9171-17AC0C7B7F3B}"/>
              </a:ext>
            </a:extLst>
          </p:cNvPr>
          <p:cNvSpPr>
            <a:spLocks noGrp="1"/>
          </p:cNvSpPr>
          <p:nvPr>
            <p:ph type="sldNum" sz="quarter" idx="12"/>
          </p:nvPr>
        </p:nvSpPr>
        <p:spPr/>
        <p:txBody>
          <a:bodyPr/>
          <a:lstStyle/>
          <a:p>
            <a:pPr>
              <a:defRPr/>
            </a:pPr>
            <a:fld id="{7F893BA9-EED0-4C55-A7BC-486A0027BAD0}" type="slidenum">
              <a:rPr lang="en-US" altLang="en-US" smtClean="0"/>
              <a:pPr>
                <a:defRPr/>
              </a:pPr>
              <a:t>2</a:t>
            </a:fld>
            <a:endParaRPr lang="en-US" altLang="en-US" dirty="0"/>
          </a:p>
        </p:txBody>
      </p:sp>
    </p:spTree>
    <p:extLst>
      <p:ext uri="{BB962C8B-B14F-4D97-AF65-F5344CB8AC3E}">
        <p14:creationId xmlns:p14="http://schemas.microsoft.com/office/powerpoint/2010/main" val="769963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an element in a Sorted Array List</a:t>
            </a:r>
          </a:p>
        </p:txBody>
      </p:sp>
      <p:sp>
        <p:nvSpPr>
          <p:cNvPr id="3" name="Content Placeholder 2"/>
          <p:cNvSpPr>
            <a:spLocks noGrp="1"/>
          </p:cNvSpPr>
          <p:nvPr>
            <p:ph idx="1"/>
          </p:nvPr>
        </p:nvSpPr>
        <p:spPr/>
        <p:txBody>
          <a:bodyPr/>
          <a:lstStyle/>
          <a:p>
            <a:pPr marL="0" indent="0">
              <a:buNone/>
            </a:pPr>
            <a:r>
              <a:rPr lang="en-US" dirty="0"/>
              <a:t>Suppose you have a spaceship that takes a very long time to take off and land, but can fly very fast once it takes off.  You can only see the numbers when you land.  What are the minimum number of landings you need to find if the number 6 is in this array?</a:t>
            </a:r>
          </a:p>
          <a:p>
            <a:endParaRPr lang="en-US" dirty="0"/>
          </a:p>
          <a:p>
            <a:endParaRPr lang="en-US" dirty="0"/>
          </a:p>
          <a:p>
            <a:pPr marL="0" indent="0">
              <a:buNone/>
            </a:pPr>
            <a:r>
              <a:rPr lang="en-US" dirty="0"/>
              <a:t>Images in this and following from </a:t>
            </a:r>
            <a:r>
              <a:rPr lang="en-US" dirty="0">
                <a:hlinkClick r:id="rId3"/>
              </a:rPr>
              <a:t>http://msoe.us/taylor/tutorial/cs2852/binarySearch</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a:t>
            </a:fld>
            <a:endParaRPr lang="en-US" altLang="en-US" dirty="0"/>
          </a:p>
        </p:txBody>
      </p:sp>
      <p:pic>
        <p:nvPicPr>
          <p:cNvPr id="2050" name="Picture 2" descr="Sorted Array with Seven Elemen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4495800"/>
            <a:ext cx="6871762"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1635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first “landing”</a:t>
            </a:r>
          </a:p>
        </p:txBody>
      </p:sp>
      <p:sp>
        <p:nvSpPr>
          <p:cNvPr id="3" name="Content Placeholder 2"/>
          <p:cNvSpPr>
            <a:spLocks noGrp="1"/>
          </p:cNvSpPr>
          <p:nvPr>
            <p:ph idx="1"/>
          </p:nvPr>
        </p:nvSpPr>
        <p:spPr/>
        <p:txBody>
          <a:bodyPr/>
          <a:lstStyle/>
          <a:p>
            <a:pPr marL="0" indent="0">
              <a:buNone/>
            </a:pPr>
            <a:r>
              <a:rPr lang="en-US" dirty="0"/>
              <a:t>We could land 7 times, and that would work.</a:t>
            </a:r>
          </a:p>
          <a:p>
            <a:pPr marL="0" indent="0">
              <a:buNone/>
            </a:pPr>
            <a:r>
              <a:rPr lang="en-US" dirty="0"/>
              <a:t>But if we land in the middle first, we can compare 6 to 8. Since 6 is less, we don’t have to bother searching to the right.</a:t>
            </a:r>
          </a:p>
          <a:p>
            <a:pPr marL="0" indent="0">
              <a:buNone/>
            </a:pPr>
            <a:r>
              <a:rPr lang="en-US" dirty="0"/>
              <a:t>So we can cut out three operations by checking the middle first (regardless of the values)</a:t>
            </a:r>
          </a:p>
          <a:p>
            <a:pPr marL="0" indent="0">
              <a:buNone/>
            </a:pPr>
            <a:endParaRPr lang="en-US" dirty="0"/>
          </a:p>
          <a:p>
            <a:pPr marL="0" indent="0">
              <a:buNone/>
            </a:pPr>
            <a:r>
              <a:rPr lang="en-US" dirty="0"/>
              <a:t>Ex: Can we choose a second landing to further reduce our (maximum) search time?</a:t>
            </a:r>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a:t>
            </a:fld>
            <a:endParaRPr lang="en-US" altLang="en-US" dirty="0"/>
          </a:p>
        </p:txBody>
      </p:sp>
    </p:spTree>
    <p:extLst>
      <p:ext uri="{BB962C8B-B14F-4D97-AF65-F5344CB8AC3E}">
        <p14:creationId xmlns:p14="http://schemas.microsoft.com/office/powerpoint/2010/main" val="255702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find any point with three searches </a:t>
            </a: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a:t>
            </a:fld>
            <a:endParaRPr lang="en-US" altLang="en-US" dirty="0"/>
          </a:p>
        </p:txBody>
      </p:sp>
      <p:pic>
        <p:nvPicPr>
          <p:cNvPr id="3074" name="Picture 2" descr="http://msoe.us/taylor/tutorial/cs2852/bsArray7AllArrow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2706130"/>
            <a:ext cx="7723767"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9864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 nearly double the size with just one additional comp.</a:t>
            </a: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6</a:t>
            </a:fld>
            <a:endParaRPr lang="en-US" altLang="en-US" dirty="0"/>
          </a:p>
        </p:txBody>
      </p:sp>
      <p:pic>
        <p:nvPicPr>
          <p:cNvPr id="4098" name="Picture 2" descr="Sorted Array with Fifteen Eleme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4419600"/>
            <a:ext cx="8767976" cy="1447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msoe.us/taylor/tutorial/cs2852/bsArray7AllArrows.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443" y="2514600"/>
            <a:ext cx="4191000" cy="12817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9069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many comparisons needed?</a:t>
            </a:r>
          </a:p>
        </p:txBody>
      </p:sp>
      <p:sp>
        <p:nvSpPr>
          <p:cNvPr id="3" name="Content Placeholder 2"/>
          <p:cNvSpPr>
            <a:spLocks noGrp="1"/>
          </p:cNvSpPr>
          <p:nvPr>
            <p:ph sz="half" idx="1"/>
          </p:nvPr>
        </p:nvSpPr>
        <p:spPr/>
        <p:txBody>
          <a:bodyPr/>
          <a:lstStyle/>
          <a:p>
            <a:pPr marL="0" indent="0">
              <a:buNone/>
            </a:pPr>
            <a:r>
              <a:rPr lang="en-US" dirty="0"/>
              <a:t>For 1 element array?</a:t>
            </a:r>
          </a:p>
          <a:p>
            <a:pPr marL="0" indent="0">
              <a:buNone/>
            </a:pPr>
            <a:r>
              <a:rPr lang="en-US" dirty="0"/>
              <a:t>For 2 element array?</a:t>
            </a:r>
          </a:p>
          <a:p>
            <a:pPr marL="0" indent="0">
              <a:buNone/>
            </a:pPr>
            <a:r>
              <a:rPr lang="en-US" dirty="0"/>
              <a:t>For 3?</a:t>
            </a:r>
          </a:p>
          <a:p>
            <a:pPr marL="0" indent="0">
              <a:buNone/>
            </a:pPr>
            <a:r>
              <a:rPr lang="en-US" dirty="0"/>
              <a:t>For 4?</a:t>
            </a:r>
          </a:p>
          <a:p>
            <a:pPr marL="0" indent="0">
              <a:buNone/>
            </a:pPr>
            <a:r>
              <a:rPr lang="en-US" dirty="0"/>
              <a:t>For 5?</a:t>
            </a:r>
          </a:p>
          <a:p>
            <a:pPr marL="0" indent="0">
              <a:buNone/>
            </a:pPr>
            <a:r>
              <a:rPr lang="en-US" dirty="0"/>
              <a:t>For 6?</a:t>
            </a:r>
          </a:p>
          <a:p>
            <a:pPr marL="0" indent="0">
              <a:buNone/>
            </a:pPr>
            <a:r>
              <a:rPr lang="en-US" dirty="0"/>
              <a:t>For 7?</a:t>
            </a:r>
          </a:p>
          <a:p>
            <a:pPr marL="0" indent="0">
              <a:buNone/>
            </a:pPr>
            <a:r>
              <a:rPr lang="en-US" dirty="0"/>
              <a:t>For 8?</a:t>
            </a:r>
          </a:p>
        </p:txBody>
      </p:sp>
      <p:sp>
        <p:nvSpPr>
          <p:cNvPr id="6" name="Content Placeholder 5"/>
          <p:cNvSpPr>
            <a:spLocks noGrp="1"/>
          </p:cNvSpPr>
          <p:nvPr>
            <p:ph sz="half" idx="2"/>
          </p:nvPr>
        </p:nvSpPr>
        <p:spPr/>
        <p:txBody>
          <a:bodyPr/>
          <a:lstStyle/>
          <a:p>
            <a:pPr marL="0" indent="0">
              <a:buNone/>
            </a:pPr>
            <a:r>
              <a:rPr lang="en-US" dirty="0"/>
              <a:t>For 9?</a:t>
            </a:r>
          </a:p>
          <a:p>
            <a:pPr marL="0" indent="0">
              <a:buNone/>
            </a:pPr>
            <a:r>
              <a:rPr lang="en-US" dirty="0"/>
              <a:t>For 10?</a:t>
            </a:r>
          </a:p>
          <a:p>
            <a:pPr marL="0" indent="0">
              <a:buNone/>
            </a:pPr>
            <a:r>
              <a:rPr lang="en-US" dirty="0"/>
              <a:t>For 11?</a:t>
            </a:r>
          </a:p>
          <a:p>
            <a:pPr marL="0" indent="0">
              <a:buNone/>
            </a:pPr>
            <a:r>
              <a:rPr lang="en-US" dirty="0"/>
              <a:t>For 12?</a:t>
            </a:r>
          </a:p>
          <a:p>
            <a:pPr marL="0" indent="0">
              <a:buNone/>
            </a:pPr>
            <a:r>
              <a:rPr lang="en-US" dirty="0"/>
              <a:t>For an n element array, how many do we need?</a:t>
            </a:r>
          </a:p>
          <a:p>
            <a:pPr marL="0" indent="0">
              <a:buNone/>
            </a:pPr>
            <a:r>
              <a:rPr lang="en-US" dirty="0"/>
              <a:t>(Or, with T(n) hops, how many potential places can you find?)</a:t>
            </a:r>
          </a:p>
        </p:txBody>
      </p:sp>
      <p:sp>
        <p:nvSpPr>
          <p:cNvPr id="4" name="Footer Placeholder 3"/>
          <p:cNvSpPr>
            <a:spLocks noGrp="1"/>
          </p:cNvSpPr>
          <p:nvPr>
            <p:ph type="ftr" sz="quarter" idx="11"/>
          </p:nvPr>
        </p:nvSpPr>
        <p:spPr/>
        <p:txBody>
          <a:bodyPr/>
          <a:lstStyle/>
          <a:p>
            <a:pPr>
              <a:defRPr/>
            </a:pPr>
            <a:r>
              <a:rPr lang="en-US" altLang="en-US" dirty="0"/>
              <a:t>SE-2811</a:t>
            </a:r>
          </a:p>
          <a:p>
            <a:pPr>
              <a:defRPr/>
            </a:pPr>
            <a:r>
              <a:rPr lang="en-US" altLang="en-US" dirty="0" err="1"/>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7</a:t>
            </a:fld>
            <a:endParaRPr lang="en-US" altLang="en-US" dirty="0"/>
          </a:p>
        </p:txBody>
      </p:sp>
    </p:spTree>
    <p:extLst>
      <p:ext uri="{BB962C8B-B14F-4D97-AF65-F5344CB8AC3E}">
        <p14:creationId xmlns:p14="http://schemas.microsoft.com/office/powerpoint/2010/main" val="3225853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Logarithms</a:t>
            </a: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r>
                  <a:rPr lang="en-US" dirty="0"/>
                  <a:t>If</a:t>
                </a:r>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a:rPr>
                        <m:t>𝑥</m:t>
                      </m:r>
                      <m:r>
                        <a:rPr lang="en-US" b="0" i="1" smtClean="0">
                          <a:latin typeface="Cambria Math"/>
                        </a:rPr>
                        <m:t>=</m:t>
                      </m:r>
                      <m:sSup>
                        <m:sSupPr>
                          <m:ctrlPr>
                            <a:rPr lang="en-US" b="0" i="1" smtClean="0">
                              <a:latin typeface="Cambria Math" panose="02040503050406030204" pitchFamily="18" charset="0"/>
                            </a:rPr>
                          </m:ctrlPr>
                        </m:sSupPr>
                        <m:e>
                          <m:r>
                            <a:rPr lang="en-US" b="0" i="1" smtClean="0">
                              <a:latin typeface="Cambria Math"/>
                            </a:rPr>
                            <m:t>2</m:t>
                          </m:r>
                        </m:e>
                        <m:sup>
                          <m:r>
                            <a:rPr lang="en-US" b="0" i="1" smtClean="0">
                              <a:latin typeface="Cambria Math"/>
                            </a:rPr>
                            <m:t>𝑦</m:t>
                          </m:r>
                        </m:sup>
                      </m:sSup>
                    </m:oMath>
                  </m:oMathPara>
                </a14:m>
                <a:endParaRPr lang="en-US" b="0" dirty="0"/>
              </a:p>
              <a:p>
                <a:r>
                  <a:rPr lang="en-US" dirty="0"/>
                  <a:t>then </a:t>
                </a:r>
              </a:p>
              <a:p>
                <a:pPr marL="0" indent="0">
                  <a:buNone/>
                </a:pPr>
                <a14:m>
                  <m:oMathPara xmlns:m="http://schemas.openxmlformats.org/officeDocument/2006/math">
                    <m:oMathParaPr>
                      <m:jc m:val="centerGroup"/>
                    </m:oMathParaPr>
                    <m:oMath xmlns:m="http://schemas.openxmlformats.org/officeDocument/2006/math">
                      <m:func>
                        <m:funcPr>
                          <m:ctrlPr>
                            <a:rPr lang="en-US" b="0" i="1" smtClean="0">
                              <a:latin typeface="Cambria Math" panose="02040503050406030204" pitchFamily="18" charset="0"/>
                            </a:rPr>
                          </m:ctrlPr>
                        </m:funcPr>
                        <m:fName>
                          <m:sSub>
                            <m:sSubPr>
                              <m:ctrlPr>
                                <a:rPr lang="en-US" b="0" i="1" smtClean="0">
                                  <a:latin typeface="Cambria Math" panose="02040503050406030204" pitchFamily="18" charset="0"/>
                                </a:rPr>
                              </m:ctrlPr>
                            </m:sSubPr>
                            <m:e>
                              <m:r>
                                <m:rPr>
                                  <m:sty m:val="p"/>
                                </m:rPr>
                                <a:rPr lang="en-US" b="0" i="0" smtClean="0">
                                  <a:latin typeface="Cambria Math"/>
                                </a:rPr>
                                <m:t>log</m:t>
                              </m:r>
                            </m:e>
                            <m:sub>
                              <m:r>
                                <a:rPr lang="en-US" b="0" i="1" smtClean="0">
                                  <a:latin typeface="Cambria Math"/>
                                </a:rPr>
                                <m:t>2</m:t>
                              </m:r>
                            </m:sub>
                          </m:sSub>
                        </m:fName>
                        <m:e>
                          <m:r>
                            <a:rPr lang="en-US" b="0" i="1" smtClean="0">
                              <a:latin typeface="Cambria Math"/>
                            </a:rPr>
                            <m:t>𝑥</m:t>
                          </m:r>
                        </m:e>
                      </m:func>
                      <m:r>
                        <a:rPr lang="en-US" b="0" i="1" smtClean="0">
                          <a:latin typeface="Cambria Math"/>
                        </a:rPr>
                        <m:t>=</m:t>
                      </m:r>
                      <m:r>
                        <a:rPr lang="en-US" b="0" i="1" smtClean="0">
                          <a:latin typeface="Cambria Math"/>
                        </a:rPr>
                        <m:t>𝑦</m:t>
                      </m:r>
                    </m:oMath>
                  </m:oMathPara>
                </a14:m>
                <a:endParaRPr lang="en-US" b="0" dirty="0"/>
              </a:p>
              <a:p>
                <a:pPr marL="0" indent="0">
                  <a:buNone/>
                </a:pPr>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667" t="-1796"/>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8</a:t>
            </a:fld>
            <a:endParaRPr lang="en-US" altLang="en-US" dirty="0"/>
          </a:p>
        </p:txBody>
      </p:sp>
    </p:spTree>
    <p:extLst>
      <p:ext uri="{BB962C8B-B14F-4D97-AF65-F5344CB8AC3E}">
        <p14:creationId xmlns:p14="http://schemas.microsoft.com/office/powerpoint/2010/main" val="2965116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Max comparisons for different sizes</a:t>
            </a:r>
          </a:p>
        </p:txBody>
      </p:sp>
      <p:graphicFrame>
        <p:nvGraphicFramePr>
          <p:cNvPr id="6" name="Content Placeholder 5"/>
          <p:cNvGraphicFramePr>
            <a:graphicFrameLocks noGrp="1"/>
          </p:cNvGraphicFramePr>
          <p:nvPr>
            <p:ph idx="1"/>
            <p:extLst/>
          </p:nvPr>
        </p:nvGraphicFramePr>
        <p:xfrm>
          <a:off x="1295400" y="2072641"/>
          <a:ext cx="6400800" cy="3566160"/>
        </p:xfrm>
        <a:graphic>
          <a:graphicData uri="http://schemas.openxmlformats.org/drawingml/2006/table">
            <a:tbl>
              <a:tblPr/>
              <a:tblGrid>
                <a:gridCol w="32004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tblGrid>
              <a:tr h="0">
                <a:tc>
                  <a:txBody>
                    <a:bodyPr/>
                    <a:lstStyle/>
                    <a:p>
                      <a:pPr algn="ctr" fontAlgn="base"/>
                      <a:r>
                        <a:rPr lang="en-US" b="1" dirty="0">
                          <a:effectLst/>
                          <a:latin typeface="inherit"/>
                        </a:rPr>
                        <a:t>Number of elements</a:t>
                      </a:r>
                    </a:p>
                  </a:txBody>
                  <a:tcPr anchor="ctr">
                    <a:lnL>
                      <a:noFill/>
                    </a:lnL>
                    <a:lnR>
                      <a:noFill/>
                    </a:lnR>
                    <a:lnT>
                      <a:noFill/>
                    </a:lnT>
                    <a:lnB w="7620" cap="flat" cmpd="sng" algn="ctr">
                      <a:solidFill>
                        <a:srgbClr val="5054A5"/>
                      </a:solidFill>
                      <a:prstDash val="solid"/>
                      <a:round/>
                      <a:headEnd type="none" w="med" len="med"/>
                      <a:tailEnd type="none" w="med" len="med"/>
                    </a:lnB>
                  </a:tcPr>
                </a:tc>
                <a:tc>
                  <a:txBody>
                    <a:bodyPr/>
                    <a:lstStyle/>
                    <a:p>
                      <a:pPr algn="ctr" fontAlgn="base"/>
                      <a:r>
                        <a:rPr lang="en-US" b="1">
                          <a:effectLst/>
                          <a:latin typeface="inherit"/>
                        </a:rPr>
                        <a:t>Maximum Required Comparisons</a:t>
                      </a:r>
                    </a:p>
                  </a:txBody>
                  <a:tcPr anchor="ctr">
                    <a:lnL>
                      <a:noFill/>
                    </a:lnL>
                    <a:lnR>
                      <a:noFill/>
                    </a:lnR>
                    <a:lnT>
                      <a:noFill/>
                    </a:lnT>
                    <a:lnB w="7620" cap="flat" cmpd="sng" algn="ctr">
                      <a:solidFill>
                        <a:srgbClr val="5054A5"/>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fontAlgn="t"/>
                      <a:r>
                        <a:rPr lang="en-US">
                          <a:effectLst/>
                          <a:latin typeface="inherit"/>
                        </a:rPr>
                        <a:t>1</a:t>
                      </a:r>
                    </a:p>
                  </a:txBody>
                  <a:tcPr>
                    <a:lnL w="12700" cap="flat" cmpd="sng" algn="ctr">
                      <a:solidFill>
                        <a:srgbClr val="5054A5"/>
                      </a:solidFill>
                      <a:prstDash val="solid"/>
                      <a:round/>
                      <a:headEnd type="none" w="med" len="med"/>
                      <a:tailEnd type="none" w="med" len="med"/>
                    </a:lnL>
                    <a:lnR w="12700" cap="flat" cmpd="sng" algn="ctr">
                      <a:solidFill>
                        <a:srgbClr val="5054A5"/>
                      </a:solidFill>
                      <a:prstDash val="solid"/>
                      <a:round/>
                      <a:headEnd type="none" w="med" len="med"/>
                      <a:tailEnd type="none" w="med" len="med"/>
                    </a:lnR>
                    <a:lnT w="7620" cap="flat" cmpd="sng" algn="ctr">
                      <a:solidFill>
                        <a:srgbClr val="5054A5"/>
                      </a:solidFill>
                      <a:prstDash val="solid"/>
                      <a:round/>
                      <a:headEnd type="none" w="med" len="med"/>
                      <a:tailEnd type="none" w="med" len="med"/>
                    </a:lnT>
                    <a:lnB w="7620" cap="flat" cmpd="sng" algn="ctr">
                      <a:solidFill>
                        <a:srgbClr val="E0C4A5"/>
                      </a:solidFill>
                      <a:prstDash val="solid"/>
                      <a:round/>
                      <a:headEnd type="none" w="med" len="med"/>
                      <a:tailEnd type="none" w="med" len="med"/>
                    </a:lnB>
                  </a:tcPr>
                </a:tc>
                <a:tc>
                  <a:txBody>
                    <a:bodyPr/>
                    <a:lstStyle/>
                    <a:p>
                      <a:pPr fontAlgn="t"/>
                      <a:r>
                        <a:rPr lang="en-US">
                          <a:effectLst/>
                          <a:latin typeface="inherit"/>
                        </a:rPr>
                        <a:t>1</a:t>
                      </a:r>
                    </a:p>
                  </a:txBody>
                  <a:tcPr>
                    <a:lnL w="12700" cap="flat" cmpd="sng" algn="ctr">
                      <a:solidFill>
                        <a:srgbClr val="5054A5"/>
                      </a:solidFill>
                      <a:prstDash val="solid"/>
                      <a:round/>
                      <a:headEnd type="none" w="med" len="med"/>
                      <a:tailEnd type="none" w="med" len="med"/>
                    </a:lnL>
                    <a:lnR w="12700" cap="flat" cmpd="sng" algn="ctr">
                      <a:solidFill>
                        <a:srgbClr val="5054A5"/>
                      </a:solidFill>
                      <a:prstDash val="solid"/>
                      <a:round/>
                      <a:headEnd type="none" w="med" len="med"/>
                      <a:tailEnd type="none" w="med" len="med"/>
                    </a:lnR>
                    <a:lnT w="7620" cap="flat" cmpd="sng" algn="ctr">
                      <a:solidFill>
                        <a:srgbClr val="5054A5"/>
                      </a:solidFill>
                      <a:prstDash val="solid"/>
                      <a:round/>
                      <a:headEnd type="none" w="med" len="med"/>
                      <a:tailEnd type="none" w="med" len="med"/>
                    </a:lnT>
                    <a:lnB w="7620" cap="flat" cmpd="sng" algn="ctr">
                      <a:solidFill>
                        <a:srgbClr val="E0C4A5"/>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fontAlgn="t"/>
                      <a:r>
                        <a:rPr lang="en-US" dirty="0">
                          <a:effectLst/>
                          <a:latin typeface="inherit"/>
                        </a:rPr>
                        <a:t>3</a:t>
                      </a:r>
                    </a:p>
                  </a:txBody>
                  <a:tcPr>
                    <a:lnL w="12700" cap="flat" cmpd="sng" algn="ctr">
                      <a:solidFill>
                        <a:srgbClr val="E0C4A5"/>
                      </a:solidFill>
                      <a:prstDash val="solid"/>
                      <a:round/>
                      <a:headEnd type="none" w="med" len="med"/>
                      <a:tailEnd type="none" w="med" len="med"/>
                    </a:lnL>
                    <a:lnR w="12700" cap="flat" cmpd="sng" algn="ctr">
                      <a:solidFill>
                        <a:srgbClr val="E0C4A5"/>
                      </a:solidFill>
                      <a:prstDash val="solid"/>
                      <a:round/>
                      <a:headEnd type="none" w="med" len="med"/>
                      <a:tailEnd type="none" w="med" len="med"/>
                    </a:lnR>
                    <a:lnT w="7620" cap="flat" cmpd="sng" algn="ctr">
                      <a:solidFill>
                        <a:srgbClr val="E0C4A5"/>
                      </a:solidFill>
                      <a:prstDash val="solid"/>
                      <a:round/>
                      <a:headEnd type="none" w="med" len="med"/>
                      <a:tailEnd type="none" w="med" len="med"/>
                    </a:lnT>
                    <a:lnB w="7620" cap="flat" cmpd="sng" algn="ctr">
                      <a:solidFill>
                        <a:srgbClr val="90C3A5"/>
                      </a:solidFill>
                      <a:prstDash val="solid"/>
                      <a:round/>
                      <a:headEnd type="none" w="med" len="med"/>
                      <a:tailEnd type="none" w="med" len="med"/>
                    </a:lnB>
                  </a:tcPr>
                </a:tc>
                <a:tc>
                  <a:txBody>
                    <a:bodyPr/>
                    <a:lstStyle/>
                    <a:p>
                      <a:pPr fontAlgn="t"/>
                      <a:r>
                        <a:rPr lang="en-US">
                          <a:effectLst/>
                          <a:latin typeface="inherit"/>
                        </a:rPr>
                        <a:t>2</a:t>
                      </a:r>
                    </a:p>
                  </a:txBody>
                  <a:tcPr>
                    <a:lnL w="12700" cap="flat" cmpd="sng" algn="ctr">
                      <a:solidFill>
                        <a:srgbClr val="E0C4A5"/>
                      </a:solidFill>
                      <a:prstDash val="solid"/>
                      <a:round/>
                      <a:headEnd type="none" w="med" len="med"/>
                      <a:tailEnd type="none" w="med" len="med"/>
                    </a:lnL>
                    <a:lnR w="12700" cap="flat" cmpd="sng" algn="ctr">
                      <a:solidFill>
                        <a:srgbClr val="E0C4A5"/>
                      </a:solidFill>
                      <a:prstDash val="solid"/>
                      <a:round/>
                      <a:headEnd type="none" w="med" len="med"/>
                      <a:tailEnd type="none" w="med" len="med"/>
                    </a:lnR>
                    <a:lnT w="7620" cap="flat" cmpd="sng" algn="ctr">
                      <a:solidFill>
                        <a:srgbClr val="E0C4A5"/>
                      </a:solidFill>
                      <a:prstDash val="solid"/>
                      <a:round/>
                      <a:headEnd type="none" w="med" len="med"/>
                      <a:tailEnd type="none" w="med" len="med"/>
                    </a:lnT>
                    <a:lnB w="7620" cap="flat" cmpd="sng" algn="ctr">
                      <a:solidFill>
                        <a:srgbClr val="90C3A5"/>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fontAlgn="t"/>
                      <a:r>
                        <a:rPr lang="en-US">
                          <a:effectLst/>
                          <a:latin typeface="inherit"/>
                        </a:rPr>
                        <a:t>7</a:t>
                      </a:r>
                    </a:p>
                  </a:txBody>
                  <a:tcPr>
                    <a:lnL w="12700" cap="flat" cmpd="sng" algn="ctr">
                      <a:solidFill>
                        <a:srgbClr val="90C3A5"/>
                      </a:solidFill>
                      <a:prstDash val="solid"/>
                      <a:round/>
                      <a:headEnd type="none" w="med" len="med"/>
                      <a:tailEnd type="none" w="med" len="med"/>
                    </a:lnL>
                    <a:lnR w="12700" cap="flat" cmpd="sng" algn="ctr">
                      <a:solidFill>
                        <a:srgbClr val="90C3A5"/>
                      </a:solidFill>
                      <a:prstDash val="solid"/>
                      <a:round/>
                      <a:headEnd type="none" w="med" len="med"/>
                      <a:tailEnd type="none" w="med" len="med"/>
                    </a:lnR>
                    <a:lnT w="7620" cap="flat" cmpd="sng" algn="ctr">
                      <a:solidFill>
                        <a:srgbClr val="90C3A5"/>
                      </a:solidFill>
                      <a:prstDash val="solid"/>
                      <a:round/>
                      <a:headEnd type="none" w="med" len="med"/>
                      <a:tailEnd type="none" w="med" len="med"/>
                    </a:lnT>
                    <a:lnB w="7620" cap="flat" cmpd="sng" algn="ctr">
                      <a:solidFill>
                        <a:srgbClr val="40C5A5"/>
                      </a:solidFill>
                      <a:prstDash val="solid"/>
                      <a:round/>
                      <a:headEnd type="none" w="med" len="med"/>
                      <a:tailEnd type="none" w="med" len="med"/>
                    </a:lnB>
                  </a:tcPr>
                </a:tc>
                <a:tc>
                  <a:txBody>
                    <a:bodyPr/>
                    <a:lstStyle/>
                    <a:p>
                      <a:pPr fontAlgn="t"/>
                      <a:r>
                        <a:rPr lang="en-US">
                          <a:effectLst/>
                          <a:latin typeface="inherit"/>
                        </a:rPr>
                        <a:t>3</a:t>
                      </a:r>
                    </a:p>
                  </a:txBody>
                  <a:tcPr>
                    <a:lnL w="12700" cap="flat" cmpd="sng" algn="ctr">
                      <a:solidFill>
                        <a:srgbClr val="90C3A5"/>
                      </a:solidFill>
                      <a:prstDash val="solid"/>
                      <a:round/>
                      <a:headEnd type="none" w="med" len="med"/>
                      <a:tailEnd type="none" w="med" len="med"/>
                    </a:lnL>
                    <a:lnR w="12700" cap="flat" cmpd="sng" algn="ctr">
                      <a:solidFill>
                        <a:srgbClr val="90C3A5"/>
                      </a:solidFill>
                      <a:prstDash val="solid"/>
                      <a:round/>
                      <a:headEnd type="none" w="med" len="med"/>
                      <a:tailEnd type="none" w="med" len="med"/>
                    </a:lnR>
                    <a:lnT w="7620" cap="flat" cmpd="sng" algn="ctr">
                      <a:solidFill>
                        <a:srgbClr val="90C3A5"/>
                      </a:solidFill>
                      <a:prstDash val="solid"/>
                      <a:round/>
                      <a:headEnd type="none" w="med" len="med"/>
                      <a:tailEnd type="none" w="med" len="med"/>
                    </a:lnT>
                    <a:lnB w="7620" cap="flat" cmpd="sng" algn="ctr">
                      <a:solidFill>
                        <a:srgbClr val="40C5A5"/>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fontAlgn="t"/>
                      <a:r>
                        <a:rPr lang="en-US">
                          <a:effectLst/>
                          <a:latin typeface="inherit"/>
                        </a:rPr>
                        <a:t>15</a:t>
                      </a:r>
                    </a:p>
                  </a:txBody>
                  <a:tcPr>
                    <a:lnL w="12700" cap="flat" cmpd="sng" algn="ctr">
                      <a:solidFill>
                        <a:srgbClr val="40C5A5"/>
                      </a:solidFill>
                      <a:prstDash val="solid"/>
                      <a:round/>
                      <a:headEnd type="none" w="med" len="med"/>
                      <a:tailEnd type="none" w="med" len="med"/>
                    </a:lnL>
                    <a:lnR w="12700" cap="flat" cmpd="sng" algn="ctr">
                      <a:solidFill>
                        <a:srgbClr val="40C5A5"/>
                      </a:solidFill>
                      <a:prstDash val="solid"/>
                      <a:round/>
                      <a:headEnd type="none" w="med" len="med"/>
                      <a:tailEnd type="none" w="med" len="med"/>
                    </a:lnR>
                    <a:lnT w="7620" cap="flat" cmpd="sng" algn="ctr">
                      <a:solidFill>
                        <a:srgbClr val="40C5A5"/>
                      </a:solidFill>
                      <a:prstDash val="solid"/>
                      <a:round/>
                      <a:headEnd type="none" w="med" len="med"/>
                      <a:tailEnd type="none" w="med" len="med"/>
                    </a:lnT>
                    <a:lnB w="7620" cap="flat" cmpd="sng" algn="ctr">
                      <a:solidFill>
                        <a:srgbClr val="3066E7"/>
                      </a:solidFill>
                      <a:prstDash val="solid"/>
                      <a:round/>
                      <a:headEnd type="none" w="med" len="med"/>
                      <a:tailEnd type="none" w="med" len="med"/>
                    </a:lnB>
                  </a:tcPr>
                </a:tc>
                <a:tc>
                  <a:txBody>
                    <a:bodyPr/>
                    <a:lstStyle/>
                    <a:p>
                      <a:pPr fontAlgn="t"/>
                      <a:r>
                        <a:rPr lang="en-US">
                          <a:effectLst/>
                          <a:latin typeface="inherit"/>
                        </a:rPr>
                        <a:t>4</a:t>
                      </a:r>
                    </a:p>
                  </a:txBody>
                  <a:tcPr>
                    <a:lnL w="12700" cap="flat" cmpd="sng" algn="ctr">
                      <a:solidFill>
                        <a:srgbClr val="40C5A5"/>
                      </a:solidFill>
                      <a:prstDash val="solid"/>
                      <a:round/>
                      <a:headEnd type="none" w="med" len="med"/>
                      <a:tailEnd type="none" w="med" len="med"/>
                    </a:lnL>
                    <a:lnR w="12700" cap="flat" cmpd="sng" algn="ctr">
                      <a:solidFill>
                        <a:srgbClr val="40C5A5"/>
                      </a:solidFill>
                      <a:prstDash val="solid"/>
                      <a:round/>
                      <a:headEnd type="none" w="med" len="med"/>
                      <a:tailEnd type="none" w="med" len="med"/>
                    </a:lnR>
                    <a:lnT w="7620" cap="flat" cmpd="sng" algn="ctr">
                      <a:solidFill>
                        <a:srgbClr val="40C5A5"/>
                      </a:solidFill>
                      <a:prstDash val="solid"/>
                      <a:round/>
                      <a:headEnd type="none" w="med" len="med"/>
                      <a:tailEnd type="none" w="med" len="med"/>
                    </a:lnT>
                    <a:lnB w="7620" cap="flat" cmpd="sng" algn="ctr">
                      <a:solidFill>
                        <a:srgbClr val="3066E7"/>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fontAlgn="t"/>
                      <a:r>
                        <a:rPr lang="en-US">
                          <a:effectLst/>
                          <a:latin typeface="inherit"/>
                        </a:rPr>
                        <a:t>31</a:t>
                      </a:r>
                    </a:p>
                  </a:txBody>
                  <a:tcPr>
                    <a:lnL w="12700" cap="flat" cmpd="sng" algn="ctr">
                      <a:solidFill>
                        <a:srgbClr val="3066E7"/>
                      </a:solidFill>
                      <a:prstDash val="solid"/>
                      <a:round/>
                      <a:headEnd type="none" w="med" len="med"/>
                      <a:tailEnd type="none" w="med" len="med"/>
                    </a:lnL>
                    <a:lnR w="12700" cap="flat" cmpd="sng" algn="ctr">
                      <a:solidFill>
                        <a:srgbClr val="3066E7"/>
                      </a:solidFill>
                      <a:prstDash val="solid"/>
                      <a:round/>
                      <a:headEnd type="none" w="med" len="med"/>
                      <a:tailEnd type="none" w="med" len="med"/>
                    </a:lnR>
                    <a:lnT w="7620" cap="flat" cmpd="sng" algn="ctr">
                      <a:solidFill>
                        <a:srgbClr val="3066E7"/>
                      </a:solidFill>
                      <a:prstDash val="solid"/>
                      <a:round/>
                      <a:headEnd type="none" w="med" len="med"/>
                      <a:tailEnd type="none" w="med" len="med"/>
                    </a:lnT>
                    <a:lnB w="7620" cap="flat" cmpd="sng" algn="ctr">
                      <a:solidFill>
                        <a:srgbClr val="A0B5E7"/>
                      </a:solidFill>
                      <a:prstDash val="solid"/>
                      <a:round/>
                      <a:headEnd type="none" w="med" len="med"/>
                      <a:tailEnd type="none" w="med" len="med"/>
                    </a:lnB>
                  </a:tcPr>
                </a:tc>
                <a:tc>
                  <a:txBody>
                    <a:bodyPr/>
                    <a:lstStyle/>
                    <a:p>
                      <a:pPr fontAlgn="t"/>
                      <a:r>
                        <a:rPr lang="en-US">
                          <a:effectLst/>
                          <a:latin typeface="inherit"/>
                        </a:rPr>
                        <a:t>5</a:t>
                      </a:r>
                    </a:p>
                  </a:txBody>
                  <a:tcPr>
                    <a:lnL w="12700" cap="flat" cmpd="sng" algn="ctr">
                      <a:solidFill>
                        <a:srgbClr val="3066E7"/>
                      </a:solidFill>
                      <a:prstDash val="solid"/>
                      <a:round/>
                      <a:headEnd type="none" w="med" len="med"/>
                      <a:tailEnd type="none" w="med" len="med"/>
                    </a:lnL>
                    <a:lnR w="12700" cap="flat" cmpd="sng" algn="ctr">
                      <a:solidFill>
                        <a:srgbClr val="3066E7"/>
                      </a:solidFill>
                      <a:prstDash val="solid"/>
                      <a:round/>
                      <a:headEnd type="none" w="med" len="med"/>
                      <a:tailEnd type="none" w="med" len="med"/>
                    </a:lnR>
                    <a:lnT w="7620" cap="flat" cmpd="sng" algn="ctr">
                      <a:solidFill>
                        <a:srgbClr val="3066E7"/>
                      </a:solidFill>
                      <a:prstDash val="solid"/>
                      <a:round/>
                      <a:headEnd type="none" w="med" len="med"/>
                      <a:tailEnd type="none" w="med" len="med"/>
                    </a:lnT>
                    <a:lnB w="7620" cap="flat" cmpd="sng" algn="ctr">
                      <a:solidFill>
                        <a:srgbClr val="A0B5E7"/>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fontAlgn="t"/>
                      <a:r>
                        <a:rPr lang="en-US">
                          <a:effectLst/>
                          <a:latin typeface="inherit"/>
                        </a:rPr>
                        <a:t>63</a:t>
                      </a:r>
                    </a:p>
                  </a:txBody>
                  <a:tcPr>
                    <a:lnL w="12700" cap="flat" cmpd="sng" algn="ctr">
                      <a:solidFill>
                        <a:srgbClr val="A0B5E7"/>
                      </a:solidFill>
                      <a:prstDash val="solid"/>
                      <a:round/>
                      <a:headEnd type="none" w="med" len="med"/>
                      <a:tailEnd type="none" w="med" len="med"/>
                    </a:lnL>
                    <a:lnR w="12700" cap="flat" cmpd="sng" algn="ctr">
                      <a:solidFill>
                        <a:srgbClr val="A0B5E7"/>
                      </a:solidFill>
                      <a:prstDash val="solid"/>
                      <a:round/>
                      <a:headEnd type="none" w="med" len="med"/>
                      <a:tailEnd type="none" w="med" len="med"/>
                    </a:lnR>
                    <a:lnT w="7620" cap="flat" cmpd="sng" algn="ctr">
                      <a:solidFill>
                        <a:srgbClr val="A0B5E7"/>
                      </a:solidFill>
                      <a:prstDash val="solid"/>
                      <a:round/>
                      <a:headEnd type="none" w="med" len="med"/>
                      <a:tailEnd type="none" w="med" len="med"/>
                    </a:lnT>
                    <a:lnB w="7620" cap="flat" cmpd="sng" algn="ctr">
                      <a:solidFill>
                        <a:srgbClr val="80BAE7"/>
                      </a:solidFill>
                      <a:prstDash val="solid"/>
                      <a:round/>
                      <a:headEnd type="none" w="med" len="med"/>
                      <a:tailEnd type="none" w="med" len="med"/>
                    </a:lnB>
                  </a:tcPr>
                </a:tc>
                <a:tc>
                  <a:txBody>
                    <a:bodyPr/>
                    <a:lstStyle/>
                    <a:p>
                      <a:pPr fontAlgn="t"/>
                      <a:r>
                        <a:rPr lang="en-US">
                          <a:effectLst/>
                          <a:latin typeface="inherit"/>
                        </a:rPr>
                        <a:t>6</a:t>
                      </a:r>
                    </a:p>
                  </a:txBody>
                  <a:tcPr>
                    <a:lnL w="12700" cap="flat" cmpd="sng" algn="ctr">
                      <a:solidFill>
                        <a:srgbClr val="A0B5E7"/>
                      </a:solidFill>
                      <a:prstDash val="solid"/>
                      <a:round/>
                      <a:headEnd type="none" w="med" len="med"/>
                      <a:tailEnd type="none" w="med" len="med"/>
                    </a:lnL>
                    <a:lnR w="12700" cap="flat" cmpd="sng" algn="ctr">
                      <a:solidFill>
                        <a:srgbClr val="A0B5E7"/>
                      </a:solidFill>
                      <a:prstDash val="solid"/>
                      <a:round/>
                      <a:headEnd type="none" w="med" len="med"/>
                      <a:tailEnd type="none" w="med" len="med"/>
                    </a:lnR>
                    <a:lnT w="7620" cap="flat" cmpd="sng" algn="ctr">
                      <a:solidFill>
                        <a:srgbClr val="A0B5E7"/>
                      </a:solidFill>
                      <a:prstDash val="solid"/>
                      <a:round/>
                      <a:headEnd type="none" w="med" len="med"/>
                      <a:tailEnd type="none" w="med" len="med"/>
                    </a:lnT>
                    <a:lnB w="7620" cap="flat" cmpd="sng" algn="ctr">
                      <a:solidFill>
                        <a:srgbClr val="80BAE7"/>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fontAlgn="base"/>
                      <a:r>
                        <a:rPr lang="en-US" b="0" i="0" u="none" strike="noStrike" dirty="0">
                          <a:effectLst/>
                          <a:latin typeface="MathJax_Main"/>
                        </a:rPr>
                        <a:t>2</a:t>
                      </a:r>
                      <a:r>
                        <a:rPr lang="en-US" b="0" i="0" u="none" strike="noStrike" baseline="30000" dirty="0">
                          <a:effectLst/>
                          <a:latin typeface="MathJax_Math-italic"/>
                        </a:rPr>
                        <a:t>n</a:t>
                      </a:r>
                      <a:r>
                        <a:rPr lang="en-US" b="0" i="0" u="none" strike="noStrike" dirty="0">
                          <a:effectLst/>
                          <a:latin typeface="MathJax_Main"/>
                        </a:rPr>
                        <a:t>−1</a:t>
                      </a:r>
                      <a:endParaRPr lang="en-US" dirty="0">
                        <a:effectLst/>
                        <a:latin typeface="inherit"/>
                      </a:endParaRPr>
                    </a:p>
                  </a:txBody>
                  <a:tcPr>
                    <a:lnL w="12700" cap="flat" cmpd="sng" algn="ctr">
                      <a:solidFill>
                        <a:srgbClr val="80BAE7"/>
                      </a:solidFill>
                      <a:prstDash val="solid"/>
                      <a:round/>
                      <a:headEnd type="none" w="med" len="med"/>
                      <a:tailEnd type="none" w="med" len="med"/>
                    </a:lnL>
                    <a:lnR w="12700" cap="flat" cmpd="sng" algn="ctr">
                      <a:solidFill>
                        <a:srgbClr val="80BAE7"/>
                      </a:solidFill>
                      <a:prstDash val="solid"/>
                      <a:round/>
                      <a:headEnd type="none" w="med" len="med"/>
                      <a:tailEnd type="none" w="med" len="med"/>
                    </a:lnR>
                    <a:lnT w="7620" cap="flat" cmpd="sng" algn="ctr">
                      <a:solidFill>
                        <a:srgbClr val="80BAE7"/>
                      </a:solidFill>
                      <a:prstDash val="solid"/>
                      <a:round/>
                      <a:headEnd type="none" w="med" len="med"/>
                      <a:tailEnd type="none" w="med" len="med"/>
                    </a:lnT>
                    <a:lnB w="15240" cap="flat" cmpd="sng" algn="ctr">
                      <a:solidFill>
                        <a:srgbClr val="80CAD9"/>
                      </a:solidFill>
                      <a:prstDash val="solid"/>
                      <a:round/>
                      <a:headEnd type="none" w="med" len="med"/>
                      <a:tailEnd type="none" w="med" len="med"/>
                    </a:lnB>
                  </a:tcPr>
                </a:tc>
                <a:tc>
                  <a:txBody>
                    <a:bodyPr/>
                    <a:lstStyle/>
                    <a:p>
                      <a:pPr fontAlgn="base"/>
                      <a:r>
                        <a:rPr lang="en-US" b="0" i="0" u="none" strike="noStrike">
                          <a:effectLst/>
                          <a:latin typeface="MathJax_Math-italic"/>
                        </a:rPr>
                        <a:t>n</a:t>
                      </a:r>
                      <a:endParaRPr lang="en-US">
                        <a:effectLst/>
                        <a:latin typeface="inherit"/>
                      </a:endParaRPr>
                    </a:p>
                  </a:txBody>
                  <a:tcPr>
                    <a:lnL w="12700" cap="flat" cmpd="sng" algn="ctr">
                      <a:solidFill>
                        <a:srgbClr val="80BAE7"/>
                      </a:solidFill>
                      <a:prstDash val="solid"/>
                      <a:round/>
                      <a:headEnd type="none" w="med" len="med"/>
                      <a:tailEnd type="none" w="med" len="med"/>
                    </a:lnL>
                    <a:lnR w="12700" cap="flat" cmpd="sng" algn="ctr">
                      <a:solidFill>
                        <a:srgbClr val="80BAE7"/>
                      </a:solidFill>
                      <a:prstDash val="solid"/>
                      <a:round/>
                      <a:headEnd type="none" w="med" len="med"/>
                      <a:tailEnd type="none" w="med" len="med"/>
                    </a:lnR>
                    <a:lnT w="7620" cap="flat" cmpd="sng" algn="ctr">
                      <a:solidFill>
                        <a:srgbClr val="80BAE7"/>
                      </a:solidFill>
                      <a:prstDash val="solid"/>
                      <a:round/>
                      <a:headEnd type="none" w="med" len="med"/>
                      <a:tailEnd type="none" w="med" len="med"/>
                    </a:lnT>
                    <a:lnB w="15240" cap="flat" cmpd="sng" algn="ctr">
                      <a:solidFill>
                        <a:srgbClr val="80CAD9"/>
                      </a:solidFill>
                      <a:prstDash val="solid"/>
                      <a:round/>
                      <a:headEnd type="none" w="med" len="med"/>
                      <a:tailEnd type="none" w="med" len="med"/>
                    </a:lnB>
                  </a:tcPr>
                </a:tc>
                <a:extLst>
                  <a:ext uri="{0D108BD9-81ED-4DB2-BD59-A6C34878D82A}">
                    <a16:rowId xmlns:a16="http://schemas.microsoft.com/office/drawing/2014/main" val="10007"/>
                  </a:ext>
                </a:extLst>
              </a:tr>
              <a:tr h="304800">
                <a:tc>
                  <a:txBody>
                    <a:bodyPr/>
                    <a:lstStyle/>
                    <a:p>
                      <a:pPr fontAlgn="base"/>
                      <a:r>
                        <a:rPr lang="en-US" b="0" i="0" u="none" strike="noStrike" dirty="0">
                          <a:effectLst/>
                          <a:latin typeface="MathJax_Math-italic"/>
                        </a:rPr>
                        <a:t>n</a:t>
                      </a:r>
                      <a:endParaRPr lang="en-US" dirty="0">
                        <a:effectLst/>
                        <a:latin typeface="inherit"/>
                      </a:endParaRPr>
                    </a:p>
                  </a:txBody>
                  <a:tcPr>
                    <a:lnL w="12700" cap="flat" cmpd="sng" algn="ctr">
                      <a:solidFill>
                        <a:srgbClr val="80CAD9"/>
                      </a:solidFill>
                      <a:prstDash val="solid"/>
                      <a:round/>
                      <a:headEnd type="none" w="med" len="med"/>
                      <a:tailEnd type="none" w="med" len="med"/>
                    </a:lnL>
                    <a:lnR w="12700" cap="flat" cmpd="sng" algn="ctr">
                      <a:solidFill>
                        <a:srgbClr val="80CAD9"/>
                      </a:solidFill>
                      <a:prstDash val="solid"/>
                      <a:round/>
                      <a:headEnd type="none" w="med" len="med"/>
                      <a:tailEnd type="none" w="med" len="med"/>
                    </a:lnR>
                    <a:lnT w="15240" cap="flat" cmpd="sng" algn="ctr">
                      <a:solidFill>
                        <a:srgbClr val="80CAD9"/>
                      </a:solidFill>
                      <a:prstDash val="solid"/>
                      <a:round/>
                      <a:headEnd type="none" w="med" len="med"/>
                      <a:tailEnd type="none" w="med" len="med"/>
                    </a:lnT>
                    <a:lnB w="7620" cap="flat" cmpd="sng" algn="ctr">
                      <a:solidFill>
                        <a:srgbClr val="80CAD9"/>
                      </a:solidFill>
                      <a:prstDash val="solid"/>
                      <a:round/>
                      <a:headEnd type="none" w="med" len="med"/>
                      <a:tailEnd type="none" w="med" len="med"/>
                    </a:lnB>
                  </a:tcPr>
                </a:tc>
                <a:tc>
                  <a:txBody>
                    <a:bodyPr/>
                    <a:lstStyle/>
                    <a:p>
                      <a:pPr fontAlgn="base"/>
                      <a:r>
                        <a:rPr lang="en-US" b="0" i="0" u="none" strike="noStrike" dirty="0">
                          <a:effectLst/>
                          <a:latin typeface="Times New Roman" panose="02020603050405020304" pitchFamily="18" charset="0"/>
                          <a:cs typeface="Times New Roman" panose="02020603050405020304" pitchFamily="18" charset="0"/>
                        </a:rPr>
                        <a:t>⸢ </a:t>
                      </a:r>
                      <a:r>
                        <a:rPr lang="en-US" b="0" i="0" u="none" strike="noStrike" dirty="0">
                          <a:effectLst/>
                          <a:latin typeface="MathJax_Main"/>
                        </a:rPr>
                        <a:t>log</a:t>
                      </a:r>
                      <a:r>
                        <a:rPr lang="en-US" b="0" i="0" u="none" strike="noStrike" baseline="-25000" dirty="0">
                          <a:effectLst/>
                          <a:latin typeface="MathJax_Main"/>
                        </a:rPr>
                        <a:t>2  </a:t>
                      </a:r>
                      <a:r>
                        <a:rPr lang="en-US" b="0" i="0" u="none" strike="noStrike" dirty="0">
                          <a:effectLst/>
                          <a:latin typeface="MathJax_Math-italic"/>
                        </a:rPr>
                        <a:t>(n+1) </a:t>
                      </a:r>
                      <a:r>
                        <a:rPr lang="en-US" b="0" i="0" u="none" strike="noStrike" dirty="0">
                          <a:effectLst/>
                          <a:latin typeface="Times New Roman" panose="02020603050405020304" pitchFamily="18" charset="0"/>
                          <a:cs typeface="Times New Roman" panose="02020603050405020304" pitchFamily="18" charset="0"/>
                        </a:rPr>
                        <a:t>⸣</a:t>
                      </a:r>
                      <a:endParaRPr lang="en-US" dirty="0">
                        <a:effectLst/>
                        <a:latin typeface="inherit"/>
                      </a:endParaRPr>
                    </a:p>
                  </a:txBody>
                  <a:tcPr>
                    <a:lnL w="12700" cap="flat" cmpd="sng" algn="ctr">
                      <a:solidFill>
                        <a:srgbClr val="80CAD9"/>
                      </a:solidFill>
                      <a:prstDash val="solid"/>
                      <a:round/>
                      <a:headEnd type="none" w="med" len="med"/>
                      <a:tailEnd type="none" w="med" len="med"/>
                    </a:lnL>
                    <a:lnR w="12700" cap="flat" cmpd="sng" algn="ctr">
                      <a:solidFill>
                        <a:srgbClr val="80CAD9"/>
                      </a:solidFill>
                      <a:prstDash val="solid"/>
                      <a:round/>
                      <a:headEnd type="none" w="med" len="med"/>
                      <a:tailEnd type="none" w="med" len="med"/>
                    </a:lnR>
                    <a:lnT w="15240" cap="flat" cmpd="sng" algn="ctr">
                      <a:solidFill>
                        <a:srgbClr val="80CAD9"/>
                      </a:solidFill>
                      <a:prstDash val="solid"/>
                      <a:round/>
                      <a:headEnd type="none" w="med" len="med"/>
                      <a:tailEnd type="none" w="med" len="med"/>
                    </a:lnT>
                    <a:lnB w="7620" cap="flat" cmpd="sng" algn="ctr">
                      <a:solidFill>
                        <a:srgbClr val="80CAD9"/>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4" name="Footer Placeholder 3"/>
          <p:cNvSpPr>
            <a:spLocks noGrp="1"/>
          </p:cNvSpPr>
          <p:nvPr>
            <p:ph type="ftr" sz="quarter" idx="11"/>
          </p:nvPr>
        </p:nvSpPr>
        <p:spPr/>
        <p:txBody>
          <a:bodyPr/>
          <a:lstStyle/>
          <a:p>
            <a:pPr>
              <a:defRPr/>
            </a:pPr>
            <a:r>
              <a:rPr lang="en-US" altLang="en-US"/>
              <a:t>SE-2811</a:t>
            </a:r>
          </a:p>
          <a:p>
            <a:pPr>
              <a:defRPr/>
            </a:pPr>
            <a:r>
              <a:rPr lang="en-US" altLang="en-US"/>
              <a:t>Dr.Yoder</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9</a:t>
            </a:fld>
            <a:endParaRPr lang="en-US" altLang="en-US" dirty="0"/>
          </a:p>
        </p:txBody>
      </p:sp>
      <p:sp>
        <p:nvSpPr>
          <p:cNvPr id="7" name="Rectangle 1"/>
          <p:cNvSpPr>
            <a:spLocks noChangeArrowheads="1"/>
          </p:cNvSpPr>
          <p:nvPr/>
        </p:nvSpPr>
        <p:spPr bwMode="auto">
          <a:xfrm>
            <a:off x="457200" y="22796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itchFamily="34" charset="0"/>
                <a:cs typeface="Arial" pitchFamily="34" charset="0"/>
              </a:rPr>
            </a:br>
            <a:br>
              <a:rPr kumimoji="0" lang="en-US" altLang="en-US" sz="1800" b="0" i="0" u="none" strike="noStrike" cap="none" normalizeH="0" baseline="0">
                <a:ln>
                  <a:noFill/>
                </a:ln>
                <a:solidFill>
                  <a:schemeClr val="tx1"/>
                </a:solidFill>
                <a:effectLst/>
                <a:latin typeface="Arial" pitchFamily="34" charset="0"/>
                <a:cs typeface="Arial" pitchFamily="34" charset="0"/>
              </a:rPr>
            </a:b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0280027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3.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4.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5.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6.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7.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8.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ags/tag9.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34616</TotalTime>
  <Words>636</Words>
  <Application>Microsoft Office PowerPoint</Application>
  <PresentationFormat>On-screen Show (4:3)</PresentationFormat>
  <Paragraphs>164</Paragraphs>
  <Slides>11</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11</vt:i4>
      </vt:variant>
    </vt:vector>
  </HeadingPairs>
  <TitlesOfParts>
    <vt:vector size="20" baseType="lpstr">
      <vt:lpstr>Arial</vt:lpstr>
      <vt:lpstr>Cambria Math</vt:lpstr>
      <vt:lpstr>inherit</vt:lpstr>
      <vt:lpstr>MathJax_Main</vt:lpstr>
      <vt:lpstr>MathJax_Math-italic</vt:lpstr>
      <vt:lpstr>Tahoma</vt:lpstr>
      <vt:lpstr>Times New Roman</vt:lpstr>
      <vt:lpstr>Wingdings</vt:lpstr>
      <vt:lpstr>2_Network</vt:lpstr>
      <vt:lpstr>    CS2852 Week 6, Class 1</vt:lpstr>
      <vt:lpstr>Exercise: Guessing game</vt:lpstr>
      <vt:lpstr>Finding an element in a Sorted Array List</vt:lpstr>
      <vt:lpstr>A first “landing”</vt:lpstr>
      <vt:lpstr>Can find any point with three searches </vt:lpstr>
      <vt:lpstr>Can nearly double the size with just one additional comp.</vt:lpstr>
      <vt:lpstr>How many comparisons needed?</vt:lpstr>
      <vt:lpstr>Logarithms</vt:lpstr>
      <vt:lpstr>Max comparisons for different sizes</vt:lpstr>
      <vt:lpstr>Solving binary search recursively</vt:lpstr>
      <vt:lpstr>Sorted lists</vt:lpstr>
    </vt:vector>
  </TitlesOfParts>
  <Company>MSOE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Yoder, Dr. Josiah</cp:lastModifiedBy>
  <cp:revision>1280</cp:revision>
  <cp:lastPrinted>2018-04-16T17:11:16Z</cp:lastPrinted>
  <dcterms:created xsi:type="dcterms:W3CDTF">1999-09-06T21:32:20Z</dcterms:created>
  <dcterms:modified xsi:type="dcterms:W3CDTF">2019-04-11T18:53:59Z</dcterms:modified>
</cp:coreProperties>
</file>