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handoutMasterIdLst>
    <p:handoutMasterId r:id="rId13"/>
  </p:handoutMasterIdLst>
  <p:sldIdLst>
    <p:sldId id="365" r:id="rId2"/>
    <p:sldId id="366" r:id="rId3"/>
    <p:sldId id="367" r:id="rId4"/>
    <p:sldId id="368" r:id="rId5"/>
    <p:sldId id="370" r:id="rId6"/>
    <p:sldId id="369" r:id="rId7"/>
    <p:sldId id="388" r:id="rId8"/>
    <p:sldId id="375" r:id="rId9"/>
    <p:sldId id="374" r:id="rId10"/>
    <p:sldId id="382" r:id="rId11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90" autoAdjust="0"/>
    <p:restoredTop sz="94098" autoAdjust="0"/>
  </p:normalViewPr>
  <p:slideViewPr>
    <p:cSldViewPr>
      <p:cViewPr varScale="1">
        <p:scale>
          <a:sx n="47" d="100"/>
          <a:sy n="47" d="100"/>
        </p:scale>
        <p:origin x="90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23 April 2018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D2BF401-1B98-4271-A08F-066931A39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33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F3CB3431-B092-40AD-9E79-07537C70DE1B}" type="datetime1">
              <a:rPr lang="en-US"/>
              <a:pPr>
                <a:defRPr/>
              </a:pPr>
              <a:t>4/23/2018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250D4903-2343-49CB-8D39-0F40E8FD1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199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927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itchFamily="18" charset="0"/>
              </a:rPr>
              <a:t>CS-498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84AA2E-27AE-47C9-BF9E-50D51DC7156B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4/23/2018</a:t>
            </a:fld>
            <a:endParaRPr kumimoji="0" lang="en-US" altLang="en-US">
              <a:latin typeface="Times New Roman" pitchFamily="18" charset="0"/>
            </a:endParaRP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>
                <a:latin typeface="Times New Roman" pitchFamily="18" charset="0"/>
              </a:rPr>
              <a:t>Dr. Josiah Yoder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EE5A40-C0F6-48B9-8234-71EBE0403AF3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>
              <a:latin typeface="Times New Roman" pitchFamily="18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4750" y="673100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Print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95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08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0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C3F57-8EC5-42F6-B5BF-C99CB963DF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13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0B6CB-ED6D-491A-B763-E803245132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92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CB6A7-8AD0-45E3-B2DF-741089AAA6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38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9B0E4-B0FD-4184-922D-E3C7D34725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43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230D4-35D7-4E0D-9D5D-73D90A7388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01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D99D1-A327-4101-A220-1AE4846839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33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57C6F-D659-492F-9A25-90B7F36414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85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B6062-158C-4C69-B0E5-8399264563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85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F3B32-54ED-411E-A1FC-529B2B65BA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852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34224-40C2-44FE-8922-AA7FD351F6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92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E349C-629C-4522-9717-1DF58D71A8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31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4D28C7F2-73BA-4C17-BAA7-B81ED65AFFA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CS-498 </a:t>
            </a:r>
            <a:br>
              <a:rPr lang="en-US" altLang="en-US"/>
            </a:br>
            <a:r>
              <a:rPr lang="en-US" altLang="en-US"/>
              <a:t>Computer Vision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Week 7, Day 1 (Continued)</a:t>
            </a:r>
          </a:p>
          <a:p>
            <a:pPr lvl="1"/>
            <a:r>
              <a:rPr lang="en-US" altLang="en-US" dirty="0"/>
              <a:t>Removing false matches: RANSAC</a:t>
            </a:r>
          </a:p>
          <a:p>
            <a:pPr lvl="1"/>
            <a:endParaRPr lang="en-US" altLang="en-US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2C9E849-C2FC-484D-B0D2-101E2CD3A2C1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RANdom</a:t>
            </a:r>
            <a:endParaRPr lang="en-US" dirty="0"/>
          </a:p>
          <a:p>
            <a:r>
              <a:rPr lang="en-US" dirty="0"/>
              <a:t>Sampling</a:t>
            </a:r>
          </a:p>
          <a:p>
            <a:r>
              <a:rPr lang="en-US" dirty="0"/>
              <a:t>And</a:t>
            </a:r>
          </a:p>
          <a:p>
            <a:r>
              <a:rPr lang="en-US" dirty="0"/>
              <a:t>Consensus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328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find the true among the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1026" name="Picture 2" descr="https://faculty-web.msoe.edu/yoder/cs498/lab5v2/match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2814"/>
            <a:ext cx="7010400" cy="5250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675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 Approach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719263"/>
                <a:ext cx="8229600" cy="441166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Use </a:t>
                </a:r>
                <a:r>
                  <a:rPr lang="en-US" b="1" i="1" dirty="0"/>
                  <a:t>all</a:t>
                </a:r>
                <a:r>
                  <a:rPr lang="en-US" dirty="0"/>
                  <a:t> points to “average out” the errors</a:t>
                </a:r>
              </a:p>
              <a:p>
                <a:pPr marL="0" indent="0" algn="ctr">
                  <a:buNone/>
                </a:pPr>
                <a:r>
                  <a:rPr lang="en-US" dirty="0"/>
                  <a:t>	Ah = b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B0F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B0F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B0F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B0F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B0F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⋯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B0F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B0F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B0F0"/>
                                    </a:solidFill>
                                    <a:latin typeface="Cambria Math"/>
                                    <a:ea typeface="Cambria Math"/>
                                  </a:rPr>
                                  <m:t>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Stacking up two rows (red and blue) for each point correspondence</a:t>
                </a:r>
              </a:p>
              <a:p>
                <a:pPr marL="0" indent="0">
                  <a:buNone/>
                </a:pPr>
                <a:r>
                  <a:rPr lang="en-US" dirty="0"/>
                  <a:t>Then solve:</a:t>
                </a:r>
              </a:p>
              <a:p>
                <a:pPr marL="0" indent="0" algn="ctr">
                  <a:buNone/>
                </a:pPr>
                <a:r>
                  <a:rPr lang="en-US" dirty="0"/>
                  <a:t> h = A\b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719263"/>
                <a:ext cx="8229600" cy="4411662"/>
              </a:xfrm>
              <a:blipFill rotWithShape="1">
                <a:blip r:embed="rId2"/>
                <a:stretch>
                  <a:fillRect l="-1704" t="-1796" b="-149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4419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Disadvantage: Just like with a simple average, outliers can throw off the result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28600" y="5181600"/>
            <a:ext cx="868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1060035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600200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133600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8077200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3296107" y="4572000"/>
            <a:ext cx="350519" cy="609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54349" y="4114800"/>
            <a:ext cx="163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AVERAGE</a:t>
            </a:r>
          </a:p>
        </p:txBody>
      </p:sp>
    </p:spTree>
    <p:extLst>
      <p:ext uri="{BB962C8B-B14F-4D97-AF65-F5344CB8AC3E}">
        <p14:creationId xmlns:p14="http://schemas.microsoft.com/office/powerpoint/2010/main" val="933654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Throw away outliers and try again</a:t>
            </a:r>
          </a:p>
          <a:p>
            <a:r>
              <a:rPr lang="en-US" dirty="0"/>
              <a:t>(Won’t work if too far off)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8600" y="5181600"/>
            <a:ext cx="868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1060035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600200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133600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077200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3296107" y="4572000"/>
            <a:ext cx="350519" cy="609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51500" y="3804453"/>
            <a:ext cx="1634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OLD AVERAGE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838200" y="4299466"/>
            <a:ext cx="0" cy="17203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5791200" y="4299466"/>
            <a:ext cx="0" cy="17965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7772400" y="4876800"/>
            <a:ext cx="8382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7772400" y="4876800"/>
            <a:ext cx="68580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0" name="Down Arrow 19"/>
          <p:cNvSpPr/>
          <p:nvPr/>
        </p:nvSpPr>
        <p:spPr bwMode="auto">
          <a:xfrm>
            <a:off x="1539240" y="4570685"/>
            <a:ext cx="350519" cy="609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7483" y="3804452"/>
            <a:ext cx="1634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NEW AVERAGE</a:t>
            </a:r>
          </a:p>
        </p:txBody>
      </p:sp>
    </p:spTree>
    <p:extLst>
      <p:ext uri="{BB962C8B-B14F-4D97-AF65-F5344CB8AC3E}">
        <p14:creationId xmlns:p14="http://schemas.microsoft.com/office/powerpoint/2010/main" val="1014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overcome?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a very small sample of matches</a:t>
            </a:r>
          </a:p>
          <a:p>
            <a:r>
              <a:rPr lang="en-US" dirty="0"/>
              <a:t>Much higher chance that this doesn’t have any outliers</a:t>
            </a:r>
          </a:p>
          <a:p>
            <a:r>
              <a:rPr lang="en-US" dirty="0"/>
              <a:t>To determine if the small sample is good:</a:t>
            </a:r>
          </a:p>
          <a:p>
            <a:pPr lvl="1"/>
            <a:r>
              <a:rPr lang="en-US" dirty="0"/>
              <a:t>Use small sample to find entire mapping</a:t>
            </a:r>
          </a:p>
          <a:p>
            <a:pPr lvl="1"/>
            <a:r>
              <a:rPr lang="en-US" dirty="0"/>
              <a:t>Check other samples against that mapping</a:t>
            </a:r>
          </a:p>
          <a:p>
            <a:pPr lvl="1"/>
            <a:r>
              <a:rPr lang="en-US" dirty="0"/>
              <a:t>If they all agree, then we must be right!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86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RANSAC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 a few inliers to start things off</a:t>
            </a:r>
          </a:p>
          <a:p>
            <a:r>
              <a:rPr lang="en-US" dirty="0"/>
              <a:t>(Won’t work if too far off)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8600" y="5181600"/>
            <a:ext cx="868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1060035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600200" y="5067300"/>
            <a:ext cx="228600" cy="22860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133600" y="5067300"/>
            <a:ext cx="228600" cy="22860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077200" y="50673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1814946" y="4570685"/>
            <a:ext cx="350519" cy="609600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26968" y="3865889"/>
            <a:ext cx="1634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OLD AVERAGE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7772400" y="4876800"/>
            <a:ext cx="8382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7772400" y="4876800"/>
            <a:ext cx="68580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0" name="Down Arrow 19"/>
          <p:cNvSpPr/>
          <p:nvPr/>
        </p:nvSpPr>
        <p:spPr bwMode="auto">
          <a:xfrm>
            <a:off x="1539240" y="4570685"/>
            <a:ext cx="350519" cy="6096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5725" y="3867204"/>
            <a:ext cx="1634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NEW AVERAGE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C7E80B5-8899-4EE6-8F8C-194D2711D426}"/>
              </a:ext>
            </a:extLst>
          </p:cNvPr>
          <p:cNvCxnSpPr/>
          <p:nvPr/>
        </p:nvCxnSpPr>
        <p:spPr bwMode="auto">
          <a:xfrm>
            <a:off x="990600" y="4320118"/>
            <a:ext cx="0" cy="17203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6325348-D808-4AF5-B7B0-54BAF1D65682}"/>
              </a:ext>
            </a:extLst>
          </p:cNvPr>
          <p:cNvCxnSpPr/>
          <p:nvPr/>
        </p:nvCxnSpPr>
        <p:spPr bwMode="auto">
          <a:xfrm>
            <a:off x="2819400" y="4282018"/>
            <a:ext cx="0" cy="17965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10892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consensus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304800" y="2667000"/>
            <a:ext cx="38862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876800" y="2667000"/>
            <a:ext cx="3886200" cy="2743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arallelogram 6"/>
          <p:cNvSpPr/>
          <p:nvPr/>
        </p:nvSpPr>
        <p:spPr bwMode="auto">
          <a:xfrm rot="720755" flipV="1">
            <a:off x="1483940" y="4123159"/>
            <a:ext cx="856984" cy="422022"/>
          </a:xfrm>
          <a:prstGeom prst="parallelogram">
            <a:avLst>
              <a:gd name="adj" fmla="val 2877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Parallelogram 7"/>
          <p:cNvSpPr/>
          <p:nvPr/>
        </p:nvSpPr>
        <p:spPr bwMode="auto">
          <a:xfrm flipV="1">
            <a:off x="6391408" y="4123159"/>
            <a:ext cx="856984" cy="422022"/>
          </a:xfrm>
          <a:prstGeom prst="parallelogram">
            <a:avLst>
              <a:gd name="adj" fmla="val 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2281187" y="4562375"/>
            <a:ext cx="4966636" cy="578042"/>
          </a:xfrm>
          <a:custGeom>
            <a:avLst/>
            <a:gdLst>
              <a:gd name="connsiteX0" fmla="*/ 0 w 5476838"/>
              <a:gd name="connsiteY0" fmla="*/ 2464068 h 3032368"/>
              <a:gd name="connsiteX1" fmla="*/ 1376413 w 5476838"/>
              <a:gd name="connsiteY1" fmla="*/ 3031958 h 3032368"/>
              <a:gd name="connsiteX2" fmla="*/ 4966636 w 5476838"/>
              <a:gd name="connsiteY2" fmla="*/ 2387066 h 3032368"/>
              <a:gd name="connsiteX3" fmla="*/ 5370897 w 5476838"/>
              <a:gd name="connsiteY3" fmla="*/ 0 h 3032368"/>
              <a:gd name="connsiteX0" fmla="*/ 0 w 4966636"/>
              <a:gd name="connsiteY0" fmla="*/ 77002 h 645302"/>
              <a:gd name="connsiteX1" fmla="*/ 1376413 w 4966636"/>
              <a:gd name="connsiteY1" fmla="*/ 644892 h 645302"/>
              <a:gd name="connsiteX2" fmla="*/ 4966636 w 4966636"/>
              <a:gd name="connsiteY2" fmla="*/ 0 h 645302"/>
              <a:gd name="connsiteX0" fmla="*/ 0 w 4966636"/>
              <a:gd name="connsiteY0" fmla="*/ 77002 h 578042"/>
              <a:gd name="connsiteX1" fmla="*/ 2261937 w 4966636"/>
              <a:gd name="connsiteY1" fmla="*/ 577515 h 578042"/>
              <a:gd name="connsiteX2" fmla="*/ 4966636 w 4966636"/>
              <a:gd name="connsiteY2" fmla="*/ 0 h 578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66636" h="578042">
                <a:moveTo>
                  <a:pt x="0" y="77002"/>
                </a:moveTo>
                <a:cubicBezTo>
                  <a:pt x="274320" y="367364"/>
                  <a:pt x="1434164" y="590349"/>
                  <a:pt x="2261937" y="577515"/>
                </a:cubicBezTo>
                <a:cubicBezTo>
                  <a:pt x="3089710" y="564681"/>
                  <a:pt x="4300889" y="505326"/>
                  <a:pt x="4966636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1569719" y="4469067"/>
            <a:ext cx="4831883" cy="506750"/>
          </a:xfrm>
          <a:custGeom>
            <a:avLst/>
            <a:gdLst>
              <a:gd name="connsiteX0" fmla="*/ 0 w 5476838"/>
              <a:gd name="connsiteY0" fmla="*/ 2464068 h 3032368"/>
              <a:gd name="connsiteX1" fmla="*/ 1376413 w 5476838"/>
              <a:gd name="connsiteY1" fmla="*/ 3031958 h 3032368"/>
              <a:gd name="connsiteX2" fmla="*/ 4966636 w 5476838"/>
              <a:gd name="connsiteY2" fmla="*/ 2387066 h 3032368"/>
              <a:gd name="connsiteX3" fmla="*/ 5370897 w 5476838"/>
              <a:gd name="connsiteY3" fmla="*/ 0 h 3032368"/>
              <a:gd name="connsiteX0" fmla="*/ 0 w 4966636"/>
              <a:gd name="connsiteY0" fmla="*/ 77002 h 645302"/>
              <a:gd name="connsiteX1" fmla="*/ 1376413 w 4966636"/>
              <a:gd name="connsiteY1" fmla="*/ 644892 h 645302"/>
              <a:gd name="connsiteX2" fmla="*/ 4966636 w 4966636"/>
              <a:gd name="connsiteY2" fmla="*/ 0 h 645302"/>
              <a:gd name="connsiteX0" fmla="*/ 0 w 4966636"/>
              <a:gd name="connsiteY0" fmla="*/ 77002 h 578042"/>
              <a:gd name="connsiteX1" fmla="*/ 2261937 w 4966636"/>
              <a:gd name="connsiteY1" fmla="*/ 577515 h 578042"/>
              <a:gd name="connsiteX2" fmla="*/ 4966636 w 4966636"/>
              <a:gd name="connsiteY2" fmla="*/ 0 h 578042"/>
              <a:gd name="connsiteX0" fmla="*/ 0 w 4803007"/>
              <a:gd name="connsiteY0" fmla="*/ 0 h 506750"/>
              <a:gd name="connsiteX1" fmla="*/ 2261937 w 4803007"/>
              <a:gd name="connsiteY1" fmla="*/ 500513 h 506750"/>
              <a:gd name="connsiteX2" fmla="*/ 4803007 w 4803007"/>
              <a:gd name="connsiteY2" fmla="*/ 57751 h 506750"/>
              <a:gd name="connsiteX0" fmla="*/ 0 w 4831883"/>
              <a:gd name="connsiteY0" fmla="*/ 0 h 506750"/>
              <a:gd name="connsiteX1" fmla="*/ 2290813 w 4831883"/>
              <a:gd name="connsiteY1" fmla="*/ 500513 h 506750"/>
              <a:gd name="connsiteX2" fmla="*/ 4831883 w 4831883"/>
              <a:gd name="connsiteY2" fmla="*/ 57751 h 50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1883" h="506750">
                <a:moveTo>
                  <a:pt x="0" y="0"/>
                </a:moveTo>
                <a:cubicBezTo>
                  <a:pt x="274320" y="290362"/>
                  <a:pt x="1485499" y="490888"/>
                  <a:pt x="2290813" y="500513"/>
                </a:cubicBezTo>
                <a:cubicBezTo>
                  <a:pt x="3096127" y="510138"/>
                  <a:pt x="4166136" y="563077"/>
                  <a:pt x="4831883" y="57751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2247900" y="4123159"/>
            <a:ext cx="5024387" cy="578042"/>
          </a:xfrm>
          <a:custGeom>
            <a:avLst/>
            <a:gdLst>
              <a:gd name="connsiteX0" fmla="*/ 0 w 5476838"/>
              <a:gd name="connsiteY0" fmla="*/ 2464068 h 3032368"/>
              <a:gd name="connsiteX1" fmla="*/ 1376413 w 5476838"/>
              <a:gd name="connsiteY1" fmla="*/ 3031958 h 3032368"/>
              <a:gd name="connsiteX2" fmla="*/ 4966636 w 5476838"/>
              <a:gd name="connsiteY2" fmla="*/ 2387066 h 3032368"/>
              <a:gd name="connsiteX3" fmla="*/ 5370897 w 5476838"/>
              <a:gd name="connsiteY3" fmla="*/ 0 h 3032368"/>
              <a:gd name="connsiteX0" fmla="*/ 0 w 4966636"/>
              <a:gd name="connsiteY0" fmla="*/ 77002 h 645302"/>
              <a:gd name="connsiteX1" fmla="*/ 1376413 w 4966636"/>
              <a:gd name="connsiteY1" fmla="*/ 644892 h 645302"/>
              <a:gd name="connsiteX2" fmla="*/ 4966636 w 4966636"/>
              <a:gd name="connsiteY2" fmla="*/ 0 h 645302"/>
              <a:gd name="connsiteX0" fmla="*/ 0 w 4966636"/>
              <a:gd name="connsiteY0" fmla="*/ 77002 h 578042"/>
              <a:gd name="connsiteX1" fmla="*/ 2261937 w 4966636"/>
              <a:gd name="connsiteY1" fmla="*/ 577515 h 578042"/>
              <a:gd name="connsiteX2" fmla="*/ 4966636 w 4966636"/>
              <a:gd name="connsiteY2" fmla="*/ 0 h 578042"/>
              <a:gd name="connsiteX0" fmla="*/ 0 w 5024387"/>
              <a:gd name="connsiteY0" fmla="*/ 77002 h 578042"/>
              <a:gd name="connsiteX1" fmla="*/ 2261937 w 5024387"/>
              <a:gd name="connsiteY1" fmla="*/ 577515 h 578042"/>
              <a:gd name="connsiteX2" fmla="*/ 5024387 w 5024387"/>
              <a:gd name="connsiteY2" fmla="*/ 0 h 578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24387" h="578042">
                <a:moveTo>
                  <a:pt x="0" y="77002"/>
                </a:moveTo>
                <a:cubicBezTo>
                  <a:pt x="274320" y="367364"/>
                  <a:pt x="1424539" y="590349"/>
                  <a:pt x="2261937" y="577515"/>
                </a:cubicBezTo>
                <a:cubicBezTo>
                  <a:pt x="3099335" y="564681"/>
                  <a:pt x="4358640" y="505326"/>
                  <a:pt x="5024387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1533624" y="4038600"/>
            <a:ext cx="4880009" cy="518589"/>
          </a:xfrm>
          <a:custGeom>
            <a:avLst/>
            <a:gdLst>
              <a:gd name="connsiteX0" fmla="*/ 0 w 5476838"/>
              <a:gd name="connsiteY0" fmla="*/ 2464068 h 3032368"/>
              <a:gd name="connsiteX1" fmla="*/ 1376413 w 5476838"/>
              <a:gd name="connsiteY1" fmla="*/ 3031958 h 3032368"/>
              <a:gd name="connsiteX2" fmla="*/ 4966636 w 5476838"/>
              <a:gd name="connsiteY2" fmla="*/ 2387066 h 3032368"/>
              <a:gd name="connsiteX3" fmla="*/ 5370897 w 5476838"/>
              <a:gd name="connsiteY3" fmla="*/ 0 h 3032368"/>
              <a:gd name="connsiteX0" fmla="*/ 0 w 4966636"/>
              <a:gd name="connsiteY0" fmla="*/ 77002 h 645302"/>
              <a:gd name="connsiteX1" fmla="*/ 1376413 w 4966636"/>
              <a:gd name="connsiteY1" fmla="*/ 644892 h 645302"/>
              <a:gd name="connsiteX2" fmla="*/ 4966636 w 4966636"/>
              <a:gd name="connsiteY2" fmla="*/ 0 h 645302"/>
              <a:gd name="connsiteX0" fmla="*/ 0 w 4966636"/>
              <a:gd name="connsiteY0" fmla="*/ 77002 h 578042"/>
              <a:gd name="connsiteX1" fmla="*/ 2261937 w 4966636"/>
              <a:gd name="connsiteY1" fmla="*/ 577515 h 578042"/>
              <a:gd name="connsiteX2" fmla="*/ 4966636 w 4966636"/>
              <a:gd name="connsiteY2" fmla="*/ 0 h 578042"/>
              <a:gd name="connsiteX0" fmla="*/ 0 w 4803007"/>
              <a:gd name="connsiteY0" fmla="*/ 0 h 506750"/>
              <a:gd name="connsiteX1" fmla="*/ 2261937 w 4803007"/>
              <a:gd name="connsiteY1" fmla="*/ 500513 h 506750"/>
              <a:gd name="connsiteX2" fmla="*/ 4803007 w 4803007"/>
              <a:gd name="connsiteY2" fmla="*/ 57751 h 506750"/>
              <a:gd name="connsiteX0" fmla="*/ 0 w 4831883"/>
              <a:gd name="connsiteY0" fmla="*/ 0 h 506750"/>
              <a:gd name="connsiteX1" fmla="*/ 2290813 w 4831883"/>
              <a:gd name="connsiteY1" fmla="*/ 500513 h 506750"/>
              <a:gd name="connsiteX2" fmla="*/ 4831883 w 4831883"/>
              <a:gd name="connsiteY2" fmla="*/ 57751 h 506750"/>
              <a:gd name="connsiteX0" fmla="*/ 0 w 4880009"/>
              <a:gd name="connsiteY0" fmla="*/ 0 h 518589"/>
              <a:gd name="connsiteX1" fmla="*/ 2290813 w 4880009"/>
              <a:gd name="connsiteY1" fmla="*/ 500513 h 518589"/>
              <a:gd name="connsiteX2" fmla="*/ 4880009 w 4880009"/>
              <a:gd name="connsiteY2" fmla="*/ 105878 h 518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80009" h="518589">
                <a:moveTo>
                  <a:pt x="0" y="0"/>
                </a:moveTo>
                <a:cubicBezTo>
                  <a:pt x="274320" y="290362"/>
                  <a:pt x="1477478" y="482867"/>
                  <a:pt x="2290813" y="500513"/>
                </a:cubicBezTo>
                <a:cubicBezTo>
                  <a:pt x="3104148" y="518159"/>
                  <a:pt x="4214262" y="611204"/>
                  <a:pt x="4880009" y="10587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124200" y="3733800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874332" y="4297894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802066" y="4297894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7924800" y="3429000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1911630" y="3490175"/>
            <a:ext cx="6048676" cy="1199746"/>
          </a:xfrm>
          <a:custGeom>
            <a:avLst/>
            <a:gdLst>
              <a:gd name="connsiteX0" fmla="*/ 0 w 5476838"/>
              <a:gd name="connsiteY0" fmla="*/ 2464068 h 3032368"/>
              <a:gd name="connsiteX1" fmla="*/ 1376413 w 5476838"/>
              <a:gd name="connsiteY1" fmla="*/ 3031958 h 3032368"/>
              <a:gd name="connsiteX2" fmla="*/ 4966636 w 5476838"/>
              <a:gd name="connsiteY2" fmla="*/ 2387066 h 3032368"/>
              <a:gd name="connsiteX3" fmla="*/ 5370897 w 5476838"/>
              <a:gd name="connsiteY3" fmla="*/ 0 h 3032368"/>
              <a:gd name="connsiteX0" fmla="*/ 0 w 4966636"/>
              <a:gd name="connsiteY0" fmla="*/ 77002 h 645302"/>
              <a:gd name="connsiteX1" fmla="*/ 1376413 w 4966636"/>
              <a:gd name="connsiteY1" fmla="*/ 644892 h 645302"/>
              <a:gd name="connsiteX2" fmla="*/ 4966636 w 4966636"/>
              <a:gd name="connsiteY2" fmla="*/ 0 h 645302"/>
              <a:gd name="connsiteX0" fmla="*/ 0 w 4966636"/>
              <a:gd name="connsiteY0" fmla="*/ 77002 h 578042"/>
              <a:gd name="connsiteX1" fmla="*/ 2261937 w 4966636"/>
              <a:gd name="connsiteY1" fmla="*/ 577515 h 578042"/>
              <a:gd name="connsiteX2" fmla="*/ 4966636 w 4966636"/>
              <a:gd name="connsiteY2" fmla="*/ 0 h 578042"/>
              <a:gd name="connsiteX0" fmla="*/ 0 w 6095435"/>
              <a:gd name="connsiteY0" fmla="*/ 1014153 h 1556471"/>
              <a:gd name="connsiteX1" fmla="*/ 2261937 w 6095435"/>
              <a:gd name="connsiteY1" fmla="*/ 1514666 h 1556471"/>
              <a:gd name="connsiteX2" fmla="*/ 6095435 w 6095435"/>
              <a:gd name="connsiteY2" fmla="*/ 0 h 1556471"/>
              <a:gd name="connsiteX0" fmla="*/ 0 w 6095435"/>
              <a:gd name="connsiteY0" fmla="*/ 1014153 h 1302088"/>
              <a:gd name="connsiteX1" fmla="*/ 3367699 w 6095435"/>
              <a:gd name="connsiteY1" fmla="*/ 1214071 h 1302088"/>
              <a:gd name="connsiteX2" fmla="*/ 6095435 w 6095435"/>
              <a:gd name="connsiteY2" fmla="*/ 0 h 1302088"/>
              <a:gd name="connsiteX0" fmla="*/ 0 w 6095435"/>
              <a:gd name="connsiteY0" fmla="*/ 1014153 h 1391996"/>
              <a:gd name="connsiteX1" fmla="*/ 3313947 w 6095435"/>
              <a:gd name="connsiteY1" fmla="*/ 1329004 h 1391996"/>
              <a:gd name="connsiteX2" fmla="*/ 6095435 w 6095435"/>
              <a:gd name="connsiteY2" fmla="*/ 0 h 1391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95435" h="1391996">
                <a:moveTo>
                  <a:pt x="0" y="1014153"/>
                </a:moveTo>
                <a:cubicBezTo>
                  <a:pt x="274320" y="1304515"/>
                  <a:pt x="2298041" y="1498029"/>
                  <a:pt x="3313947" y="1329004"/>
                </a:cubicBezTo>
                <a:cubicBezTo>
                  <a:pt x="4329853" y="1159979"/>
                  <a:pt x="5429688" y="505326"/>
                  <a:pt x="6095435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1911630" y="4355731"/>
            <a:ext cx="4920916" cy="444433"/>
          </a:xfrm>
          <a:custGeom>
            <a:avLst/>
            <a:gdLst>
              <a:gd name="connsiteX0" fmla="*/ 0 w 5476838"/>
              <a:gd name="connsiteY0" fmla="*/ 2464068 h 3032368"/>
              <a:gd name="connsiteX1" fmla="*/ 1376413 w 5476838"/>
              <a:gd name="connsiteY1" fmla="*/ 3031958 h 3032368"/>
              <a:gd name="connsiteX2" fmla="*/ 4966636 w 5476838"/>
              <a:gd name="connsiteY2" fmla="*/ 2387066 h 3032368"/>
              <a:gd name="connsiteX3" fmla="*/ 5370897 w 5476838"/>
              <a:gd name="connsiteY3" fmla="*/ 0 h 3032368"/>
              <a:gd name="connsiteX0" fmla="*/ 0 w 4966636"/>
              <a:gd name="connsiteY0" fmla="*/ 77002 h 645302"/>
              <a:gd name="connsiteX1" fmla="*/ 1376413 w 4966636"/>
              <a:gd name="connsiteY1" fmla="*/ 644892 h 645302"/>
              <a:gd name="connsiteX2" fmla="*/ 4966636 w 4966636"/>
              <a:gd name="connsiteY2" fmla="*/ 0 h 645302"/>
              <a:gd name="connsiteX0" fmla="*/ 0 w 4966636"/>
              <a:gd name="connsiteY0" fmla="*/ 77002 h 578042"/>
              <a:gd name="connsiteX1" fmla="*/ 2261937 w 4966636"/>
              <a:gd name="connsiteY1" fmla="*/ 577515 h 578042"/>
              <a:gd name="connsiteX2" fmla="*/ 4966636 w 4966636"/>
              <a:gd name="connsiteY2" fmla="*/ 0 h 578042"/>
              <a:gd name="connsiteX0" fmla="*/ 0 w 4958957"/>
              <a:gd name="connsiteY0" fmla="*/ 15115 h 515650"/>
              <a:gd name="connsiteX1" fmla="*/ 2261937 w 4958957"/>
              <a:gd name="connsiteY1" fmla="*/ 515628 h 515650"/>
              <a:gd name="connsiteX2" fmla="*/ 4958957 w 4958957"/>
              <a:gd name="connsiteY2" fmla="*/ 0 h 51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8957" h="515650">
                <a:moveTo>
                  <a:pt x="0" y="15115"/>
                </a:moveTo>
                <a:cubicBezTo>
                  <a:pt x="274320" y="305477"/>
                  <a:pt x="1435444" y="518147"/>
                  <a:pt x="2261937" y="515628"/>
                </a:cubicBezTo>
                <a:cubicBezTo>
                  <a:pt x="3088430" y="513109"/>
                  <a:pt x="4293210" y="505326"/>
                  <a:pt x="4958957" y="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73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RANSAC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 {</a:t>
            </a:r>
          </a:p>
          <a:p>
            <a:pPr marL="0" indent="0">
              <a:buNone/>
            </a:pPr>
            <a:r>
              <a:rPr lang="en-US" dirty="0"/>
              <a:t>   choose 4 random points </a:t>
            </a:r>
            <a:r>
              <a:rPr lang="en-US" i="1" dirty="0"/>
              <a:t>[e.g.]</a:t>
            </a:r>
          </a:p>
          <a:p>
            <a:pPr marL="0" indent="0">
              <a:buNone/>
            </a:pPr>
            <a:r>
              <a:rPr lang="en-US" i="1" dirty="0"/>
              <a:t>   </a:t>
            </a:r>
            <a:r>
              <a:rPr lang="en-US" dirty="0"/>
              <a:t>use those points to find the transform T</a:t>
            </a:r>
          </a:p>
          <a:p>
            <a:pPr marL="0" indent="0">
              <a:buNone/>
            </a:pPr>
            <a:r>
              <a:rPr lang="en-US" i="1" dirty="0"/>
              <a:t>   </a:t>
            </a:r>
            <a:r>
              <a:rPr lang="en-US" dirty="0"/>
              <a:t>apply the transform to the remaining points</a:t>
            </a:r>
          </a:p>
          <a:p>
            <a:pPr marL="0" indent="0">
              <a:buNone/>
            </a:pPr>
            <a:r>
              <a:rPr lang="en-US" dirty="0"/>
              <a:t>   count the # </a:t>
            </a:r>
            <a:r>
              <a:rPr lang="en-US" i="1" dirty="0"/>
              <a:t>m</a:t>
            </a:r>
            <a:r>
              <a:rPr lang="en-US" dirty="0"/>
              <a:t> of transformed points meeting:</a:t>
            </a:r>
          </a:p>
          <a:p>
            <a:pPr marL="0" indent="0">
              <a:buNone/>
            </a:pPr>
            <a:r>
              <a:rPr lang="en-US" dirty="0"/>
              <a:t>              ||</a:t>
            </a:r>
            <a:r>
              <a:rPr lang="en-US" dirty="0" err="1"/>
              <a:t>p</a:t>
            </a:r>
            <a:r>
              <a:rPr lang="en-US" baseline="-25000" dirty="0" err="1"/>
              <a:t>tranformed</a:t>
            </a:r>
            <a:r>
              <a:rPr lang="en-US" dirty="0"/>
              <a:t> - </a:t>
            </a:r>
            <a:r>
              <a:rPr lang="en-US" dirty="0" err="1"/>
              <a:t>p</a:t>
            </a:r>
            <a:r>
              <a:rPr lang="en-US" baseline="-25000" dirty="0" err="1"/>
              <a:t>meas</a:t>
            </a:r>
            <a:r>
              <a:rPr lang="en-US" dirty="0"/>
              <a:t>||</a:t>
            </a:r>
            <a:r>
              <a:rPr lang="en-US" baseline="30000" dirty="0"/>
              <a:t>2 </a:t>
            </a:r>
            <a:r>
              <a:rPr lang="en-US" dirty="0"/>
              <a:t>&lt; 3 pix </a:t>
            </a:r>
            <a:r>
              <a:rPr lang="en-US" i="1" dirty="0"/>
              <a:t>[e.g.]</a:t>
            </a:r>
          </a:p>
          <a:p>
            <a:pPr marL="0" indent="0">
              <a:buNone/>
            </a:pPr>
            <a:r>
              <a:rPr lang="en-US" dirty="0"/>
              <a:t>} while (m &lt; 30% of points); </a:t>
            </a:r>
            <a:r>
              <a:rPr lang="en-US" i="1" dirty="0"/>
              <a:t>[e.g.]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367669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16203</TotalTime>
  <Words>264</Words>
  <Application>Microsoft Office PowerPoint</Application>
  <PresentationFormat>On-screen Show (4:3)</PresentationFormat>
  <Paragraphs>71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Cambria Math</vt:lpstr>
      <vt:lpstr>Tahoma</vt:lpstr>
      <vt:lpstr>Times New Roman</vt:lpstr>
      <vt:lpstr>Wingdings</vt:lpstr>
      <vt:lpstr>2_Network</vt:lpstr>
      <vt:lpstr>CS-498  Computer Vision</vt:lpstr>
      <vt:lpstr>How to find the true among the false?</vt:lpstr>
      <vt:lpstr>Classic Approach</vt:lpstr>
      <vt:lpstr>Classic Approach</vt:lpstr>
      <vt:lpstr>Classic Approach</vt:lpstr>
      <vt:lpstr>How to overcome?</vt:lpstr>
      <vt:lpstr>RANSAC Approach</vt:lpstr>
      <vt:lpstr>Determining consensus</vt:lpstr>
      <vt:lpstr>RANSAC</vt:lpstr>
      <vt:lpstr>PowerPoint Presentation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Yoder</cp:lastModifiedBy>
  <cp:revision>933</cp:revision>
  <cp:lastPrinted>2015-01-23T14:58:57Z</cp:lastPrinted>
  <dcterms:created xsi:type="dcterms:W3CDTF">1999-09-06T21:32:20Z</dcterms:created>
  <dcterms:modified xsi:type="dcterms:W3CDTF">2018-04-23T15:46:29Z</dcterms:modified>
</cp:coreProperties>
</file>