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14.xml" ContentType="application/vnd.openxmlformats-officedocument.presentationml.notesSlide+xml"/>
  <Override PartName="/ppt/tags/tag15.xml" ContentType="application/vnd.openxmlformats-officedocument.presentationml.tags+xml"/>
  <Override PartName="/ppt/notesSlides/notesSlide15.xml" ContentType="application/vnd.openxmlformats-officedocument.presentationml.notesSlide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9"/>
  </p:notesMasterIdLst>
  <p:handoutMasterIdLst>
    <p:handoutMasterId r:id="rId20"/>
  </p:handoutMasterIdLst>
  <p:sldIdLst>
    <p:sldId id="320" r:id="rId2"/>
    <p:sldId id="343" r:id="rId3"/>
    <p:sldId id="349" r:id="rId4"/>
    <p:sldId id="344" r:id="rId5"/>
    <p:sldId id="345" r:id="rId6"/>
    <p:sldId id="346" r:id="rId7"/>
    <p:sldId id="347" r:id="rId8"/>
    <p:sldId id="348" r:id="rId9"/>
    <p:sldId id="351" r:id="rId10"/>
    <p:sldId id="350" r:id="rId11"/>
    <p:sldId id="352" r:id="rId12"/>
    <p:sldId id="353" r:id="rId13"/>
    <p:sldId id="355" r:id="rId14"/>
    <p:sldId id="354" r:id="rId15"/>
    <p:sldId id="356" r:id="rId16"/>
    <p:sldId id="335" r:id="rId17"/>
    <p:sldId id="325" r:id="rId18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900" autoAdjust="0"/>
    <p:restoredTop sz="71517" autoAdjust="0"/>
  </p:normalViewPr>
  <p:slideViewPr>
    <p:cSldViewPr>
      <p:cViewPr varScale="1">
        <p:scale>
          <a:sx n="62" d="100"/>
          <a:sy n="62" d="100"/>
        </p:scale>
        <p:origin x="-1891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14 September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9/14/2015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5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6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7963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7718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71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0048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
https://www.polleverywhere.com/free_text_polls/5ecaTmFuFeJ65hY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5868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38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003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040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516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1488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3460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943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6909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071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4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SE1011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Week 2, Class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Lab 1 – Additional Assignment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Working Ahead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Primitives in Java</a:t>
            </a: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Precedence + Casting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6000" dirty="0" smtClean="0"/>
              <a:t>9L / 2</a:t>
            </a:r>
          </a:p>
          <a:p>
            <a:pPr marL="0" indent="0">
              <a:buNone/>
            </a:pPr>
            <a:endParaRPr lang="en-US" sz="6000" b="1" dirty="0"/>
          </a:p>
          <a:p>
            <a:pPr marL="0" indent="0">
              <a:buNone/>
            </a:pPr>
            <a:r>
              <a:rPr lang="en-US" sz="6000" dirty="0" smtClean="0"/>
              <a:t>1.0f + 1.0</a:t>
            </a:r>
            <a:endParaRPr lang="en-US" sz="6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1061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 Precedence + Casting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6000" dirty="0" smtClean="0"/>
              <a:t>10 % 4 - 5 % 2</a:t>
            </a:r>
            <a:endParaRPr lang="en-US" sz="6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9468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String name = </a:t>
            </a:r>
            <a:r>
              <a:rPr lang="en-US" b="1" dirty="0"/>
              <a:t>"</a:t>
            </a:r>
            <a:r>
              <a:rPr lang="en-US" b="1" dirty="0" smtClean="0"/>
              <a:t>Josiah"</a:t>
            </a:r>
            <a:r>
              <a:rPr lang="en-US" dirty="0" smtClean="0"/>
              <a:t>;</a:t>
            </a:r>
            <a:r>
              <a:rPr lang="en-US" dirty="0"/>
              <a:t/>
            </a:r>
            <a:br>
              <a:rPr lang="en-US" dirty="0"/>
            </a:br>
            <a:endParaRPr lang="en-US" sz="1500" dirty="0" smtClean="0"/>
          </a:p>
          <a:p>
            <a:pPr marL="0" indent="0">
              <a:buNone/>
            </a:pPr>
            <a:r>
              <a:rPr lang="en-US" b="1" dirty="0" smtClean="0"/>
              <a:t>char </a:t>
            </a:r>
            <a:r>
              <a:rPr lang="en-US" dirty="0"/>
              <a:t>initial = </a:t>
            </a:r>
            <a:r>
              <a:rPr lang="en-US" dirty="0" err="1"/>
              <a:t>name.charAt</a:t>
            </a:r>
            <a:r>
              <a:rPr lang="en-US" dirty="0"/>
              <a:t>(0);</a:t>
            </a:r>
            <a:br>
              <a:rPr lang="en-US" dirty="0"/>
            </a:br>
            <a:endParaRPr lang="en-US" sz="1500" dirty="0" smtClean="0"/>
          </a:p>
          <a:p>
            <a:pPr marL="0" indent="0">
              <a:buNone/>
            </a:pP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dirty="0"/>
              <a:t>length = </a:t>
            </a:r>
            <a:r>
              <a:rPr lang="en-US" dirty="0" err="1"/>
              <a:t>name.length</a:t>
            </a:r>
            <a:r>
              <a:rPr lang="en-US" dirty="0"/>
              <a:t>();</a:t>
            </a:r>
            <a:br>
              <a:rPr lang="en-US" dirty="0"/>
            </a:br>
            <a:endParaRPr lang="en-US" sz="1500" dirty="0" smtClean="0"/>
          </a:p>
          <a:p>
            <a:pPr marL="0" indent="0">
              <a:buNone/>
            </a:pPr>
            <a:r>
              <a:rPr lang="en-US" dirty="0" smtClean="0"/>
              <a:t>String </a:t>
            </a:r>
            <a:r>
              <a:rPr lang="en-US" dirty="0"/>
              <a:t>start = </a:t>
            </a:r>
            <a:r>
              <a:rPr lang="en-US" dirty="0" err="1"/>
              <a:t>name.substring</a:t>
            </a:r>
            <a:r>
              <a:rPr lang="en-US" dirty="0"/>
              <a:t>(0, 2);</a:t>
            </a:r>
            <a:br>
              <a:rPr lang="en-US" dirty="0"/>
            </a:br>
            <a:endParaRPr lang="en-US" sz="1500" dirty="0" smtClean="0"/>
          </a:p>
          <a:p>
            <a:pPr marL="0" indent="0">
              <a:buNone/>
            </a:pPr>
            <a:r>
              <a:rPr lang="en-US" dirty="0" smtClean="0"/>
              <a:t>String </a:t>
            </a:r>
            <a:r>
              <a:rPr lang="en-US" dirty="0"/>
              <a:t>middle = </a:t>
            </a:r>
            <a:r>
              <a:rPr lang="en-US" dirty="0" err="1"/>
              <a:t>name.substring</a:t>
            </a:r>
            <a:r>
              <a:rPr lang="en-US" dirty="0"/>
              <a:t>(2,4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endParaRPr lang="en-US" sz="1500" dirty="0" smtClean="0"/>
          </a:p>
          <a:p>
            <a:pPr marL="0" indent="0">
              <a:buNone/>
            </a:pPr>
            <a:r>
              <a:rPr lang="en-US" dirty="0" smtClean="0"/>
              <a:t>String </a:t>
            </a:r>
            <a:r>
              <a:rPr lang="en-US" dirty="0"/>
              <a:t>end = </a:t>
            </a:r>
            <a:r>
              <a:rPr lang="en-US" dirty="0" err="1"/>
              <a:t>name.substring</a:t>
            </a:r>
            <a:r>
              <a:rPr lang="en-US" dirty="0"/>
              <a:t>(4,6);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50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primitive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x == 1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0062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references … and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end == </a:t>
            </a:r>
            <a:r>
              <a:rPr lang="en-US" b="1" dirty="0" smtClean="0"/>
              <a:t>"ah"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5865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x = x + 1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x = x * 2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x = x / 2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x = x % 2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6138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72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based on the text</a:t>
            </a:r>
          </a:p>
          <a:p>
            <a:pPr marL="0" indent="0">
              <a:buNone/>
            </a:pPr>
            <a:r>
              <a:rPr lang="en-US" dirty="0" smtClean="0"/>
              <a:t>Introduction to Programming with Java by Dean &amp; Dean, 2</a:t>
            </a:r>
            <a:r>
              <a:rPr lang="en-US" baseline="30000" dirty="0" smtClean="0"/>
              <a:t>nd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Precedence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Grouping:</a:t>
            </a:r>
          </a:p>
          <a:p>
            <a:pPr lvl="1"/>
            <a:r>
              <a:rPr lang="en-US" dirty="0" smtClean="0"/>
              <a:t>(</a:t>
            </a:r>
            <a:r>
              <a:rPr lang="en-US" i="1" dirty="0" smtClean="0"/>
              <a:t>&lt;expression&gt;</a:t>
            </a:r>
            <a:r>
              <a:rPr lang="en-US" dirty="0" smtClean="0"/>
              <a:t>)</a:t>
            </a:r>
          </a:p>
          <a:p>
            <a:r>
              <a:rPr lang="en-US" dirty="0" smtClean="0"/>
              <a:t>Unary Operators:</a:t>
            </a:r>
          </a:p>
          <a:p>
            <a:pPr lvl="1"/>
            <a:r>
              <a:rPr lang="en-US" dirty="0" smtClean="0"/>
              <a:t>+x</a:t>
            </a:r>
          </a:p>
          <a:p>
            <a:pPr lvl="1"/>
            <a:r>
              <a:rPr lang="en-US" dirty="0" smtClean="0"/>
              <a:t>-x</a:t>
            </a:r>
          </a:p>
          <a:p>
            <a:pPr lvl="1"/>
            <a:r>
              <a:rPr lang="en-US" dirty="0" smtClean="0"/>
              <a:t>(</a:t>
            </a:r>
            <a:r>
              <a:rPr lang="en-US" i="1" dirty="0" smtClean="0"/>
              <a:t>&lt;type&gt;</a:t>
            </a:r>
            <a:r>
              <a:rPr lang="en-US" dirty="0" smtClean="0"/>
              <a:t>) x</a:t>
            </a:r>
          </a:p>
          <a:p>
            <a:r>
              <a:rPr lang="en-US" dirty="0" smtClean="0"/>
              <a:t>Multiplication-level Binary Operators:</a:t>
            </a:r>
          </a:p>
          <a:p>
            <a:pPr lvl="1"/>
            <a:r>
              <a:rPr lang="en-US" dirty="0" smtClean="0"/>
              <a:t>x * y</a:t>
            </a:r>
          </a:p>
          <a:p>
            <a:pPr lvl="1"/>
            <a:r>
              <a:rPr lang="en-US" dirty="0" smtClean="0"/>
              <a:t>x / y</a:t>
            </a:r>
          </a:p>
          <a:p>
            <a:pPr lvl="1"/>
            <a:r>
              <a:rPr lang="en-US" dirty="0" smtClean="0"/>
              <a:t>x % y</a:t>
            </a:r>
          </a:p>
          <a:p>
            <a:r>
              <a:rPr lang="en-US" dirty="0" smtClean="0"/>
              <a:t>Addition-level Binary Operators</a:t>
            </a:r>
          </a:p>
          <a:p>
            <a:pPr lvl="1"/>
            <a:r>
              <a:rPr lang="en-US" dirty="0" smtClean="0"/>
              <a:t>x + y</a:t>
            </a:r>
          </a:p>
          <a:p>
            <a:pPr lvl="1"/>
            <a:r>
              <a:rPr lang="en-US" dirty="0" smtClean="0"/>
              <a:t>x - y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791200" y="1871662"/>
            <a:ext cx="3048000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 smtClean="0"/>
              <a:t>Dean &amp; Dean, 2</a:t>
            </a:r>
            <a:r>
              <a:rPr lang="en-US" kern="0" baseline="30000" dirty="0" smtClean="0"/>
              <a:t>nd</a:t>
            </a:r>
            <a:r>
              <a:rPr lang="en-US" kern="0" dirty="0" smtClean="0"/>
              <a:t> Ed, Fig. 3.7, p. 84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14833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 Precedence + Casting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6000" dirty="0" smtClean="0"/>
              <a:t>2 * - 1 * + 4</a:t>
            </a:r>
            <a:endParaRPr lang="en-US" sz="6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797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Precedence + Casting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Evaluate the expressions:</a:t>
            </a:r>
          </a:p>
          <a:p>
            <a:pPr marL="0" indent="0">
              <a:buNone/>
            </a:pPr>
            <a:r>
              <a:rPr lang="en-US" sz="6000" dirty="0" smtClean="0"/>
              <a:t>(2 + 3.0) / 4 + 1</a:t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1749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Precedence + Casting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6000" dirty="0" smtClean="0"/>
              <a:t>((</a:t>
            </a:r>
            <a:r>
              <a:rPr lang="en-US" sz="6000" dirty="0" err="1"/>
              <a:t>int</a:t>
            </a:r>
            <a:r>
              <a:rPr lang="en-US" sz="6000" dirty="0"/>
              <a:t>) 5.0 + 1.0) / 4</a:t>
            </a:r>
          </a:p>
          <a:p>
            <a:pPr marL="0" indent="0">
              <a:buNone/>
            </a:pPr>
            <a:r>
              <a:rPr lang="en-US" sz="6000" dirty="0" smtClean="0"/>
              <a:t/>
            </a:r>
            <a:br>
              <a:rPr lang="en-US" sz="6000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5381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Precedence + Casting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6000" dirty="0"/>
              <a:t>5 / 4</a:t>
            </a:r>
            <a:br>
              <a:rPr lang="en-US" sz="6000" dirty="0"/>
            </a:br>
            <a:endParaRPr lang="en-US" sz="6000" dirty="0"/>
          </a:p>
          <a:p>
            <a:pPr marL="0" indent="0">
              <a:buNone/>
            </a:pPr>
            <a:r>
              <a:rPr lang="en-US" sz="6000" dirty="0" smtClean="0"/>
              <a:t>5 % 4</a:t>
            </a:r>
            <a:br>
              <a:rPr lang="en-US" sz="6000" dirty="0" smtClean="0"/>
            </a:br>
            <a:endParaRPr lang="en-US" sz="6000" dirty="0" smtClean="0"/>
          </a:p>
          <a:p>
            <a:pPr marL="0" indent="0">
              <a:buNone/>
            </a:pPr>
            <a:endParaRPr lang="en-US" sz="6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9810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Precedence + Casting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6000" dirty="0" smtClean="0"/>
              <a:t>0 / 4</a:t>
            </a:r>
            <a:br>
              <a:rPr lang="en-US" sz="6000" dirty="0" smtClean="0"/>
            </a:br>
            <a:endParaRPr lang="en-US" sz="6000" dirty="0" smtClean="0"/>
          </a:p>
          <a:p>
            <a:pPr marL="0" indent="0">
              <a:buNone/>
            </a:pPr>
            <a:r>
              <a:rPr lang="en-US" sz="6000" dirty="0" smtClean="0"/>
              <a:t>0 % </a:t>
            </a:r>
            <a:r>
              <a:rPr lang="en-US" sz="6000" dirty="0"/>
              <a:t>4</a:t>
            </a:r>
            <a:br>
              <a:rPr lang="en-US" sz="6000" dirty="0"/>
            </a:br>
            <a:endParaRPr lang="en-US" sz="6000" dirty="0" smtClean="0"/>
          </a:p>
          <a:p>
            <a:pPr marL="0" indent="0">
              <a:buNone/>
            </a:pPr>
            <a:endParaRPr lang="en-US" sz="6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9155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 Precedence + Casting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6000" dirty="0" smtClean="0"/>
              <a:t>(</a:t>
            </a:r>
            <a:r>
              <a:rPr lang="en-US" sz="6000" dirty="0" err="1" smtClean="0"/>
              <a:t>int</a:t>
            </a:r>
            <a:r>
              <a:rPr lang="en-US" sz="6000" dirty="0" smtClean="0"/>
              <a:t>)(4.5 + 4.5) / 4.0</a:t>
            </a:r>
          </a:p>
          <a:p>
            <a:pPr marL="0" indent="0">
              <a:buNone/>
            </a:pPr>
            <a:endParaRPr lang="en-US" sz="6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9938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Precedence + Casting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6000" dirty="0" smtClean="0"/>
              <a:t>1.0 + 11 / 5 + 2.0f</a:t>
            </a:r>
          </a:p>
          <a:p>
            <a:pPr marL="0" indent="0">
              <a:buNone/>
            </a:pPr>
            <a:endParaRPr lang="en-US" sz="60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7429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ec317de9-abd9-42b5-ba52-315808f864e9"/>
  <p:tag name="__PE_ORIG_SIZE" val="50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50410</TotalTime>
  <Words>613</Words>
  <Application>Microsoft Office PowerPoint</Application>
  <PresentationFormat>On-screen Show (4:3)</PresentationFormat>
  <Paragraphs>162</Paragraphs>
  <Slides>17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2_Network</vt:lpstr>
      <vt:lpstr>    SE1011 Week 2, Class 1</vt:lpstr>
      <vt:lpstr>Operator Precedence</vt:lpstr>
      <vt:lpstr>Operator Precedence + Casting Exercise</vt:lpstr>
      <vt:lpstr>Operator Precedence + Casting Exercise</vt:lpstr>
      <vt:lpstr>Operator Precedence + Casting Exercise</vt:lpstr>
      <vt:lpstr>Operator Precedence + Casting Exercise</vt:lpstr>
      <vt:lpstr>Operator Precedence + Casting Exercise</vt:lpstr>
      <vt:lpstr>Operator Precedence + Casting Exercise</vt:lpstr>
      <vt:lpstr>Operator Precedence + Casting</vt:lpstr>
      <vt:lpstr>Operator Precedence + Casting</vt:lpstr>
      <vt:lpstr>Operator Precedence + Casting</vt:lpstr>
      <vt:lpstr>Strings</vt:lpstr>
      <vt:lpstr>Comparing primitive types</vt:lpstr>
      <vt:lpstr>Comparing references … and objects</vt:lpstr>
      <vt:lpstr>Compound Assignment</vt:lpstr>
      <vt:lpstr>PowerPoint Presentation</vt:lpstr>
      <vt:lpstr>Acknowledgement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1564</cp:revision>
  <cp:lastPrinted>2015-09-14T20:15:41Z</cp:lastPrinted>
  <dcterms:created xsi:type="dcterms:W3CDTF">1999-09-06T21:32:20Z</dcterms:created>
  <dcterms:modified xsi:type="dcterms:W3CDTF">2015-09-14T20:18:08Z</dcterms:modified>
</cp:coreProperties>
</file>