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5"/>
  </p:notesMasterIdLst>
  <p:handoutMasterIdLst>
    <p:handoutMasterId r:id="rId16"/>
  </p:handoutMasterIdLst>
  <p:sldIdLst>
    <p:sldId id="320" r:id="rId2"/>
    <p:sldId id="345" r:id="rId3"/>
    <p:sldId id="347" r:id="rId4"/>
    <p:sldId id="348" r:id="rId5"/>
    <p:sldId id="349" r:id="rId6"/>
    <p:sldId id="350" r:id="rId7"/>
    <p:sldId id="339" r:id="rId8"/>
    <p:sldId id="341" r:id="rId9"/>
    <p:sldId id="342" r:id="rId10"/>
    <p:sldId id="343" r:id="rId11"/>
    <p:sldId id="344" r:id="rId12"/>
    <p:sldId id="340" r:id="rId13"/>
    <p:sldId id="325" r:id="rId14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26" autoAdjust="0"/>
    <p:restoredTop sz="70498" autoAdjust="0"/>
  </p:normalViewPr>
  <p:slideViewPr>
    <p:cSldViewPr>
      <p:cViewPr varScale="1">
        <p:scale>
          <a:sx n="58" d="100"/>
          <a:sy n="58" d="100"/>
        </p:scale>
        <p:origin x="-197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28 September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83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83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883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37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6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69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6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86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codingbat.com/prob/p174254" TargetMode="External"/><Relationship Id="rId3" Type="http://schemas.openxmlformats.org/officeDocument/2006/relationships/hyperlink" Target="http://codingbat.com/prob/p190570" TargetMode="External"/><Relationship Id="rId7" Type="http://schemas.openxmlformats.org/officeDocument/2006/relationships/hyperlink" Target="http://codingbat.com/prob/p19478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dingbat.com/prob/p110141" TargetMode="External"/><Relationship Id="rId5" Type="http://schemas.openxmlformats.org/officeDocument/2006/relationships/hyperlink" Target="http://codingbat.com/prob/p172267" TargetMode="External"/><Relationship Id="rId4" Type="http://schemas.openxmlformats.org/officeDocument/2006/relationships/hyperlink" Target="http://codingbat.com/prob/p115863" TargetMode="External"/><Relationship Id="rId9" Type="http://schemas.openxmlformats.org/officeDocument/2006/relationships/hyperlink" Target="http://codingbat.com/prob/p28196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dingbat.com/prob/p249622" TargetMode="External"/><Relationship Id="rId2" Type="http://schemas.openxmlformats.org/officeDocument/2006/relationships/hyperlink" Target="http://codingbat.com/prob/p13907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odingbat.com/prob/p147538" TargetMode="External"/><Relationship Id="rId4" Type="http://schemas.openxmlformats.org/officeDocument/2006/relationships/hyperlink" Target="http://codingbat.com/prob/p16856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3, Class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Muddiest Points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 1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Comparisons and Boolean operators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Switch Statements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Loops</a:t>
            </a:r>
            <a:endParaRPr lang="en-US" dirty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Next Half-Exam: Week 5, Monday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loop at all?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let the computer count</a:t>
            </a:r>
          </a:p>
          <a:p>
            <a:r>
              <a:rPr lang="en-US" dirty="0" smtClean="0"/>
              <a:t>To play video or music</a:t>
            </a:r>
          </a:p>
          <a:p>
            <a:r>
              <a:rPr lang="en-US" dirty="0" smtClean="0"/>
              <a:t>To recover from user errors</a:t>
            </a:r>
          </a:p>
          <a:p>
            <a:r>
              <a:rPr lang="en-US" dirty="0" smtClean="0"/>
              <a:t>To let user repeat a task</a:t>
            </a:r>
          </a:p>
          <a:p>
            <a:r>
              <a:rPr lang="en-US" dirty="0" smtClean="0"/>
              <a:t>To search</a:t>
            </a:r>
          </a:p>
          <a:p>
            <a:r>
              <a:rPr lang="en-US" dirty="0" smtClean="0"/>
              <a:t>…any time you want to run part of your code more than once!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0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loop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(See code)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8808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21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 1/3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5365610"/>
              </p:ext>
            </p:extLst>
          </p:nvPr>
        </p:nvGraphicFramePr>
        <p:xfrm>
          <a:off x="381000" y="1752600"/>
          <a:ext cx="8077200" cy="408432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5791200"/>
                <a:gridCol w="22860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strings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substring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chars and substrings. Also casting and doing math with it.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substring, casting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When there is an implicit and explicit caste at the same time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casting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why are substrings considered confusing?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substring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when to use and not use .equals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references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selecting characters from a string as a substring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substring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Understanding what to study....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substring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Substring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substring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681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 2/3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2365078"/>
              </p:ext>
            </p:extLst>
          </p:nvPr>
        </p:nvGraphicFramePr>
        <p:xfrm>
          <a:off x="457200" y="1752600"/>
          <a:ext cx="8077200" cy="445008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5791200"/>
                <a:gridCol w="22860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 too, say GUI.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JOptionPane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complaints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stuff we just learned about switch and break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switch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the diagrams and flowcharts, and taking time to draw them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show dialog and input message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JOptionPane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GUI probably.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JOptionPane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there a program to use to write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pseudocode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, or should we just do it with pen/pencil?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pseudocode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converting from a string to char or char to string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string to char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23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 3/3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726938"/>
              </p:ext>
            </p:extLst>
          </p:nvPr>
        </p:nvGraphicFramePr>
        <p:xfrm>
          <a:off x="457200" y="1752600"/>
          <a:ext cx="8077200" cy="3352800"/>
        </p:xfrm>
        <a:graphic>
          <a:graphicData uri="http://schemas.openxmlformats.org/drawingml/2006/table">
            <a:tbl>
              <a:tblPr bandRow="1">
                <a:tableStyleId>{9D7B26C5-4107-4FEC-AEDC-1716B250A1EF}</a:tableStyleId>
              </a:tblPr>
              <a:tblGrid>
                <a:gridCol w="5791200"/>
                <a:gridCol w="22860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implicit casting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casting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converting thoughts into code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working with GUI's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JOptionPane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gui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JOptionPane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nothing really.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substrings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substring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 sure entirely how </a:t>
                      </a:r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psuedocode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is supposed to look. Is it standardized?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pseudocode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5526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Codingbat</a:t>
            </a:r>
            <a:r>
              <a:rPr lang="en-US" dirty="0" smtClean="0"/>
              <a:t> - Substring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u="sng" dirty="0" smtClean="0">
                <a:hlinkClick r:id="rId3"/>
              </a:rPr>
              <a:t>http</a:t>
            </a:r>
            <a:r>
              <a:rPr lang="en-US" sz="2800" u="sng" dirty="0">
                <a:hlinkClick r:id="rId3"/>
              </a:rPr>
              <a:t>://</a:t>
            </a:r>
            <a:r>
              <a:rPr lang="en-US" sz="2800" u="sng" dirty="0" smtClean="0">
                <a:hlinkClick r:id="rId3"/>
              </a:rPr>
              <a:t>codingbat.com/prob/p190570</a:t>
            </a:r>
            <a:r>
              <a:rPr lang="en-US" sz="2800" dirty="0" smtClean="0"/>
              <a:t> </a:t>
            </a:r>
            <a:r>
              <a:rPr lang="en-US" sz="2800" dirty="0" err="1" smtClean="0"/>
              <a:t>missingChar</a:t>
            </a:r>
            <a:endParaRPr lang="en-US" sz="2800" dirty="0"/>
          </a:p>
          <a:p>
            <a:r>
              <a:rPr lang="en-US" sz="2800" u="sng" dirty="0" smtClean="0">
                <a:hlinkClick r:id="rId4"/>
              </a:rPr>
              <a:t>http</a:t>
            </a:r>
            <a:r>
              <a:rPr lang="en-US" sz="2800" u="sng" dirty="0">
                <a:hlinkClick r:id="rId4"/>
              </a:rPr>
              <a:t>://</a:t>
            </a:r>
            <a:r>
              <a:rPr lang="en-US" sz="2800" u="sng" dirty="0" smtClean="0">
                <a:hlinkClick r:id="rId4"/>
              </a:rPr>
              <a:t>codingbat.com/prob/p115863</a:t>
            </a:r>
            <a:r>
              <a:rPr lang="en-US" sz="2800" dirty="0" smtClean="0"/>
              <a:t> </a:t>
            </a:r>
            <a:r>
              <a:rPr lang="en-US" sz="2800" dirty="0" err="1" smtClean="0"/>
              <a:t>middleThree</a:t>
            </a:r>
            <a:endParaRPr lang="en-US" sz="2800" dirty="0"/>
          </a:p>
          <a:p>
            <a:r>
              <a:rPr lang="en-US" sz="2800" u="sng" dirty="0" smtClean="0">
                <a:hlinkClick r:id="rId5"/>
              </a:rPr>
              <a:t>http</a:t>
            </a:r>
            <a:r>
              <a:rPr lang="en-US" sz="2800" u="sng" dirty="0">
                <a:hlinkClick r:id="rId5"/>
              </a:rPr>
              <a:t>://codingbat.com/prob/p172267</a:t>
            </a:r>
            <a:endParaRPr lang="en-US" sz="2800" dirty="0"/>
          </a:p>
          <a:p>
            <a:r>
              <a:rPr lang="en-US" sz="2800" u="sng" dirty="0" smtClean="0">
                <a:hlinkClick r:id="rId6"/>
              </a:rPr>
              <a:t>http</a:t>
            </a:r>
            <a:r>
              <a:rPr lang="en-US" sz="2800" u="sng" dirty="0">
                <a:hlinkClick r:id="rId6"/>
              </a:rPr>
              <a:t>://codingbat.com/prob/p110141</a:t>
            </a:r>
            <a:endParaRPr lang="en-US" sz="2800" dirty="0"/>
          </a:p>
          <a:p>
            <a:r>
              <a:rPr lang="en-US" sz="2800" u="sng" dirty="0" smtClean="0">
                <a:hlinkClick r:id="rId7"/>
              </a:rPr>
              <a:t>http</a:t>
            </a:r>
            <a:r>
              <a:rPr lang="en-US" sz="2800" u="sng" dirty="0">
                <a:hlinkClick r:id="rId7"/>
              </a:rPr>
              <a:t>://codingbat.com/prob/p194786</a:t>
            </a:r>
            <a:endParaRPr lang="en-US" sz="2800" dirty="0"/>
          </a:p>
          <a:p>
            <a:r>
              <a:rPr lang="en-US" sz="2800" u="sng" dirty="0" smtClean="0">
                <a:hlinkClick r:id="rId8"/>
              </a:rPr>
              <a:t>http</a:t>
            </a:r>
            <a:r>
              <a:rPr lang="en-US" sz="2800" u="sng" dirty="0">
                <a:hlinkClick r:id="rId8"/>
              </a:rPr>
              <a:t>://codingbat.com/prob/p174254</a:t>
            </a:r>
            <a:endParaRPr lang="en-US" sz="2800" dirty="0"/>
          </a:p>
          <a:p>
            <a:r>
              <a:rPr lang="en-US" sz="2800" u="sng" dirty="0" smtClean="0">
                <a:hlinkClick r:id="rId9"/>
              </a:rPr>
              <a:t>http</a:t>
            </a:r>
            <a:r>
              <a:rPr lang="en-US" sz="2800" u="sng" dirty="0">
                <a:hlinkClick r:id="rId9"/>
              </a:rPr>
              <a:t>://codingbat.com/prob/p281962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298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Codingbat</a:t>
            </a:r>
            <a:r>
              <a:rPr lang="en-US" dirty="0" smtClean="0"/>
              <a:t> -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Comparing strings: </a:t>
            </a:r>
            <a:r>
              <a:rPr lang="en-US" u="sng" dirty="0">
                <a:hlinkClick r:id="rId2"/>
              </a:rPr>
              <a:t>http://codingbat.com/prob/p139075</a:t>
            </a:r>
            <a:endParaRPr lang="en-US" dirty="0"/>
          </a:p>
          <a:p>
            <a:r>
              <a:rPr lang="en-US" dirty="0" smtClean="0"/>
              <a:t>Comparing </a:t>
            </a:r>
            <a:r>
              <a:rPr lang="en-US" dirty="0"/>
              <a:t>strings: </a:t>
            </a:r>
            <a:r>
              <a:rPr lang="en-US" u="sng" dirty="0">
                <a:hlinkClick r:id="rId3"/>
              </a:rPr>
              <a:t>http://codingbat.com/prob/p249622</a:t>
            </a:r>
            <a:endParaRPr lang="en-US" dirty="0"/>
          </a:p>
          <a:p>
            <a:r>
              <a:rPr lang="en-US" dirty="0"/>
              <a:t>Decisions on strings: </a:t>
            </a:r>
            <a:r>
              <a:rPr lang="en-US" u="sng" dirty="0">
                <a:hlinkClick r:id="rId4"/>
              </a:rPr>
              <a:t>http://codingbat.com/prob/p168564</a:t>
            </a:r>
            <a:endParaRPr lang="en-US" dirty="0"/>
          </a:p>
          <a:p>
            <a:r>
              <a:rPr lang="en-US" dirty="0"/>
              <a:t>Loops with strings: </a:t>
            </a:r>
            <a:r>
              <a:rPr lang="en-US" u="sng" dirty="0">
                <a:hlinkClick r:id="rId5"/>
              </a:rPr>
              <a:t>http://codingbat.com/prob/p147538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860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lowchart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</a:t>
            </a:r>
            <a:r>
              <a:rPr lang="en-US" i="1" dirty="0" smtClean="0"/>
              <a:t>(&lt;condition&gt;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&lt;statement 1&gt;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&lt;statement 2&gt;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&lt;statement 3&gt;</a:t>
            </a:r>
            <a:endParaRPr lang="en-US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762000" y="3810000"/>
            <a:ext cx="2286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&lt;statement 1&gt;</a:t>
            </a:r>
          </a:p>
        </p:txBody>
      </p:sp>
      <p:sp>
        <p:nvSpPr>
          <p:cNvPr id="11" name="Flowchart: Decision 10"/>
          <p:cNvSpPr/>
          <p:nvPr/>
        </p:nvSpPr>
        <p:spPr bwMode="auto">
          <a:xfrm>
            <a:off x="685800" y="2629382"/>
            <a:ext cx="2438400" cy="609600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&lt;condition&gt;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62000" y="4724400"/>
            <a:ext cx="2286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&lt;statement 2&gt;</a:t>
            </a:r>
          </a:p>
        </p:txBody>
      </p:sp>
      <p:cxnSp>
        <p:nvCxnSpPr>
          <p:cNvPr id="16" name="Straight Arrow Connector 15"/>
          <p:cNvCxnSpPr>
            <a:stCxn id="11" idx="2"/>
            <a:endCxn id="10" idx="0"/>
          </p:cNvCxnSpPr>
          <p:nvPr/>
        </p:nvCxnSpPr>
        <p:spPr bwMode="auto">
          <a:xfrm>
            <a:off x="1905000" y="3238982"/>
            <a:ext cx="0" cy="5710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0" idx="2"/>
            <a:endCxn id="12" idx="0"/>
          </p:cNvCxnSpPr>
          <p:nvPr/>
        </p:nvCxnSpPr>
        <p:spPr bwMode="auto">
          <a:xfrm>
            <a:off x="1905000" y="4267200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985878" y="3233195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23" name="Straight Arrow Connector 22"/>
          <p:cNvCxnSpPr>
            <a:endCxn id="11" idx="0"/>
          </p:cNvCxnSpPr>
          <p:nvPr/>
        </p:nvCxnSpPr>
        <p:spPr bwMode="auto">
          <a:xfrm>
            <a:off x="1905000" y="2209800"/>
            <a:ext cx="0" cy="41958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753319" y="5943600"/>
            <a:ext cx="2286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&lt;statement 3&gt;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24200" y="2444716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 bwMode="auto">
          <a:xfrm>
            <a:off x="2207871" y="2928395"/>
            <a:ext cx="1678329" cy="3020992"/>
          </a:xfrm>
          <a:custGeom>
            <a:avLst/>
            <a:gdLst>
              <a:gd name="connsiteX0" fmla="*/ 1180618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  <a:gd name="connsiteX5" fmla="*/ 46299 w 1678329"/>
              <a:gd name="connsiteY5" fmla="*/ 2974693 h 3020992"/>
              <a:gd name="connsiteX6" fmla="*/ 1458410 w 1678329"/>
              <a:gd name="connsiteY6" fmla="*/ 2974693 h 3020992"/>
              <a:gd name="connsiteX0" fmla="*/ 1180618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  <a:gd name="connsiteX5" fmla="*/ 46299 w 1678329"/>
              <a:gd name="connsiteY5" fmla="*/ 2974693 h 3020992"/>
              <a:gd name="connsiteX0" fmla="*/ 1180618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  <a:gd name="connsiteX0" fmla="*/ 937550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  <a:gd name="connsiteX0" fmla="*/ 891251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8329" h="3020992">
                <a:moveTo>
                  <a:pt x="891251" y="0"/>
                </a:moveTo>
                <a:lnTo>
                  <a:pt x="1678329" y="0"/>
                </a:lnTo>
                <a:lnTo>
                  <a:pt x="1678329" y="2777924"/>
                </a:lnTo>
                <a:lnTo>
                  <a:pt x="0" y="2777924"/>
                </a:lnTo>
                <a:lnTo>
                  <a:pt x="0" y="3020992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393700" y="2438400"/>
            <a:ext cx="1511300" cy="3009900"/>
          </a:xfrm>
          <a:custGeom>
            <a:avLst/>
            <a:gdLst>
              <a:gd name="connsiteX0" fmla="*/ 1498600 w 1955800"/>
              <a:gd name="connsiteY0" fmla="*/ 2870200 h 3149600"/>
              <a:gd name="connsiteX1" fmla="*/ 1498600 w 1955800"/>
              <a:gd name="connsiteY1" fmla="*/ 3149600 h 3149600"/>
              <a:gd name="connsiteX2" fmla="*/ 0 w 1955800"/>
              <a:gd name="connsiteY2" fmla="*/ 3149600 h 3149600"/>
              <a:gd name="connsiteX3" fmla="*/ 0 w 1955800"/>
              <a:gd name="connsiteY3" fmla="*/ 139700 h 3149600"/>
              <a:gd name="connsiteX4" fmla="*/ 1511300 w 1955800"/>
              <a:gd name="connsiteY4" fmla="*/ 139700 h 3149600"/>
              <a:gd name="connsiteX5" fmla="*/ 1955800 w 1955800"/>
              <a:gd name="connsiteY5" fmla="*/ 0 h 3149600"/>
              <a:gd name="connsiteX0" fmla="*/ 1498600 w 1511300"/>
              <a:gd name="connsiteY0" fmla="*/ 2730500 h 3009900"/>
              <a:gd name="connsiteX1" fmla="*/ 1498600 w 1511300"/>
              <a:gd name="connsiteY1" fmla="*/ 3009900 h 3009900"/>
              <a:gd name="connsiteX2" fmla="*/ 0 w 1511300"/>
              <a:gd name="connsiteY2" fmla="*/ 3009900 h 3009900"/>
              <a:gd name="connsiteX3" fmla="*/ 0 w 1511300"/>
              <a:gd name="connsiteY3" fmla="*/ 0 h 3009900"/>
              <a:gd name="connsiteX4" fmla="*/ 1511300 w 1511300"/>
              <a:gd name="connsiteY4" fmla="*/ 0 h 300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1300" h="3009900">
                <a:moveTo>
                  <a:pt x="1498600" y="2730500"/>
                </a:moveTo>
                <a:lnTo>
                  <a:pt x="1498600" y="3009900"/>
                </a:lnTo>
                <a:lnTo>
                  <a:pt x="0" y="3009900"/>
                </a:lnTo>
                <a:lnTo>
                  <a:pt x="0" y="0"/>
                </a:lnTo>
                <a:lnTo>
                  <a:pt x="151130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Do-while loop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lowchart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8200" y="2207260"/>
            <a:ext cx="4041775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do {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&lt;statement 1&gt;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&lt;statement 2&gt;</a:t>
            </a:r>
          </a:p>
          <a:p>
            <a:pPr marL="0" indent="0">
              <a:buNone/>
            </a:pPr>
            <a:r>
              <a:rPr lang="en-US" dirty="0" smtClean="0"/>
              <a:t>} while (</a:t>
            </a:r>
            <a:r>
              <a:rPr lang="en-US" i="1" dirty="0" smtClean="0"/>
              <a:t>&lt;condition&gt;</a:t>
            </a:r>
            <a:r>
              <a:rPr lang="en-US" dirty="0" smtClean="0"/>
              <a:t>);</a:t>
            </a:r>
            <a:endParaRPr lang="en-US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&lt;statement 3&gt;</a:t>
            </a:r>
            <a:endParaRPr lang="en-US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778719" y="3067291"/>
            <a:ext cx="2286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&lt;statement 1&gt;</a:t>
            </a:r>
          </a:p>
        </p:txBody>
      </p:sp>
      <p:sp>
        <p:nvSpPr>
          <p:cNvPr id="11" name="Flowchart: Decision 10"/>
          <p:cNvSpPr/>
          <p:nvPr/>
        </p:nvSpPr>
        <p:spPr bwMode="auto">
          <a:xfrm>
            <a:off x="685800" y="4871173"/>
            <a:ext cx="2438400" cy="609600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&lt;condition&gt;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78719" y="3981691"/>
            <a:ext cx="2286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&lt;statement 2&gt;</a:t>
            </a:r>
          </a:p>
        </p:txBody>
      </p:sp>
      <p:cxnSp>
        <p:nvCxnSpPr>
          <p:cNvPr id="18" name="Straight Arrow Connector 17"/>
          <p:cNvCxnSpPr/>
          <p:nvPr/>
        </p:nvCxnSpPr>
        <p:spPr bwMode="auto">
          <a:xfrm>
            <a:off x="1947119" y="3524491"/>
            <a:ext cx="0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165462" y="5341877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1925738" y="4449493"/>
            <a:ext cx="0" cy="4237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753319" y="5943600"/>
            <a:ext cx="22860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&lt;statement 3&gt;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394660" y="5193348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 bwMode="auto">
          <a:xfrm>
            <a:off x="2207871" y="5175973"/>
            <a:ext cx="1703729" cy="773414"/>
          </a:xfrm>
          <a:custGeom>
            <a:avLst/>
            <a:gdLst>
              <a:gd name="connsiteX0" fmla="*/ 1180618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  <a:gd name="connsiteX5" fmla="*/ 46299 w 1678329"/>
              <a:gd name="connsiteY5" fmla="*/ 2974693 h 3020992"/>
              <a:gd name="connsiteX6" fmla="*/ 1458410 w 1678329"/>
              <a:gd name="connsiteY6" fmla="*/ 2974693 h 3020992"/>
              <a:gd name="connsiteX0" fmla="*/ 1180618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  <a:gd name="connsiteX5" fmla="*/ 46299 w 1678329"/>
              <a:gd name="connsiteY5" fmla="*/ 2974693 h 3020992"/>
              <a:gd name="connsiteX0" fmla="*/ 1180618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  <a:gd name="connsiteX0" fmla="*/ 937550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  <a:gd name="connsiteX0" fmla="*/ 891251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  <a:gd name="connsiteX0" fmla="*/ 891251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12700 w 1678329"/>
              <a:gd name="connsiteY3" fmla="*/ 2381068 h 3020992"/>
              <a:gd name="connsiteX4" fmla="*/ 0 w 1678329"/>
              <a:gd name="connsiteY4" fmla="*/ 3020992 h 3020992"/>
              <a:gd name="connsiteX0" fmla="*/ 891251 w 1691029"/>
              <a:gd name="connsiteY0" fmla="*/ 0 h 3020992"/>
              <a:gd name="connsiteX1" fmla="*/ 1678329 w 1691029"/>
              <a:gd name="connsiteY1" fmla="*/ 0 h 3020992"/>
              <a:gd name="connsiteX2" fmla="*/ 1691029 w 1691029"/>
              <a:gd name="connsiteY2" fmla="*/ 2430675 h 3020992"/>
              <a:gd name="connsiteX3" fmla="*/ 12700 w 1691029"/>
              <a:gd name="connsiteY3" fmla="*/ 2381068 h 3020992"/>
              <a:gd name="connsiteX4" fmla="*/ 0 w 1691029"/>
              <a:gd name="connsiteY4" fmla="*/ 3020992 h 3020992"/>
              <a:gd name="connsiteX0" fmla="*/ 891251 w 1703729"/>
              <a:gd name="connsiteY0" fmla="*/ 0 h 3020992"/>
              <a:gd name="connsiteX1" fmla="*/ 1678329 w 1703729"/>
              <a:gd name="connsiteY1" fmla="*/ 0 h 3020992"/>
              <a:gd name="connsiteX2" fmla="*/ 1703729 w 1703729"/>
              <a:gd name="connsiteY2" fmla="*/ 2381068 h 3020992"/>
              <a:gd name="connsiteX3" fmla="*/ 12700 w 1703729"/>
              <a:gd name="connsiteY3" fmla="*/ 2381068 h 3020992"/>
              <a:gd name="connsiteX4" fmla="*/ 0 w 1703729"/>
              <a:gd name="connsiteY4" fmla="*/ 3020992 h 302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03729" h="3020992">
                <a:moveTo>
                  <a:pt x="891251" y="0"/>
                </a:moveTo>
                <a:lnTo>
                  <a:pt x="1678329" y="0"/>
                </a:lnTo>
                <a:cubicBezTo>
                  <a:pt x="1682562" y="810225"/>
                  <a:pt x="1699496" y="1570843"/>
                  <a:pt x="1703729" y="2381068"/>
                </a:cubicBezTo>
                <a:lnTo>
                  <a:pt x="12700" y="2381068"/>
                </a:lnTo>
                <a:cubicBezTo>
                  <a:pt x="12700" y="2462091"/>
                  <a:pt x="0" y="2939969"/>
                  <a:pt x="0" y="3020992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418457" y="2765545"/>
            <a:ext cx="1511300" cy="3009900"/>
          </a:xfrm>
          <a:custGeom>
            <a:avLst/>
            <a:gdLst>
              <a:gd name="connsiteX0" fmla="*/ 1498600 w 1955800"/>
              <a:gd name="connsiteY0" fmla="*/ 2870200 h 3149600"/>
              <a:gd name="connsiteX1" fmla="*/ 1498600 w 1955800"/>
              <a:gd name="connsiteY1" fmla="*/ 3149600 h 3149600"/>
              <a:gd name="connsiteX2" fmla="*/ 0 w 1955800"/>
              <a:gd name="connsiteY2" fmla="*/ 3149600 h 3149600"/>
              <a:gd name="connsiteX3" fmla="*/ 0 w 1955800"/>
              <a:gd name="connsiteY3" fmla="*/ 139700 h 3149600"/>
              <a:gd name="connsiteX4" fmla="*/ 1511300 w 1955800"/>
              <a:gd name="connsiteY4" fmla="*/ 139700 h 3149600"/>
              <a:gd name="connsiteX5" fmla="*/ 1955800 w 1955800"/>
              <a:gd name="connsiteY5" fmla="*/ 0 h 3149600"/>
              <a:gd name="connsiteX0" fmla="*/ 1498600 w 1511300"/>
              <a:gd name="connsiteY0" fmla="*/ 2730500 h 3009900"/>
              <a:gd name="connsiteX1" fmla="*/ 1498600 w 1511300"/>
              <a:gd name="connsiteY1" fmla="*/ 3009900 h 3009900"/>
              <a:gd name="connsiteX2" fmla="*/ 0 w 1511300"/>
              <a:gd name="connsiteY2" fmla="*/ 3009900 h 3009900"/>
              <a:gd name="connsiteX3" fmla="*/ 0 w 1511300"/>
              <a:gd name="connsiteY3" fmla="*/ 0 h 3009900"/>
              <a:gd name="connsiteX4" fmla="*/ 1511300 w 1511300"/>
              <a:gd name="connsiteY4" fmla="*/ 0 h 300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1300" h="3009900">
                <a:moveTo>
                  <a:pt x="1498600" y="2730500"/>
                </a:moveTo>
                <a:lnTo>
                  <a:pt x="1498600" y="3009900"/>
                </a:lnTo>
                <a:lnTo>
                  <a:pt x="0" y="3009900"/>
                </a:lnTo>
                <a:lnTo>
                  <a:pt x="0" y="0"/>
                </a:lnTo>
                <a:lnTo>
                  <a:pt x="151130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>
            <a:off x="1943100" y="2285999"/>
            <a:ext cx="0" cy="7812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8638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lowchart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(</a:t>
            </a:r>
            <a:r>
              <a:rPr lang="en-US" i="1" dirty="0" smtClean="0"/>
              <a:t>&lt;</a:t>
            </a:r>
            <a:r>
              <a:rPr lang="en-US" i="1" dirty="0" err="1"/>
              <a:t>st</a:t>
            </a:r>
            <a:r>
              <a:rPr lang="en-US" i="1" dirty="0"/>
              <a:t> 0</a:t>
            </a:r>
            <a:r>
              <a:rPr lang="en-US" i="1" dirty="0" smtClean="0"/>
              <a:t>&gt;</a:t>
            </a:r>
            <a:r>
              <a:rPr lang="en-US" dirty="0" smtClean="0"/>
              <a:t>; </a:t>
            </a:r>
            <a:r>
              <a:rPr lang="en-US" i="1" dirty="0" smtClean="0"/>
              <a:t>&lt;</a:t>
            </a:r>
            <a:r>
              <a:rPr lang="en-US" i="1" dirty="0" err="1" smtClean="0"/>
              <a:t>cond</a:t>
            </a:r>
            <a:r>
              <a:rPr lang="en-US" i="1" dirty="0" smtClean="0"/>
              <a:t>&gt;</a:t>
            </a:r>
            <a:r>
              <a:rPr lang="en-US" dirty="0" smtClean="0"/>
              <a:t>; </a:t>
            </a:r>
            <a:r>
              <a:rPr lang="en-US" i="1" dirty="0"/>
              <a:t>&lt;</a:t>
            </a:r>
            <a:r>
              <a:rPr lang="en-US" i="1" dirty="0" err="1" smtClean="0"/>
              <a:t>st</a:t>
            </a:r>
            <a:r>
              <a:rPr lang="en-US" i="1" dirty="0" smtClean="0"/>
              <a:t> </a:t>
            </a:r>
            <a:r>
              <a:rPr lang="en-US" i="1" dirty="0"/>
              <a:t>2</a:t>
            </a:r>
            <a:r>
              <a:rPr lang="en-US" i="1" dirty="0" smtClean="0"/>
              <a:t>&gt;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&lt;</a:t>
            </a:r>
            <a:r>
              <a:rPr lang="en-US" i="1" dirty="0" err="1" smtClean="0"/>
              <a:t>st</a:t>
            </a:r>
            <a:r>
              <a:rPr lang="en-US" i="1" dirty="0" smtClean="0"/>
              <a:t> 1&gt;</a:t>
            </a:r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smtClean="0"/>
              <a:t>   </a:t>
            </a:r>
          </a:p>
          <a:p>
            <a:pPr marL="0" indent="0">
              <a:buNone/>
            </a:pPr>
            <a:r>
              <a:rPr lang="en-US" i="1" dirty="0" smtClean="0"/>
              <a:t>&lt;</a:t>
            </a:r>
            <a:r>
              <a:rPr lang="en-US" i="1" dirty="0" err="1" smtClean="0"/>
              <a:t>st</a:t>
            </a:r>
            <a:r>
              <a:rPr lang="en-US" i="1" dirty="0" smtClean="0"/>
              <a:t> 3&gt;</a:t>
            </a:r>
            <a:endParaRPr lang="en-US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279006" y="4168808"/>
            <a:ext cx="1496291" cy="29925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1&gt;</a:t>
            </a:r>
          </a:p>
        </p:txBody>
      </p:sp>
      <p:sp>
        <p:nvSpPr>
          <p:cNvPr id="11" name="Flowchart: Decision 10"/>
          <p:cNvSpPr/>
          <p:nvPr/>
        </p:nvSpPr>
        <p:spPr bwMode="auto">
          <a:xfrm>
            <a:off x="1229130" y="3396039"/>
            <a:ext cx="1596044" cy="399011"/>
          </a:xfrm>
          <a:prstGeom prst="flowChartDecisio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</a:t>
            </a:r>
            <a:r>
              <a:rPr kumimoji="0" lang="en-US" sz="1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cond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&gt;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1279006" y="4767324"/>
            <a:ext cx="1496291" cy="29925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2&gt;</a:t>
            </a:r>
          </a:p>
        </p:txBody>
      </p:sp>
      <p:cxnSp>
        <p:nvCxnSpPr>
          <p:cNvPr id="16" name="Straight Arrow Connector 15"/>
          <p:cNvCxnSpPr>
            <a:stCxn id="11" idx="2"/>
            <a:endCxn id="10" idx="0"/>
          </p:cNvCxnSpPr>
          <p:nvPr/>
        </p:nvCxnSpPr>
        <p:spPr bwMode="auto">
          <a:xfrm>
            <a:off x="2027152" y="3795050"/>
            <a:ext cx="0" cy="3737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0" idx="2"/>
            <a:endCxn id="12" idx="0"/>
          </p:cNvCxnSpPr>
          <p:nvPr/>
        </p:nvCxnSpPr>
        <p:spPr bwMode="auto">
          <a:xfrm>
            <a:off x="2027152" y="4468066"/>
            <a:ext cx="0" cy="29925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080090" y="3791263"/>
            <a:ext cx="213205" cy="2417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cxnSp>
        <p:nvCxnSpPr>
          <p:cNvPr id="23" name="Straight Arrow Connector 22"/>
          <p:cNvCxnSpPr>
            <a:endCxn id="11" idx="0"/>
          </p:cNvCxnSpPr>
          <p:nvPr/>
        </p:nvCxnSpPr>
        <p:spPr bwMode="auto">
          <a:xfrm>
            <a:off x="2027152" y="3121404"/>
            <a:ext cx="0" cy="27463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1273324" y="5565346"/>
            <a:ext cx="1496291" cy="29925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3&gt;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25173" y="3275167"/>
            <a:ext cx="213205" cy="2417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9" name="Freeform 18"/>
          <p:cNvSpPr/>
          <p:nvPr/>
        </p:nvSpPr>
        <p:spPr bwMode="auto">
          <a:xfrm>
            <a:off x="2225394" y="3591757"/>
            <a:ext cx="1098543" cy="1977377"/>
          </a:xfrm>
          <a:custGeom>
            <a:avLst/>
            <a:gdLst>
              <a:gd name="connsiteX0" fmla="*/ 1180618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  <a:gd name="connsiteX5" fmla="*/ 46299 w 1678329"/>
              <a:gd name="connsiteY5" fmla="*/ 2974693 h 3020992"/>
              <a:gd name="connsiteX6" fmla="*/ 1458410 w 1678329"/>
              <a:gd name="connsiteY6" fmla="*/ 2974693 h 3020992"/>
              <a:gd name="connsiteX0" fmla="*/ 1180618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  <a:gd name="connsiteX5" fmla="*/ 46299 w 1678329"/>
              <a:gd name="connsiteY5" fmla="*/ 2974693 h 3020992"/>
              <a:gd name="connsiteX0" fmla="*/ 1180618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  <a:gd name="connsiteX0" fmla="*/ 937550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  <a:gd name="connsiteX0" fmla="*/ 891251 w 1678329"/>
              <a:gd name="connsiteY0" fmla="*/ 0 h 3020992"/>
              <a:gd name="connsiteX1" fmla="*/ 1678329 w 1678329"/>
              <a:gd name="connsiteY1" fmla="*/ 0 h 3020992"/>
              <a:gd name="connsiteX2" fmla="*/ 1678329 w 1678329"/>
              <a:gd name="connsiteY2" fmla="*/ 2777924 h 3020992"/>
              <a:gd name="connsiteX3" fmla="*/ 0 w 1678329"/>
              <a:gd name="connsiteY3" fmla="*/ 2777924 h 3020992"/>
              <a:gd name="connsiteX4" fmla="*/ 0 w 1678329"/>
              <a:gd name="connsiteY4" fmla="*/ 3020992 h 302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78329" h="3020992">
                <a:moveTo>
                  <a:pt x="891251" y="0"/>
                </a:moveTo>
                <a:lnTo>
                  <a:pt x="1678329" y="0"/>
                </a:lnTo>
                <a:lnTo>
                  <a:pt x="1678329" y="2777924"/>
                </a:lnTo>
                <a:lnTo>
                  <a:pt x="0" y="2777924"/>
                </a:lnTo>
                <a:lnTo>
                  <a:pt x="0" y="3020992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1037937" y="3271033"/>
            <a:ext cx="989215" cy="1970116"/>
          </a:xfrm>
          <a:custGeom>
            <a:avLst/>
            <a:gdLst>
              <a:gd name="connsiteX0" fmla="*/ 1498600 w 1955800"/>
              <a:gd name="connsiteY0" fmla="*/ 2870200 h 3149600"/>
              <a:gd name="connsiteX1" fmla="*/ 1498600 w 1955800"/>
              <a:gd name="connsiteY1" fmla="*/ 3149600 h 3149600"/>
              <a:gd name="connsiteX2" fmla="*/ 0 w 1955800"/>
              <a:gd name="connsiteY2" fmla="*/ 3149600 h 3149600"/>
              <a:gd name="connsiteX3" fmla="*/ 0 w 1955800"/>
              <a:gd name="connsiteY3" fmla="*/ 139700 h 3149600"/>
              <a:gd name="connsiteX4" fmla="*/ 1511300 w 1955800"/>
              <a:gd name="connsiteY4" fmla="*/ 139700 h 3149600"/>
              <a:gd name="connsiteX5" fmla="*/ 1955800 w 1955800"/>
              <a:gd name="connsiteY5" fmla="*/ 0 h 3149600"/>
              <a:gd name="connsiteX0" fmla="*/ 1498600 w 1511300"/>
              <a:gd name="connsiteY0" fmla="*/ 2730500 h 3009900"/>
              <a:gd name="connsiteX1" fmla="*/ 1498600 w 1511300"/>
              <a:gd name="connsiteY1" fmla="*/ 3009900 h 3009900"/>
              <a:gd name="connsiteX2" fmla="*/ 0 w 1511300"/>
              <a:gd name="connsiteY2" fmla="*/ 3009900 h 3009900"/>
              <a:gd name="connsiteX3" fmla="*/ 0 w 1511300"/>
              <a:gd name="connsiteY3" fmla="*/ 0 h 3009900"/>
              <a:gd name="connsiteX4" fmla="*/ 1511300 w 1511300"/>
              <a:gd name="connsiteY4" fmla="*/ 0 h 300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1300" h="3009900">
                <a:moveTo>
                  <a:pt x="1498600" y="2730500"/>
                </a:moveTo>
                <a:lnTo>
                  <a:pt x="1498600" y="3009900"/>
                </a:lnTo>
                <a:lnTo>
                  <a:pt x="0" y="3009900"/>
                </a:lnTo>
                <a:lnTo>
                  <a:pt x="0" y="0"/>
                </a:lnTo>
                <a:lnTo>
                  <a:pt x="151130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1267230" y="2822146"/>
            <a:ext cx="1496291" cy="29925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&lt;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0&gt;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2015375" y="2448389"/>
            <a:ext cx="0" cy="3737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5521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ec317de9-abd9-42b5-ba52-315808f864e9"/>
  <p:tag name="__PE_ORIG_SIZE" val="500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51336</TotalTime>
  <Words>703</Words>
  <Application>Microsoft Office PowerPoint</Application>
  <PresentationFormat>On-screen Show (4:3)</PresentationFormat>
  <Paragraphs>188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2_Network</vt:lpstr>
      <vt:lpstr>    SE1011 Week 3, Class 3</vt:lpstr>
      <vt:lpstr>Muddiest Point 1/3</vt:lpstr>
      <vt:lpstr>Muddiest Point 2/3</vt:lpstr>
      <vt:lpstr>Muddiest Point 3/3</vt:lpstr>
      <vt:lpstr>Codingbat - Substring</vt:lpstr>
      <vt:lpstr>Codingbat - Strings</vt:lpstr>
      <vt:lpstr>While loop</vt:lpstr>
      <vt:lpstr>Do-while loop</vt:lpstr>
      <vt:lpstr>For loop</vt:lpstr>
      <vt:lpstr>Why loop at all?</vt:lpstr>
      <vt:lpstr>More loop examples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1624</cp:revision>
  <cp:lastPrinted>2015-09-28T15:58:34Z</cp:lastPrinted>
  <dcterms:created xsi:type="dcterms:W3CDTF">1999-09-06T21:32:20Z</dcterms:created>
  <dcterms:modified xsi:type="dcterms:W3CDTF">2015-09-28T17:03:24Z</dcterms:modified>
</cp:coreProperties>
</file>