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1"/>
  </p:notesMasterIdLst>
  <p:handoutMasterIdLst>
    <p:handoutMasterId r:id="rId12"/>
  </p:handoutMasterIdLst>
  <p:sldIdLst>
    <p:sldId id="320" r:id="rId2"/>
    <p:sldId id="345" r:id="rId3"/>
    <p:sldId id="346" r:id="rId4"/>
    <p:sldId id="342" r:id="rId5"/>
    <p:sldId id="343" r:id="rId6"/>
    <p:sldId id="344" r:id="rId7"/>
    <p:sldId id="341" r:id="rId8"/>
    <p:sldId id="340" r:id="rId9"/>
    <p:sldId id="325" r:id="rId10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26" autoAdjust="0"/>
    <p:restoredTop sz="70498" autoAdjust="0"/>
  </p:normalViewPr>
  <p:slideViewPr>
    <p:cSldViewPr>
      <p:cViewPr varScale="1">
        <p:scale>
          <a:sx n="44" d="100"/>
          <a:sy n="44" d="100"/>
        </p:scale>
        <p:origin x="-86" y="-3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13 October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46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
https://www.polleverywhere.com/free_text_polls/5ecaTmFuFeJ65hY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86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38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SE1011</a:t>
            </a:r>
            <a:br>
              <a:rPr lang="en-US" dirty="0" smtClean="0"/>
            </a:br>
            <a:r>
              <a:rPr lang="en-US" dirty="0" smtClean="0"/>
              <a:t>Week 6, Class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Half Exam 2 (cont.)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Object Oriented Programming (cont.)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Muddiest Point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Next Half Exam: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Week 7, Monday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6381389"/>
              </p:ext>
            </p:extLst>
          </p:nvPr>
        </p:nvGraphicFramePr>
        <p:xfrm>
          <a:off x="457200" y="1524000"/>
          <a:ext cx="8534400" cy="5173980"/>
        </p:xfrm>
        <a:graphic>
          <a:graphicData uri="http://schemas.openxmlformats.org/drawingml/2006/table">
            <a:tbl>
              <a:tblPr bandRow="1">
                <a:tableStyleId>{5202B0CA-FC54-4496-8BCA-5EF66A818D29}</a:tableStyleId>
              </a:tblPr>
              <a:tblGrid>
                <a:gridCol w="6206836"/>
                <a:gridCol w="2327564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How the class return the value to the main program? How to choose this variables to be returned?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return value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how to use the info we generated in clock ideas into separate pieces of code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design to code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formatter versus printf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formatter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How does any of this actually work? seeing Clock in action would have helped.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clock in action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Hardest part to me would be what is "private" exactly?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public/private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Where to create a new class for an object, and when to incorporate that info into the main class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multiple classes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first part of the lecture, how to differentiate between an object and an instance o a class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object/instance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6578" y="6400800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4044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 (2)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6454369"/>
              </p:ext>
            </p:extLst>
          </p:nvPr>
        </p:nvGraphicFramePr>
        <p:xfrm>
          <a:off x="457200" y="1719263"/>
          <a:ext cx="8229600" cy="4084320"/>
        </p:xfrm>
        <a:graphic>
          <a:graphicData uri="http://schemas.openxmlformats.org/drawingml/2006/table">
            <a:tbl>
              <a:tblPr bandRow="1">
                <a:tableStyleId>{5202B0CA-FC54-4496-8BCA-5EF66A818D29}</a:tableStyleId>
              </a:tblPr>
              <a:tblGrid>
                <a:gridCol w="6324600"/>
                <a:gridCol w="190500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more uses for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formater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formatter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Java standards on what to make public and what to make private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public/private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 you have to make a separate class for the objects you create?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multiple classes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how are you supposed to get the clock to count and show on its own.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clock in action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vs. private\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public/private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What exactly is an address? Are they useful?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address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should the lab be in console or GUI?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lab 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Are methods just functions in a class?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methods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5484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</a:t>
            </a:r>
            <a:r>
              <a:rPr lang="en-US" dirty="0" err="1" smtClean="0"/>
              <a:t>Xtreme</a:t>
            </a:r>
            <a:r>
              <a:rPr lang="en-US" dirty="0" smtClean="0"/>
              <a:t>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24 hour programming competition</a:t>
            </a:r>
          </a:p>
          <a:p>
            <a:r>
              <a:rPr lang="en-US" dirty="0" smtClean="0"/>
              <a:t>Deadline for registration is tomorrow – see your email</a:t>
            </a:r>
          </a:p>
          <a:p>
            <a:r>
              <a:rPr lang="en-US" dirty="0" smtClean="0"/>
              <a:t>I will proctor a few hours of the competition</a:t>
            </a:r>
          </a:p>
          <a:p>
            <a:r>
              <a:rPr lang="en-US" dirty="0" smtClean="0"/>
              <a:t>If you have prior programming experience, I recommend the competition</a:t>
            </a:r>
          </a:p>
          <a:p>
            <a:r>
              <a:rPr lang="en-US" dirty="0" smtClean="0"/>
              <a:t>If you have lots of free time, I also recommend it, regardless of your experience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122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Oriented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use object oriented programming (OOP)?</a:t>
            </a:r>
          </a:p>
          <a:p>
            <a:pPr lvl="1"/>
            <a:r>
              <a:rPr lang="en-US" dirty="0" smtClean="0"/>
              <a:t>Natural way to </a:t>
            </a:r>
          </a:p>
          <a:p>
            <a:pPr lvl="2"/>
            <a:r>
              <a:rPr lang="en-US" dirty="0" smtClean="0"/>
              <a:t>model real-world objects</a:t>
            </a:r>
          </a:p>
          <a:p>
            <a:pPr lvl="2"/>
            <a:r>
              <a:rPr lang="en-US" dirty="0" smtClean="0"/>
              <a:t>describe computing components</a:t>
            </a:r>
          </a:p>
          <a:p>
            <a:pPr lvl="1"/>
            <a:r>
              <a:rPr lang="en-US" dirty="0"/>
              <a:t>Encapsulation!</a:t>
            </a:r>
          </a:p>
          <a:p>
            <a:pPr lvl="2"/>
            <a:r>
              <a:rPr lang="en-US" dirty="0" smtClean="0"/>
              <a:t>Present clean interface and behavior to users</a:t>
            </a:r>
          </a:p>
          <a:p>
            <a:pPr lvl="2"/>
            <a:r>
              <a:rPr lang="en-US" dirty="0" smtClean="0"/>
              <a:t>Users don't have to know internals to use</a:t>
            </a:r>
          </a:p>
          <a:p>
            <a:pPr lvl="2"/>
            <a:r>
              <a:rPr lang="en-US" dirty="0" smtClean="0"/>
              <a:t>Helps detect and correct for errors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1433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Object?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9101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i="1" dirty="0" smtClean="0"/>
              <a:t>class</a:t>
            </a:r>
            <a:r>
              <a:rPr lang="en-US" dirty="0" smtClean="0"/>
              <a:t> defines a new type of object</a:t>
            </a:r>
          </a:p>
          <a:p>
            <a:r>
              <a:rPr lang="en-US" dirty="0" smtClean="0"/>
              <a:t>An </a:t>
            </a:r>
            <a:r>
              <a:rPr lang="en-US" i="1" dirty="0" smtClean="0"/>
              <a:t>object</a:t>
            </a:r>
            <a:r>
              <a:rPr lang="en-US" dirty="0" smtClean="0"/>
              <a:t> is an </a:t>
            </a:r>
            <a:r>
              <a:rPr lang="en-US" i="1" dirty="0" smtClean="0"/>
              <a:t>instance</a:t>
            </a:r>
            <a:r>
              <a:rPr lang="en-US" dirty="0" smtClean="0"/>
              <a:t> of a class with</a:t>
            </a:r>
          </a:p>
          <a:p>
            <a:pPr lvl="1"/>
            <a:r>
              <a:rPr lang="en-US" dirty="0" smtClean="0"/>
              <a:t>its own values for instance variables</a:t>
            </a:r>
          </a:p>
          <a:p>
            <a:pPr lvl="1"/>
            <a:r>
              <a:rPr lang="en-US" dirty="0" smtClean="0"/>
              <a:t>behaviors performed using its own instance variables</a:t>
            </a:r>
          </a:p>
          <a:p>
            <a:r>
              <a:rPr lang="en-US" dirty="0" smtClean="0"/>
              <a:t>Unlike primitive …</a:t>
            </a:r>
          </a:p>
          <a:p>
            <a:pPr lvl="1"/>
            <a:r>
              <a:rPr lang="en-US" dirty="0" smtClean="0"/>
              <a:t>types, class types are defined based on other types, and define behaviors</a:t>
            </a:r>
          </a:p>
          <a:p>
            <a:pPr lvl="1"/>
            <a:r>
              <a:rPr lang="en-US" dirty="0" smtClean="0"/>
              <a:t>values, objects have behaviors</a:t>
            </a:r>
          </a:p>
          <a:p>
            <a:pPr lvl="1"/>
            <a:r>
              <a:rPr lang="en-US" dirty="0" smtClean="0"/>
              <a:t>variables, a variable with a class type actually holds a reference, not the object directly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3319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copy a class?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851851" y="1404454"/>
            <a:ext cx="0" cy="502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11" name="Group 10"/>
          <p:cNvGrpSpPr/>
          <p:nvPr/>
        </p:nvGrpSpPr>
        <p:grpSpPr>
          <a:xfrm>
            <a:off x="76200" y="1611868"/>
            <a:ext cx="1775651" cy="1165086"/>
            <a:chOff x="76200" y="1611868"/>
            <a:chExt cx="1775651" cy="1165086"/>
          </a:xfrm>
        </p:grpSpPr>
        <p:sp>
          <p:nvSpPr>
            <p:cNvPr id="8" name="Rectangle 7"/>
            <p:cNvSpPr/>
            <p:nvPr/>
          </p:nvSpPr>
          <p:spPr bwMode="auto">
            <a:xfrm>
              <a:off x="403654" y="1981200"/>
              <a:ext cx="1219200" cy="457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12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6200" y="1611868"/>
              <a:ext cx="11945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nsolas" panose="020B0609020204030204" pitchFamily="49" charset="0"/>
                  <a:cs typeface="Consolas" panose="020B0609020204030204" pitchFamily="49" charset="0"/>
                </a:rPr>
                <a:t>inputHour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330554" y="2438400"/>
              <a:ext cx="5212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nsolas" panose="020B0609020204030204" pitchFamily="49" charset="0"/>
                  <a:cs typeface="Consolas" panose="020B0609020204030204" pitchFamily="49" charset="0"/>
                </a:rPr>
                <a:t>int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963088" y="1415826"/>
            <a:ext cx="2664150" cy="2770792"/>
            <a:chOff x="2319433" y="1463176"/>
            <a:chExt cx="2664150" cy="2770792"/>
          </a:xfrm>
        </p:grpSpPr>
        <p:grpSp>
          <p:nvGrpSpPr>
            <p:cNvPr id="12" name="Group 11"/>
            <p:cNvGrpSpPr/>
            <p:nvPr/>
          </p:nvGrpSpPr>
          <p:grpSpPr>
            <a:xfrm>
              <a:off x="2319433" y="1463176"/>
              <a:ext cx="2664150" cy="2770792"/>
              <a:chOff x="76200" y="1677847"/>
              <a:chExt cx="2465867" cy="2442194"/>
            </a:xfrm>
          </p:grpSpPr>
          <p:sp>
            <p:nvSpPr>
              <p:cNvPr id="13" name="Rectangle 12"/>
              <p:cNvSpPr/>
              <p:nvPr/>
            </p:nvSpPr>
            <p:spPr bwMode="auto">
              <a:xfrm>
                <a:off x="403653" y="1981200"/>
                <a:ext cx="1708845" cy="184043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6200" y="1677847"/>
                <a:ext cx="85792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285638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851851" y="3821637"/>
                <a:ext cx="690216" cy="2984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Clock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2673217" y="1801225"/>
              <a:ext cx="1775651" cy="1165086"/>
              <a:chOff x="76200" y="1611868"/>
              <a:chExt cx="1775651" cy="1165086"/>
            </a:xfrm>
          </p:grpSpPr>
          <p:sp>
            <p:nvSpPr>
              <p:cNvPr id="25" name="Rectangle 24"/>
              <p:cNvSpPr/>
              <p:nvPr/>
            </p:nvSpPr>
            <p:spPr bwMode="auto">
              <a:xfrm>
                <a:off x="366528" y="1981200"/>
                <a:ext cx="1219200" cy="43712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11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76200" y="1611868"/>
                <a:ext cx="74571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hours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330554" y="2438400"/>
                <a:ext cx="5212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int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2685319" y="2730328"/>
              <a:ext cx="1775651" cy="1165086"/>
              <a:chOff x="76200" y="1611868"/>
              <a:chExt cx="1775651" cy="1165086"/>
            </a:xfrm>
          </p:grpSpPr>
          <p:sp>
            <p:nvSpPr>
              <p:cNvPr id="29" name="Rectangle 28"/>
              <p:cNvSpPr/>
              <p:nvPr/>
            </p:nvSpPr>
            <p:spPr bwMode="auto">
              <a:xfrm>
                <a:off x="366528" y="1981200"/>
                <a:ext cx="1219200" cy="43712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/>
                  <a:t>3</a:t>
                </a: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1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76200" y="1611868"/>
                <a:ext cx="85792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minute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330554" y="2438400"/>
                <a:ext cx="5212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int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</p:grpSp>
      <p:grpSp>
        <p:nvGrpSpPr>
          <p:cNvPr id="33" name="Group 32"/>
          <p:cNvGrpSpPr/>
          <p:nvPr/>
        </p:nvGrpSpPr>
        <p:grpSpPr>
          <a:xfrm>
            <a:off x="4442490" y="3017603"/>
            <a:ext cx="2664150" cy="2770792"/>
            <a:chOff x="2319433" y="1463176"/>
            <a:chExt cx="2664150" cy="2770792"/>
          </a:xfrm>
        </p:grpSpPr>
        <p:grpSp>
          <p:nvGrpSpPr>
            <p:cNvPr id="34" name="Group 33"/>
            <p:cNvGrpSpPr/>
            <p:nvPr/>
          </p:nvGrpSpPr>
          <p:grpSpPr>
            <a:xfrm>
              <a:off x="2319433" y="1463176"/>
              <a:ext cx="2664150" cy="2770792"/>
              <a:chOff x="76200" y="1677847"/>
              <a:chExt cx="2465867" cy="2442194"/>
            </a:xfrm>
          </p:grpSpPr>
          <p:sp>
            <p:nvSpPr>
              <p:cNvPr id="43" name="Rectangle 42"/>
              <p:cNvSpPr/>
              <p:nvPr/>
            </p:nvSpPr>
            <p:spPr bwMode="auto">
              <a:xfrm>
                <a:off x="403653" y="1981200"/>
                <a:ext cx="1708845" cy="1840438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76200" y="1677847"/>
                <a:ext cx="794075" cy="2984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285652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851851" y="3821637"/>
                <a:ext cx="690216" cy="2984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Clock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2673217" y="1801225"/>
              <a:ext cx="1775651" cy="1165086"/>
              <a:chOff x="76200" y="1611868"/>
              <a:chExt cx="1775651" cy="1165086"/>
            </a:xfrm>
          </p:grpSpPr>
          <p:sp>
            <p:nvSpPr>
              <p:cNvPr id="40" name="Rectangle 39"/>
              <p:cNvSpPr/>
              <p:nvPr/>
            </p:nvSpPr>
            <p:spPr bwMode="auto">
              <a:xfrm>
                <a:off x="366528" y="1981200"/>
                <a:ext cx="1219200" cy="43712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11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76200" y="1611868"/>
                <a:ext cx="74571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hours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330554" y="2438400"/>
                <a:ext cx="5212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int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2685319" y="2730328"/>
              <a:ext cx="1775651" cy="1165086"/>
              <a:chOff x="76200" y="1611868"/>
              <a:chExt cx="1775651" cy="1165086"/>
            </a:xfrm>
          </p:grpSpPr>
          <p:sp>
            <p:nvSpPr>
              <p:cNvPr id="37" name="Rectangle 36"/>
              <p:cNvSpPr/>
              <p:nvPr/>
            </p:nvSpPr>
            <p:spPr bwMode="auto">
              <a:xfrm>
                <a:off x="366528" y="1981200"/>
                <a:ext cx="1219200" cy="43712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/>
                  <a:t>3</a:t>
                </a: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1</a:t>
                </a: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76200" y="1611868"/>
                <a:ext cx="85792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minute</a:t>
                </a: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330554" y="2438400"/>
                <a:ext cx="5212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int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</p:grpSp>
      <p:sp>
        <p:nvSpPr>
          <p:cNvPr id="51" name="Rectangle 50"/>
          <p:cNvSpPr/>
          <p:nvPr/>
        </p:nvSpPr>
        <p:spPr>
          <a:xfrm>
            <a:off x="6172200" y="611048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SE1011</a:t>
            </a:r>
            <a:br>
              <a:rPr lang="en-US" dirty="0"/>
            </a:br>
            <a:r>
              <a:rPr lang="en-US" dirty="0"/>
              <a:t>Week </a:t>
            </a:r>
            <a:r>
              <a:rPr lang="en-US" dirty="0" smtClean="0"/>
              <a:t>6, </a:t>
            </a:r>
            <a:r>
              <a:rPr lang="en-US" dirty="0"/>
              <a:t>Class </a:t>
            </a:r>
            <a:r>
              <a:rPr lang="en-US" dirty="0" smtClean="0"/>
              <a:t>1</a:t>
            </a:r>
            <a:endParaRPr lang="en-US" dirty="0"/>
          </a:p>
        </p:txBody>
      </p:sp>
      <p:grpSp>
        <p:nvGrpSpPr>
          <p:cNvPr id="55" name="Group 54"/>
          <p:cNvGrpSpPr/>
          <p:nvPr/>
        </p:nvGrpSpPr>
        <p:grpSpPr>
          <a:xfrm>
            <a:off x="72576" y="3320153"/>
            <a:ext cx="1680024" cy="1254931"/>
            <a:chOff x="72576" y="3320153"/>
            <a:chExt cx="1680024" cy="1254931"/>
          </a:xfrm>
        </p:grpSpPr>
        <p:sp>
          <p:nvSpPr>
            <p:cNvPr id="52" name="Oval 51"/>
            <p:cNvSpPr/>
            <p:nvPr/>
          </p:nvSpPr>
          <p:spPr bwMode="auto">
            <a:xfrm>
              <a:off x="76200" y="3683222"/>
              <a:ext cx="1676400" cy="50339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58042" y="4236530"/>
              <a:ext cx="11945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Clock ref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2576" y="3320153"/>
              <a:ext cx="7457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clock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76200" y="4623309"/>
            <a:ext cx="1680024" cy="1254931"/>
            <a:chOff x="72576" y="3320153"/>
            <a:chExt cx="1680024" cy="1254931"/>
          </a:xfrm>
        </p:grpSpPr>
        <p:sp>
          <p:nvSpPr>
            <p:cNvPr id="57" name="Oval 56"/>
            <p:cNvSpPr/>
            <p:nvPr/>
          </p:nvSpPr>
          <p:spPr bwMode="auto">
            <a:xfrm>
              <a:off x="76200" y="3683222"/>
              <a:ext cx="1676400" cy="50339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54418" y="4236530"/>
              <a:ext cx="11945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Clock ref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2576" y="3320153"/>
              <a:ext cx="8579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clock2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61" name="Straight Arrow Connector 60"/>
          <p:cNvCxnSpPr/>
          <p:nvPr/>
        </p:nvCxnSpPr>
        <p:spPr bwMode="auto">
          <a:xfrm flipV="1">
            <a:off x="1622854" y="3509510"/>
            <a:ext cx="694018" cy="3385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 flipV="1">
            <a:off x="1656570" y="4961863"/>
            <a:ext cx="3139704" cy="1494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498710" y="3742866"/>
            <a:ext cx="926914" cy="38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285638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85436" y="5082104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285652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22627" y="1293811"/>
            <a:ext cx="970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main(…)</a:t>
            </a: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19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21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dirty="0" smtClean="0"/>
              <a:t>Introduction to Programming with Java by Dean &amp; Dean,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ec317de9-abd9-42b5-ba52-315808f864e9"/>
  <p:tag name="__PE_ORIG_SIZE" val="50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52066</TotalTime>
  <Words>595</Words>
  <Application>Microsoft Office PowerPoint</Application>
  <PresentationFormat>On-screen Show (4:3)</PresentationFormat>
  <Paragraphs>126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2_Network</vt:lpstr>
      <vt:lpstr>    SE1011 Week 6, Class 1</vt:lpstr>
      <vt:lpstr>Muddiest Point</vt:lpstr>
      <vt:lpstr>Muddiest Point (2)</vt:lpstr>
      <vt:lpstr>IEEE Xtreme Competition</vt:lpstr>
      <vt:lpstr>Object Oriented Programming</vt:lpstr>
      <vt:lpstr>What is an Object?</vt:lpstr>
      <vt:lpstr>How to copy a class?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1677</cp:revision>
  <cp:lastPrinted>2015-10-09T15:57:37Z</cp:lastPrinted>
  <dcterms:created xsi:type="dcterms:W3CDTF">1999-09-06T21:32:20Z</dcterms:created>
  <dcterms:modified xsi:type="dcterms:W3CDTF">2015-10-14T02:26:23Z</dcterms:modified>
</cp:coreProperties>
</file>