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16.xml" ContentType="application/vnd.openxmlformats-officedocument.presentationml.notesSlide+xml"/>
  <Override PartName="/ppt/tags/tag17.xml" ContentType="application/vnd.openxmlformats-officedocument.presentationml.tags+xml"/>
  <Override PartName="/ppt/notesSlides/notesSlide17.xml" ContentType="application/vnd.openxmlformats-officedocument.presentationml.notesSlide+xml"/>
  <Override PartName="/ppt/tags/tag1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9"/>
  </p:notesMasterIdLst>
  <p:handoutMasterIdLst>
    <p:handoutMasterId r:id="rId20"/>
  </p:handoutMasterIdLst>
  <p:sldIdLst>
    <p:sldId id="320" r:id="rId2"/>
    <p:sldId id="348" r:id="rId3"/>
    <p:sldId id="345" r:id="rId4"/>
    <p:sldId id="347" r:id="rId5"/>
    <p:sldId id="346" r:id="rId6"/>
    <p:sldId id="350" r:id="rId7"/>
    <p:sldId id="351" r:id="rId8"/>
    <p:sldId id="352" r:id="rId9"/>
    <p:sldId id="341" r:id="rId10"/>
    <p:sldId id="354" r:id="rId11"/>
    <p:sldId id="355" r:id="rId12"/>
    <p:sldId id="356" r:id="rId13"/>
    <p:sldId id="358" r:id="rId14"/>
    <p:sldId id="359" r:id="rId15"/>
    <p:sldId id="349" r:id="rId16"/>
    <p:sldId id="340" r:id="rId17"/>
    <p:sldId id="325" r:id="rId18"/>
  </p:sldIdLst>
  <p:sldSz cx="9144000" cy="6858000" type="screen4x3"/>
  <p:notesSz cx="7132638" cy="9418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Animation="0"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BFA6"/>
    <a:srgbClr val="9A0075"/>
    <a:srgbClr val="340068"/>
    <a:srgbClr val="5600A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426" autoAdjust="0"/>
    <p:restoredTop sz="70498" autoAdjust="0"/>
  </p:normalViewPr>
  <p:slideViewPr>
    <p:cSldViewPr>
      <p:cViewPr varScale="1">
        <p:scale>
          <a:sx n="62" d="100"/>
          <a:sy n="62" d="100"/>
        </p:scale>
        <p:origin x="-1891" y="-77"/>
      </p:cViewPr>
      <p:guideLst>
        <p:guide orient="horz" pos="2160"/>
        <p:guide pos="2880"/>
      </p:guideLst>
    </p:cSldViewPr>
  </p:slideViewPr>
  <p:outlineViewPr>
    <p:cViewPr>
      <p:scale>
        <a:sx n="33" d="100"/>
        <a:sy n="33" d="100"/>
      </p:scale>
      <p:origin x="0" y="7243"/>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752" y="-78"/>
      </p:cViewPr>
      <p:guideLst>
        <p:guide orient="horz" pos="2968"/>
        <p:guide pos="22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2" y="3"/>
            <a:ext cx="3089571" cy="470309"/>
          </a:xfrm>
          <a:prstGeom prst="rect">
            <a:avLst/>
          </a:prstGeom>
          <a:noFill/>
          <a:ln w="9525">
            <a:noFill/>
            <a:miter lim="800000"/>
            <a:headEnd/>
            <a:tailEnd/>
          </a:ln>
          <a:effectLst/>
        </p:spPr>
        <p:txBody>
          <a:bodyPr vert="horz" wrap="square" lIns="94483" tIns="47244" rIns="94483" bIns="47244" numCol="1" anchor="t" anchorCtr="0" compatLnSpc="1">
            <a:prstTxWarp prst="textNoShape">
              <a:avLst/>
            </a:prstTxWarp>
          </a:bodyPr>
          <a:lstStyle>
            <a:lvl1pPr defTabSz="945586">
              <a:defRPr sz="1200">
                <a:latin typeface="Tahoma" pitchFamily="34" charset="0"/>
              </a:defRPr>
            </a:lvl1pPr>
          </a:lstStyle>
          <a:p>
            <a:pPr>
              <a:defRPr/>
            </a:pPr>
            <a:r>
              <a:rPr lang="en-US" smtClean="0"/>
              <a:t>SE1011</a:t>
            </a:r>
            <a:endParaRPr lang="en-US"/>
          </a:p>
        </p:txBody>
      </p:sp>
      <p:sp>
        <p:nvSpPr>
          <p:cNvPr id="33795" name="Rectangle 3"/>
          <p:cNvSpPr>
            <a:spLocks noGrp="1" noChangeArrowheads="1"/>
          </p:cNvSpPr>
          <p:nvPr>
            <p:ph type="dt" sz="quarter" idx="1"/>
          </p:nvPr>
        </p:nvSpPr>
        <p:spPr bwMode="auto">
          <a:xfrm>
            <a:off x="4043068" y="3"/>
            <a:ext cx="3089571" cy="470309"/>
          </a:xfrm>
          <a:prstGeom prst="rect">
            <a:avLst/>
          </a:prstGeom>
          <a:noFill/>
          <a:ln w="9525">
            <a:noFill/>
            <a:miter lim="800000"/>
            <a:headEnd/>
            <a:tailEnd/>
          </a:ln>
          <a:effectLst/>
        </p:spPr>
        <p:txBody>
          <a:bodyPr vert="horz" wrap="square" lIns="94483" tIns="47244" rIns="94483" bIns="47244" numCol="1" anchor="t" anchorCtr="0" compatLnSpc="1">
            <a:prstTxWarp prst="textNoShape">
              <a:avLst/>
            </a:prstTxWarp>
          </a:bodyPr>
          <a:lstStyle>
            <a:lvl1pPr algn="r" defTabSz="945586">
              <a:defRPr sz="1200">
                <a:latin typeface="Tahoma" pitchFamily="34" charset="0"/>
              </a:defRPr>
            </a:lvl1pPr>
          </a:lstStyle>
          <a:p>
            <a:pPr>
              <a:defRPr/>
            </a:pPr>
            <a:fld id="{32B32498-105D-4F90-A7F2-EF83F66561A3}" type="datetime3">
              <a:rPr lang="en-US"/>
              <a:pPr>
                <a:defRPr/>
              </a:pPr>
              <a:t>14 October 2015</a:t>
            </a:fld>
            <a:endParaRPr lang="en-US"/>
          </a:p>
        </p:txBody>
      </p:sp>
      <p:sp>
        <p:nvSpPr>
          <p:cNvPr id="33796" name="Rectangle 4"/>
          <p:cNvSpPr>
            <a:spLocks noGrp="1" noChangeArrowheads="1"/>
          </p:cNvSpPr>
          <p:nvPr>
            <p:ph type="ftr" sz="quarter" idx="2"/>
          </p:nvPr>
        </p:nvSpPr>
        <p:spPr bwMode="auto">
          <a:xfrm>
            <a:off x="2" y="8948333"/>
            <a:ext cx="3089571" cy="470309"/>
          </a:xfrm>
          <a:prstGeom prst="rect">
            <a:avLst/>
          </a:prstGeom>
          <a:noFill/>
          <a:ln w="9525">
            <a:noFill/>
            <a:miter lim="800000"/>
            <a:headEnd/>
            <a:tailEnd/>
          </a:ln>
          <a:effectLst/>
        </p:spPr>
        <p:txBody>
          <a:bodyPr vert="horz" wrap="square" lIns="94483" tIns="47244" rIns="94483" bIns="47244" numCol="1" anchor="b" anchorCtr="0" compatLnSpc="1">
            <a:prstTxWarp prst="textNoShape">
              <a:avLst/>
            </a:prstTxWarp>
          </a:bodyPr>
          <a:lstStyle>
            <a:lvl1pPr defTabSz="945586">
              <a:defRPr sz="1200">
                <a:latin typeface="Tahoma" pitchFamily="34" charset="0"/>
              </a:defRPr>
            </a:lvl1pPr>
          </a:lstStyle>
          <a:p>
            <a:pPr>
              <a:defRPr/>
            </a:pPr>
            <a:r>
              <a:rPr lang="en-US" smtClean="0"/>
              <a:t>Dr. Josiah Yoder</a:t>
            </a:r>
            <a:endParaRPr lang="en-US"/>
          </a:p>
        </p:txBody>
      </p:sp>
      <p:sp>
        <p:nvSpPr>
          <p:cNvPr id="33797" name="Rectangle 5"/>
          <p:cNvSpPr>
            <a:spLocks noGrp="1" noChangeArrowheads="1"/>
          </p:cNvSpPr>
          <p:nvPr>
            <p:ph type="sldNum" sz="quarter" idx="3"/>
          </p:nvPr>
        </p:nvSpPr>
        <p:spPr bwMode="auto">
          <a:xfrm>
            <a:off x="4043068" y="8948333"/>
            <a:ext cx="3089571" cy="470309"/>
          </a:xfrm>
          <a:prstGeom prst="rect">
            <a:avLst/>
          </a:prstGeom>
          <a:noFill/>
          <a:ln w="9525">
            <a:noFill/>
            <a:miter lim="800000"/>
            <a:headEnd/>
            <a:tailEnd/>
          </a:ln>
          <a:effectLst/>
        </p:spPr>
        <p:txBody>
          <a:bodyPr vert="horz" wrap="square" lIns="94483" tIns="47244" rIns="94483" bIns="47244" numCol="1" anchor="b" anchorCtr="0" compatLnSpc="1">
            <a:prstTxWarp prst="textNoShape">
              <a:avLst/>
            </a:prstTxWarp>
          </a:bodyPr>
          <a:lstStyle>
            <a:lvl1pPr algn="r" defTabSz="945586">
              <a:defRPr sz="1200">
                <a:latin typeface="Tahoma" pitchFamily="34" charset="0"/>
              </a:defRPr>
            </a:lvl1pPr>
          </a:lstStyle>
          <a:p>
            <a:pPr>
              <a:defRPr/>
            </a:pPr>
            <a:fld id="{C4600123-D749-482B-BA7C-88453F3ADC8E}" type="slidenum">
              <a:rPr lang="en-US"/>
              <a:pPr>
                <a:defRPr/>
              </a:pPr>
              <a:t>‹#›</a:t>
            </a:fld>
            <a:endParaRPr lang="en-US"/>
          </a:p>
        </p:txBody>
      </p:sp>
    </p:spTree>
    <p:extLst>
      <p:ext uri="{BB962C8B-B14F-4D97-AF65-F5344CB8AC3E}">
        <p14:creationId xmlns:p14="http://schemas.microsoft.com/office/powerpoint/2010/main" val="6811592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0050" name="Rectangle 2"/>
          <p:cNvSpPr>
            <a:spLocks noGrp="1" noChangeArrowheads="1"/>
          </p:cNvSpPr>
          <p:nvPr>
            <p:ph type="hdr" sz="quarter"/>
          </p:nvPr>
        </p:nvSpPr>
        <p:spPr bwMode="auto">
          <a:xfrm>
            <a:off x="2" y="2"/>
            <a:ext cx="3122077" cy="448507"/>
          </a:xfrm>
          <a:prstGeom prst="rect">
            <a:avLst/>
          </a:prstGeom>
          <a:noFill/>
          <a:ln w="9525">
            <a:noFill/>
            <a:miter lim="800000"/>
            <a:headEnd/>
            <a:tailEnd/>
          </a:ln>
          <a:effectLst/>
        </p:spPr>
        <p:txBody>
          <a:bodyPr vert="horz" wrap="square" lIns="89413" tIns="44706" rIns="89413" bIns="44706" numCol="1" anchor="t" anchorCtr="0" compatLnSpc="1">
            <a:prstTxWarp prst="textNoShape">
              <a:avLst/>
            </a:prstTxWarp>
          </a:bodyPr>
          <a:lstStyle>
            <a:lvl1pPr>
              <a:defRPr sz="1200" b="1">
                <a:latin typeface="Times New Roman" pitchFamily="18" charset="0"/>
              </a:defRPr>
            </a:lvl1pPr>
          </a:lstStyle>
          <a:p>
            <a:pPr>
              <a:defRPr/>
            </a:pPr>
            <a:r>
              <a:rPr lang="en-US" smtClean="0"/>
              <a:t>SE1011</a:t>
            </a:r>
            <a:endParaRPr lang="en-US"/>
          </a:p>
        </p:txBody>
      </p:sp>
      <p:sp>
        <p:nvSpPr>
          <p:cNvPr id="770051" name="Rectangle 3"/>
          <p:cNvSpPr>
            <a:spLocks noGrp="1" noChangeArrowheads="1"/>
          </p:cNvSpPr>
          <p:nvPr>
            <p:ph type="dt" idx="1"/>
          </p:nvPr>
        </p:nvSpPr>
        <p:spPr bwMode="auto">
          <a:xfrm>
            <a:off x="4013657" y="2"/>
            <a:ext cx="3118981" cy="448507"/>
          </a:xfrm>
          <a:prstGeom prst="rect">
            <a:avLst/>
          </a:prstGeom>
          <a:noFill/>
          <a:ln w="9525">
            <a:noFill/>
            <a:miter lim="800000"/>
            <a:headEnd/>
            <a:tailEnd/>
          </a:ln>
          <a:effectLst/>
        </p:spPr>
        <p:txBody>
          <a:bodyPr vert="horz" wrap="square" lIns="89413" tIns="44706" rIns="89413" bIns="44706" numCol="1" anchor="t" anchorCtr="0" compatLnSpc="1">
            <a:prstTxWarp prst="textNoShape">
              <a:avLst/>
            </a:prstTxWarp>
          </a:bodyPr>
          <a:lstStyle>
            <a:lvl1pPr algn="r">
              <a:defRPr sz="1200" b="1">
                <a:latin typeface="Times New Roman" pitchFamily="18" charset="0"/>
              </a:defRPr>
            </a:lvl1pPr>
          </a:lstStyle>
          <a:p>
            <a:pPr>
              <a:defRPr/>
            </a:pPr>
            <a:fld id="{5AA57C0C-AC4E-4A96-910A-3A67E0B4749F}" type="datetime1">
              <a:rPr lang="en-US"/>
              <a:pPr>
                <a:defRPr/>
              </a:pPr>
              <a:t>10/14/2015</a:t>
            </a:fld>
            <a:endParaRPr lang="en-US"/>
          </a:p>
        </p:txBody>
      </p:sp>
      <p:sp>
        <p:nvSpPr>
          <p:cNvPr id="770053" name="Rectangle 5"/>
          <p:cNvSpPr>
            <a:spLocks noGrp="1" noChangeArrowheads="1"/>
          </p:cNvSpPr>
          <p:nvPr>
            <p:ph type="body" sz="quarter" idx="3"/>
          </p:nvPr>
        </p:nvSpPr>
        <p:spPr bwMode="auto">
          <a:xfrm>
            <a:off x="965878" y="4485066"/>
            <a:ext cx="5200882" cy="4260812"/>
          </a:xfrm>
          <a:prstGeom prst="rect">
            <a:avLst/>
          </a:prstGeom>
          <a:noFill/>
          <a:ln w="9525">
            <a:noFill/>
            <a:miter lim="800000"/>
            <a:headEnd/>
            <a:tailEnd/>
          </a:ln>
          <a:effectLst/>
        </p:spPr>
        <p:txBody>
          <a:bodyPr vert="horz" wrap="square" lIns="89413" tIns="44706" rIns="89413" bIns="447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0054" name="Rectangle 6"/>
          <p:cNvSpPr>
            <a:spLocks noGrp="1" noChangeArrowheads="1"/>
          </p:cNvSpPr>
          <p:nvPr>
            <p:ph type="ftr" sz="quarter" idx="4"/>
          </p:nvPr>
        </p:nvSpPr>
        <p:spPr bwMode="auto">
          <a:xfrm>
            <a:off x="2" y="8970131"/>
            <a:ext cx="3122077" cy="448507"/>
          </a:xfrm>
          <a:prstGeom prst="rect">
            <a:avLst/>
          </a:prstGeom>
          <a:noFill/>
          <a:ln w="9525">
            <a:noFill/>
            <a:miter lim="800000"/>
            <a:headEnd/>
            <a:tailEnd/>
          </a:ln>
          <a:effectLst/>
        </p:spPr>
        <p:txBody>
          <a:bodyPr vert="horz" wrap="square" lIns="89413" tIns="44706" rIns="89413" bIns="44706" numCol="1" anchor="b" anchorCtr="0" compatLnSpc="1">
            <a:prstTxWarp prst="textNoShape">
              <a:avLst/>
            </a:prstTxWarp>
          </a:bodyPr>
          <a:lstStyle>
            <a:lvl1pPr>
              <a:defRPr sz="1200" b="1">
                <a:latin typeface="Times New Roman" pitchFamily="18" charset="0"/>
              </a:defRPr>
            </a:lvl1pPr>
          </a:lstStyle>
          <a:p>
            <a:pPr>
              <a:defRPr/>
            </a:pPr>
            <a:r>
              <a:rPr lang="en-US" smtClean="0"/>
              <a:t>Dr. Josiah Yoder</a:t>
            </a:r>
            <a:endParaRPr lang="en-US"/>
          </a:p>
        </p:txBody>
      </p:sp>
      <p:sp>
        <p:nvSpPr>
          <p:cNvPr id="770055" name="Rectangle 7"/>
          <p:cNvSpPr>
            <a:spLocks noGrp="1" noChangeArrowheads="1"/>
          </p:cNvSpPr>
          <p:nvPr>
            <p:ph type="sldNum" sz="quarter" idx="5"/>
          </p:nvPr>
        </p:nvSpPr>
        <p:spPr bwMode="auto">
          <a:xfrm>
            <a:off x="4013657" y="8970131"/>
            <a:ext cx="3118981" cy="448507"/>
          </a:xfrm>
          <a:prstGeom prst="rect">
            <a:avLst/>
          </a:prstGeom>
          <a:noFill/>
          <a:ln w="9525">
            <a:noFill/>
            <a:miter lim="800000"/>
            <a:headEnd/>
            <a:tailEnd/>
          </a:ln>
          <a:effectLst/>
        </p:spPr>
        <p:txBody>
          <a:bodyPr vert="horz" wrap="square" lIns="89413" tIns="44706" rIns="89413" bIns="44706" numCol="1" anchor="b" anchorCtr="0" compatLnSpc="1">
            <a:prstTxWarp prst="textNoShape">
              <a:avLst/>
            </a:prstTxWarp>
          </a:bodyPr>
          <a:lstStyle>
            <a:lvl1pPr algn="r">
              <a:defRPr sz="1200" b="1">
                <a:latin typeface="Times New Roman" pitchFamily="18" charset="0"/>
              </a:defRPr>
            </a:lvl1pPr>
          </a:lstStyle>
          <a:p>
            <a:pPr>
              <a:defRPr/>
            </a:pPr>
            <a:fld id="{37170AD8-106F-4ED5-A489-4A01038054DA}" type="slidenum">
              <a:rPr lang="en-US"/>
              <a:pPr>
                <a:defRPr/>
              </a:pPr>
              <a:t>‹#›</a:t>
            </a:fld>
            <a:endParaRPr lang="en-US"/>
          </a:p>
        </p:txBody>
      </p:sp>
      <p:pic>
        <p:nvPicPr>
          <p:cNvPr id="21511" name="Picture 8"/>
          <p:cNvPicPr>
            <a:picLocks noRot="1" noChangeAspect="1" noChangeArrowheads="1"/>
          </p:cNvPicPr>
          <p:nvPr/>
        </p:nvPicPr>
        <p:blipFill>
          <a:blip r:embed="rId2"/>
          <a:srcRect/>
          <a:stretch>
            <a:fillRect/>
          </a:stretch>
        </p:blipFill>
        <p:spPr bwMode="auto">
          <a:xfrm>
            <a:off x="1114477" y="672763"/>
            <a:ext cx="4903689" cy="3700179"/>
          </a:xfrm>
          <a:prstGeom prst="rect">
            <a:avLst/>
          </a:prstGeom>
          <a:noFill/>
          <a:ln w="9525">
            <a:solidFill>
              <a:srgbClr val="000000"/>
            </a:solidFill>
            <a:miter lim="800000"/>
            <a:headEnd/>
            <a:tailEnd/>
          </a:ln>
        </p:spPr>
      </p:pic>
    </p:spTree>
    <p:extLst>
      <p:ext uri="{BB962C8B-B14F-4D97-AF65-F5344CB8AC3E}">
        <p14:creationId xmlns:p14="http://schemas.microsoft.com/office/powerpoint/2010/main" val="2743728355"/>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15.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17.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18.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8025"/>
            <a:ext cx="4710112" cy="3532188"/>
          </a:xfrm>
          <a:prstGeom prst="rect">
            <a:avLst/>
          </a:prstGeom>
          <a:noFill/>
          <a:ln w="12700">
            <a:solidFill>
              <a:prstClr val="black"/>
            </a:solidFill>
          </a:ln>
        </p:spPr>
      </p:sp>
      <p:sp>
        <p:nvSpPr>
          <p:cNvPr id="3" name="Notes Placeholder 2"/>
          <p:cNvSpPr>
            <a:spLocks noGrp="1"/>
          </p:cNvSpPr>
          <p:nvPr>
            <p:ph type="body" idx="1"/>
          </p:nvPr>
        </p:nvSpPr>
        <p:spPr/>
        <p:txBody>
          <a:bodyPr/>
          <a:lstStyle/>
          <a:p>
            <a:pPr lvl="0"/>
            <a:endParaRPr lang="en-US" dirty="0" smtClean="0"/>
          </a:p>
        </p:txBody>
      </p:sp>
      <p:sp>
        <p:nvSpPr>
          <p:cNvPr id="4" name="Header Placeholder 3"/>
          <p:cNvSpPr>
            <a:spLocks noGrp="1"/>
          </p:cNvSpPr>
          <p:nvPr>
            <p:ph type="hdr" sz="quarter" idx="10"/>
          </p:nvPr>
        </p:nvSpPr>
        <p:spPr/>
        <p:txBody>
          <a:bodyPr/>
          <a:lstStyle/>
          <a:p>
            <a:pPr>
              <a:defRPr/>
            </a:pPr>
            <a:r>
              <a:rPr lang="en-US" smtClean="0"/>
              <a:t>SE1011</a:t>
            </a:r>
            <a:endParaRPr lang="en-US" dirty="0"/>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10/14/2015</a:t>
            </a:fld>
            <a:endParaRPr lang="en-US" dirty="0"/>
          </a:p>
        </p:txBody>
      </p:sp>
      <p:sp>
        <p:nvSpPr>
          <p:cNvPr id="6" name="Footer Placeholder 5"/>
          <p:cNvSpPr>
            <a:spLocks noGrp="1"/>
          </p:cNvSpPr>
          <p:nvPr>
            <p:ph type="ftr" sz="quarter" idx="12"/>
          </p:nvPr>
        </p:nvSpPr>
        <p:spPr/>
        <p:txBody>
          <a:bodyPr/>
          <a:lstStyle/>
          <a:p>
            <a:pPr>
              <a:defRPr/>
            </a:pPr>
            <a:r>
              <a:rPr lang="en-US" dirty="0" smtClean="0"/>
              <a:t>Dr. Josiah Yoder</a:t>
            </a:r>
            <a:endParaRPr lang="en-US" dirty="0"/>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a:t>
            </a:fld>
            <a:endParaRPr lang="en-US" dirty="0"/>
          </a:p>
        </p:txBody>
      </p:sp>
      <p:sp>
        <p:nvSpPr>
          <p:cNvPr id="8" name="TextBox 7"/>
          <p:cNvSpPr txBox="1"/>
          <p:nvPr>
            <p:custDataLst>
              <p:tags r:id="rId1"/>
            </p:custDataLst>
          </p:nvPr>
        </p:nvSpPr>
        <p:spPr>
          <a:xfrm>
            <a:off x="2" y="3"/>
            <a:ext cx="3810000" cy="372803"/>
          </a:xfrm>
          <a:prstGeom prst="rect">
            <a:avLst/>
          </a:prstGeom>
          <a:noFill/>
        </p:spPr>
        <p:txBody>
          <a:bodyPr vert="horz" lIns="91409" tIns="45704" rIns="91409" bIns="45704" rtlCol="0">
            <a:spAutoFit/>
          </a:bodyPr>
          <a:lstStyle/>
          <a:p>
            <a:endParaRPr lang="en-US" dirty="0"/>
          </a:p>
        </p:txBody>
      </p:sp>
    </p:spTree>
    <p:extLst>
      <p:ext uri="{BB962C8B-B14F-4D97-AF65-F5344CB8AC3E}">
        <p14:creationId xmlns:p14="http://schemas.microsoft.com/office/powerpoint/2010/main" val="1159441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SE1011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10/14/2015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10</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4194466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SE1011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10/14/2015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11</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4194466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SE1011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10/14/2015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12</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4194466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SE1011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10/14/2015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13</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4194466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SE1011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10/14/2015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14</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4194466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SE1011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10/14/2015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15</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5433261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SE1011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10/14/2015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16</a:t>
            </a:fld>
            <a:endParaRPr lang="en-US"/>
          </a:p>
        </p:txBody>
      </p:sp>
      <p:sp>
        <p:nvSpPr>
          <p:cNvPr id="8" name="TextBox 7"/>
          <p:cNvSpPr txBox="1"/>
          <p:nvPr>
            <p:custDataLst>
              <p:tags r:id="rId1"/>
            </p:custDataLst>
          </p:nvPr>
        </p:nvSpPr>
        <p:spPr>
          <a:xfrm>
            <a:off x="0" y="0"/>
            <a:ext cx="3810000" cy="1477328"/>
          </a:xfrm>
          <a:prstGeom prst="rect">
            <a:avLst/>
          </a:prstGeom>
          <a:noFill/>
        </p:spPr>
        <p:txBody>
          <a:bodyPr vert="horz" rtlCol="0">
            <a:spAutoFit/>
          </a:bodyPr>
          <a:lstStyle/>
          <a:p>
            <a:r>
              <a:rPr lang="en-US" smtClean="0"/>
              <a:t>
Poll Title: What was the muddiest point?
https://www.polleverywhere.com/free_text_polls/5ecaTmFuFeJ65hY</a:t>
            </a:r>
            <a:endParaRPr lang="en-US"/>
          </a:p>
        </p:txBody>
      </p:sp>
    </p:spTree>
    <p:extLst>
      <p:ext uri="{BB962C8B-B14F-4D97-AF65-F5344CB8AC3E}">
        <p14:creationId xmlns:p14="http://schemas.microsoft.com/office/powerpoint/2010/main" val="29465868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SE1011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10/14/2015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17</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549438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SE1011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10/14/2015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714601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SE1011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10/14/2015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41856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SE1011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10/14/2015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183585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SE1011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10/14/2015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5</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316620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SE1011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10/14/2015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6</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6188230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Pick a method.</a:t>
            </a:r>
            <a:r>
              <a:rPr lang="en-US" baseline="0" dirty="0" smtClean="0"/>
              <a:t> Talk through what it will do. What arguments does it need? How do we select them?</a:t>
            </a:r>
          </a:p>
          <a:p>
            <a:endParaRPr lang="en-US" baseline="0" dirty="0" smtClean="0"/>
          </a:p>
          <a:p>
            <a:r>
              <a:rPr lang="en-US" baseline="0" dirty="0" smtClean="0"/>
              <a:t>Repeat with two more methods.</a:t>
            </a:r>
          </a:p>
          <a:p>
            <a:endParaRPr lang="en-US" baseline="0" dirty="0" smtClean="0"/>
          </a:p>
          <a:p>
            <a:endParaRPr lang="en-US" dirty="0"/>
          </a:p>
        </p:txBody>
      </p:sp>
      <p:sp>
        <p:nvSpPr>
          <p:cNvPr id="4" name="Header Placeholder 3"/>
          <p:cNvSpPr>
            <a:spLocks noGrp="1"/>
          </p:cNvSpPr>
          <p:nvPr>
            <p:ph type="hdr" sz="quarter" idx="10"/>
          </p:nvPr>
        </p:nvSpPr>
        <p:spPr/>
        <p:txBody>
          <a:bodyPr/>
          <a:lstStyle/>
          <a:p>
            <a:pPr>
              <a:defRPr/>
            </a:pPr>
            <a:r>
              <a:rPr lang="en-US" smtClean="0"/>
              <a:t>SE1011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10/14/2015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7</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221209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SE1011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10/14/2015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8</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73244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SE1011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10/14/2015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9</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419446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sz="2400"/>
            </a:lvl1pPr>
          </a:lstStyle>
          <a:p>
            <a:pPr>
              <a:defRPr/>
            </a:pPr>
            <a:fld id="{C4F5F125-33CE-4280-A2D8-382BBAA78A24}" type="slidenum">
              <a:rPr lang="en-US" altLang="en-US" smtClean="0"/>
              <a:pPr>
                <a:defRPr/>
              </a:pPr>
              <a:t>‹#›</a:t>
            </a:fld>
            <a:endParaRPr lang="en-US" altLang="en-US" dirty="0"/>
          </a:p>
        </p:txBody>
      </p:sp>
      <p:sp>
        <p:nvSpPr>
          <p:cNvPr id="7" name="Rectangle 6"/>
          <p:cNvSpPr txBox="1">
            <a:spLocks noChangeArrowheads="1"/>
          </p:cNvSpPr>
          <p:nvPr userDrawn="1"/>
        </p:nvSpPr>
        <p:spPr bwMode="auto">
          <a:xfrm>
            <a:off x="3429000" y="621982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altLang="en-US" dirty="0" smtClean="0"/>
              <a:t>SE-2811</a:t>
            </a:r>
          </a:p>
          <a:p>
            <a:pPr>
              <a:defRPr/>
            </a:pPr>
            <a:r>
              <a:rPr lang="en-US" altLang="en-US" dirty="0" smtClean="0"/>
              <a:t>Slide design: Dr. Mark L. Hornick</a:t>
            </a:r>
          </a:p>
          <a:p>
            <a:pPr>
              <a:defRPr/>
            </a:pPr>
            <a:r>
              <a:rPr lang="en-US" altLang="en-US" dirty="0" smtClean="0"/>
              <a:t>Most Content: Dr. Hornick</a:t>
            </a:r>
          </a:p>
          <a:p>
            <a:pPr>
              <a:defRPr/>
            </a:pPr>
            <a:r>
              <a:rPr lang="en-US" altLang="en-US" dirty="0" smtClean="0"/>
              <a:t>Some Content and Most Errors: Dr. Yoder</a:t>
            </a:r>
            <a:endParaRPr lang="en-US"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smtClean="0"/>
              <a:t>SE-1011 Slide design: Dr. Mark L. Hornick Instructor: Dr. Yoder</a:t>
            </a: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B64FA8FB-A0D4-41EC-BDFB-817B75268A92}"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smtClean="0"/>
              <a:t>SE-1011 Slide design: Dr. Mark L. Hornick Instructor: Dr. Yoder</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3C5BEC59-9F14-4B5A-A8D6-2AE4719C7846}"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smtClean="0"/>
              <a:t>SE-1011 Slide design: Dr. Mark L. Hornick Instructor: Dr. Yoder</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EF02088C-FE8E-4DB0-8932-09C2CDBFADAE}"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smtClean="0"/>
              <a:t>SE-1011 Slide design: Dr. Mark L. Hornick Instructor: Dr. Yoder</a:t>
            </a:r>
            <a:endParaRPr lang="en-US" altLang="en-US" dirty="0"/>
          </a:p>
        </p:txBody>
      </p:sp>
      <p:sp>
        <p:nvSpPr>
          <p:cNvPr id="6" name="Rectangle 7"/>
          <p:cNvSpPr>
            <a:spLocks noGrp="1" noChangeArrowheads="1"/>
          </p:cNvSpPr>
          <p:nvPr>
            <p:ph type="sldNum" sz="quarter" idx="12"/>
          </p:nvPr>
        </p:nvSpPr>
        <p:spPr>
          <a:ln/>
        </p:spPr>
        <p:txBody>
          <a:bodyPr/>
          <a:lstStyle>
            <a:lvl1pPr>
              <a:defRPr sz="2400"/>
            </a:lvl1pPr>
          </a:lstStyle>
          <a:p>
            <a:pPr>
              <a:defRPr/>
            </a:pPr>
            <a:fld id="{7F893BA9-EED0-4C55-A7BC-486A0027BAD0}" type="slidenum">
              <a:rPr lang="en-US" altLang="en-US" smtClean="0"/>
              <a:pPr>
                <a:defRPr/>
              </a:pPr>
              <a:t>‹#›</a:t>
            </a:fld>
            <a:endParaRPr lang="en-US"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cke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19263"/>
            <a:ext cx="8229600" cy="17859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Content Placeholder 2"/>
          <p:cNvSpPr>
            <a:spLocks noGrp="1"/>
          </p:cNvSpPr>
          <p:nvPr>
            <p:ph idx="13"/>
          </p:nvPr>
        </p:nvSpPr>
        <p:spPr>
          <a:xfrm>
            <a:off x="457200" y="4360677"/>
            <a:ext cx="8229600" cy="18877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itle 13"/>
          <p:cNvSpPr>
            <a:spLocks noGrp="1"/>
          </p:cNvSpPr>
          <p:nvPr>
            <p:ph type="title"/>
          </p:nvPr>
        </p:nvSpPr>
        <p:spPr/>
        <p:txBody>
          <a:bodyPr/>
          <a:lstStyle/>
          <a:p>
            <a:r>
              <a:rPr lang="en-US" dirty="0" smtClean="0"/>
              <a:t>Click to edit Master title style</a:t>
            </a:r>
            <a:endParaRPr lang="en-US" dirty="0"/>
          </a:p>
        </p:txBody>
      </p:sp>
      <p:sp>
        <p:nvSpPr>
          <p:cNvPr id="15" name="Date Placeholder 14"/>
          <p:cNvSpPr>
            <a:spLocks noGrp="1"/>
          </p:cNvSpPr>
          <p:nvPr>
            <p:ph type="dt" sz="half" idx="14"/>
          </p:nvPr>
        </p:nvSpPr>
        <p:spPr/>
        <p:txBody>
          <a:bodyPr/>
          <a:lstStyle/>
          <a:p>
            <a:pPr>
              <a:defRPr/>
            </a:pPr>
            <a:endParaRPr lang="en-US" altLang="en-US"/>
          </a:p>
        </p:txBody>
      </p:sp>
      <p:sp>
        <p:nvSpPr>
          <p:cNvPr id="16" name="Footer Placeholder 15"/>
          <p:cNvSpPr>
            <a:spLocks noGrp="1"/>
          </p:cNvSpPr>
          <p:nvPr>
            <p:ph type="ftr" sz="quarter" idx="15"/>
          </p:nvPr>
        </p:nvSpPr>
        <p:spPr/>
        <p:txBody>
          <a:bodyPr/>
          <a:lstStyle/>
          <a:p>
            <a:pPr>
              <a:defRPr/>
            </a:pPr>
            <a:r>
              <a:rPr lang="en-US" altLang="en-US" smtClean="0"/>
              <a:t>SE-1011 Slide design: Dr. Mark L. Hornick Instructor: Dr. Yoder</a:t>
            </a:r>
            <a:endParaRPr lang="en-US" altLang="en-US" dirty="0"/>
          </a:p>
        </p:txBody>
      </p:sp>
      <p:sp>
        <p:nvSpPr>
          <p:cNvPr id="17" name="Slide Number Placeholder 16"/>
          <p:cNvSpPr>
            <a:spLocks noGrp="1"/>
          </p:cNvSpPr>
          <p:nvPr>
            <p:ph type="sldNum" sz="quarter" idx="16"/>
          </p:nvPr>
        </p:nvSpPr>
        <p:spPr/>
        <p:txBody>
          <a:bodyPr/>
          <a:lstStyle/>
          <a:p>
            <a:pPr>
              <a:defRPr/>
            </a:pPr>
            <a:fld id="{EFCFE5EE-A509-49E6-A5D7-7FDEAE1D54D0}" type="slidenum">
              <a:rPr lang="en-US" altLang="en-US" smtClean="0"/>
              <a:pPr>
                <a:defRPr/>
              </a:pPr>
              <a:t>‹#›</a:t>
            </a:fld>
            <a:endParaRPr lang="en-US" altLang="en-US" dirty="0"/>
          </a:p>
        </p:txBody>
      </p:sp>
      <p:sp>
        <p:nvSpPr>
          <p:cNvPr id="23" name="Text Placeholder 22"/>
          <p:cNvSpPr>
            <a:spLocks noGrp="1"/>
          </p:cNvSpPr>
          <p:nvPr>
            <p:ph type="body" sz="quarter" idx="17" hasCustomPrompt="1"/>
          </p:nvPr>
        </p:nvSpPr>
        <p:spPr>
          <a:xfrm>
            <a:off x="457200" y="3581400"/>
            <a:ext cx="8305800" cy="609600"/>
          </a:xfrm>
        </p:spPr>
        <p:txBody>
          <a:bodyPr/>
          <a:lstStyle>
            <a:lvl1pPr marL="0" indent="0">
              <a:buNone/>
              <a:defRPr sz="3900" b="1" baseline="0">
                <a:solidFill>
                  <a:schemeClr val="tx2"/>
                </a:solidFill>
              </a:defRPr>
            </a:lvl1pPr>
          </a:lstStyle>
          <a:p>
            <a:pPr lvl="0"/>
            <a:r>
              <a:rPr lang="en-US" dirty="0" smtClean="0"/>
              <a:t>Click to edit the Secondary title</a:t>
            </a:r>
            <a:endParaRPr lang="en-US" dirty="0"/>
          </a:p>
        </p:txBody>
      </p:sp>
    </p:spTree>
    <p:extLst>
      <p:ext uri="{BB962C8B-B14F-4D97-AF65-F5344CB8AC3E}">
        <p14:creationId xmlns:p14="http://schemas.microsoft.com/office/powerpoint/2010/main" val="404754164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smtClean="0"/>
              <a:t>SE-1011 Slide design: Dr. Mark L. Hornick Instructor: Dr. Yoder</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95B27282-6344-4690-9564-9482230C9486}"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smtClean="0"/>
              <a:t>SE-1011 Slide design: Dr. Mark L. Hornick Instructor: Dr. Yoder</a:t>
            </a: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8AE03030-746E-42FD-8304-843EE9D9D8A3}"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smtClean="0"/>
              <a:t>SE-1011 Slide design: Dr. Mark L. Hornick Instructor: Dr. Yoder</a:t>
            </a:r>
            <a:endParaRPr lang="en-US" altLang="en-US" dirty="0"/>
          </a:p>
        </p:txBody>
      </p:sp>
      <p:sp>
        <p:nvSpPr>
          <p:cNvPr id="9" name="Rectangle 7"/>
          <p:cNvSpPr>
            <a:spLocks noGrp="1" noChangeArrowheads="1"/>
          </p:cNvSpPr>
          <p:nvPr>
            <p:ph type="sldNum" sz="quarter" idx="12"/>
          </p:nvPr>
        </p:nvSpPr>
        <p:spPr>
          <a:ln/>
        </p:spPr>
        <p:txBody>
          <a:bodyPr/>
          <a:lstStyle>
            <a:lvl1pPr>
              <a:defRPr/>
            </a:lvl1pPr>
          </a:lstStyle>
          <a:p>
            <a:pPr>
              <a:defRPr/>
            </a:pPr>
            <a:fld id="{55F549F9-A50D-4EE7-BB49-2B165961A0DB}"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smtClean="0"/>
              <a:t>SE-1011 Slide design: Dr. Mark L. Hornick Instructor: Dr. Yoder</a:t>
            </a:r>
            <a:endParaRPr lang="en-US" altLang="en-US" dirty="0"/>
          </a:p>
        </p:txBody>
      </p:sp>
      <p:sp>
        <p:nvSpPr>
          <p:cNvPr id="5" name="Rectangle 7"/>
          <p:cNvSpPr>
            <a:spLocks noGrp="1" noChangeArrowheads="1"/>
          </p:cNvSpPr>
          <p:nvPr>
            <p:ph type="sldNum" sz="quarter" idx="12"/>
          </p:nvPr>
        </p:nvSpPr>
        <p:spPr>
          <a:ln/>
        </p:spPr>
        <p:txBody>
          <a:bodyPr/>
          <a:lstStyle>
            <a:lvl1pPr>
              <a:defRPr/>
            </a:lvl1pPr>
          </a:lstStyle>
          <a:p>
            <a:pPr>
              <a:defRPr/>
            </a:pPr>
            <a:fld id="{A34FCEDB-AB35-4FDA-98A9-1471F03B1508}"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smtClean="0"/>
              <a:t>SE-1011 Slide design: Dr. Mark L. Hornick Instructor: Dr. Yoder</a:t>
            </a:r>
            <a:endParaRPr lang="en-US" altLang="en-US" dirty="0"/>
          </a:p>
        </p:txBody>
      </p:sp>
      <p:sp>
        <p:nvSpPr>
          <p:cNvPr id="4" name="Rectangle 7"/>
          <p:cNvSpPr>
            <a:spLocks noGrp="1" noChangeArrowheads="1"/>
          </p:cNvSpPr>
          <p:nvPr>
            <p:ph type="sldNum" sz="quarter" idx="12"/>
          </p:nvPr>
        </p:nvSpPr>
        <p:spPr>
          <a:ln/>
        </p:spPr>
        <p:txBody>
          <a:bodyPr/>
          <a:lstStyle>
            <a:lvl1pPr>
              <a:defRPr/>
            </a:lvl1pPr>
          </a:lstStyle>
          <a:p>
            <a:pPr>
              <a:defRPr/>
            </a:pPr>
            <a:fld id="{7685061C-2967-4E31-80E3-2D9230D10221}"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smtClean="0"/>
              <a:t>SE-1011 Slide design: Dr. Mark L. Hornick Instructor: Dr. Yoder</a:t>
            </a: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B2DF4924-9D14-436A-9B57-EB7160D8A95D}"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226"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7622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107623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r>
              <a:rPr lang="en-US" altLang="en-US" smtClean="0"/>
              <a:t>SE-1011 Slide design: Dr. Mark L. Hornick Instructor: Dr. Yoder</a:t>
            </a:r>
            <a:endParaRPr lang="en-US" altLang="en-US" dirty="0"/>
          </a:p>
        </p:txBody>
      </p:sp>
      <p:sp>
        <p:nvSpPr>
          <p:cNvPr id="107623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400"/>
            </a:lvl1pPr>
          </a:lstStyle>
          <a:p>
            <a:pPr>
              <a:defRPr/>
            </a:pPr>
            <a:fld id="{EFCFE5EE-A509-49E6-A5D7-7FDEAE1D54D0}" type="slidenum">
              <a:rPr lang="en-US" altLang="en-US" smtClean="0"/>
              <a:pPr>
                <a:defRPr/>
              </a:pPr>
              <a:t>‹#›</a:t>
            </a:fld>
            <a:endParaRPr lang="en-US" altLang="en-US" dirty="0"/>
          </a:p>
        </p:txBody>
      </p:sp>
      <p:pic>
        <p:nvPicPr>
          <p:cNvPr id="1032" name="Picture 40" descr="MSOE Logo"/>
          <p:cNvPicPr>
            <a:picLocks noChangeAspect="1" noChangeArrowheads="1"/>
          </p:cNvPicPr>
          <p:nvPr/>
        </p:nvPicPr>
        <p:blipFill>
          <a:blip r:embed="rId14" cstate="print"/>
          <a:srcRect/>
          <a:stretch>
            <a:fillRect/>
          </a:stretch>
        </p:blipFill>
        <p:spPr bwMode="auto">
          <a:xfrm>
            <a:off x="8001000" y="228600"/>
            <a:ext cx="1066800" cy="1181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01" r:id="rId1"/>
    <p:sldLayoutId id="2147483902" r:id="rId2"/>
    <p:sldLayoutId id="214748391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timing>
    <p:tnLst>
      <p:par>
        <p:cTn id="1" dur="indefinite" restart="never" nodeType="tmRoot"/>
      </p:par>
    </p:tnLst>
  </p:timing>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8.xml"/><Relationship Id="rId1" Type="http://schemas.openxmlformats.org/officeDocument/2006/relationships/tags" Target="../tags/tag16.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543800" cy="1295400"/>
          </a:xfrm>
        </p:spPr>
        <p:txBody>
          <a:bodyPr/>
          <a:lstStyle/>
          <a:p>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smtClean="0"/>
              <a:t>SE1011</a:t>
            </a:r>
            <a:br>
              <a:rPr lang="en-US" dirty="0" smtClean="0"/>
            </a:br>
            <a:r>
              <a:rPr lang="en-US" dirty="0" smtClean="0"/>
              <a:t>Week 6, Class </a:t>
            </a:r>
            <a:r>
              <a:rPr lang="en-US" dirty="0" smtClean="0"/>
              <a:t>2</a:t>
            </a:r>
            <a:endParaRPr lang="en-US" dirty="0"/>
          </a:p>
        </p:txBody>
      </p:sp>
      <p:sp>
        <p:nvSpPr>
          <p:cNvPr id="3" name="Content Placeholder 2"/>
          <p:cNvSpPr>
            <a:spLocks noGrp="1"/>
          </p:cNvSpPr>
          <p:nvPr>
            <p:ph idx="1"/>
          </p:nvPr>
        </p:nvSpPr>
        <p:spPr>
          <a:xfrm>
            <a:off x="457200" y="1828800"/>
            <a:ext cx="8229600" cy="4724400"/>
          </a:xfrm>
        </p:spPr>
        <p:txBody>
          <a:bodyPr>
            <a:normAutofit/>
          </a:bodyPr>
          <a:lstStyle/>
          <a:p>
            <a:r>
              <a:rPr lang="en-US" dirty="0" smtClean="0">
                <a:sym typeface="Wingdings" panose="05000000000000000000" pitchFamily="2" charset="2"/>
              </a:rPr>
              <a:t>Today</a:t>
            </a:r>
          </a:p>
          <a:p>
            <a:pPr lvl="1"/>
            <a:r>
              <a:rPr lang="en-US" dirty="0" smtClean="0">
                <a:sym typeface="Wingdings" panose="05000000000000000000" pitchFamily="2" charset="2"/>
              </a:rPr>
              <a:t>Return Half Exam 2 (cont.)</a:t>
            </a:r>
          </a:p>
          <a:p>
            <a:pPr lvl="1"/>
            <a:r>
              <a:rPr lang="en-US" dirty="0" smtClean="0">
                <a:sym typeface="Wingdings" panose="05000000000000000000" pitchFamily="2" charset="2"/>
              </a:rPr>
              <a:t>Object Oriented Programming (cont.)</a:t>
            </a:r>
          </a:p>
          <a:p>
            <a:pPr lvl="2"/>
            <a:r>
              <a:rPr lang="en-US" dirty="0" smtClean="0">
                <a:sym typeface="Wingdings" panose="05000000000000000000" pitchFamily="2" charset="2"/>
              </a:rPr>
              <a:t>UML class diagrams</a:t>
            </a:r>
          </a:p>
          <a:p>
            <a:pPr lvl="1"/>
            <a:r>
              <a:rPr lang="en-US" dirty="0" smtClean="0">
                <a:sym typeface="Wingdings" panose="05000000000000000000" pitchFamily="2" charset="2"/>
              </a:rPr>
              <a:t>Muddiest Point</a:t>
            </a:r>
          </a:p>
          <a:p>
            <a:r>
              <a:rPr lang="en-US" dirty="0" smtClean="0">
                <a:sym typeface="Wingdings" panose="05000000000000000000" pitchFamily="2" charset="2"/>
              </a:rPr>
              <a:t>Next Half Exam:</a:t>
            </a:r>
          </a:p>
          <a:p>
            <a:pPr lvl="1"/>
            <a:r>
              <a:rPr lang="en-US" dirty="0" smtClean="0">
                <a:sym typeface="Wingdings" panose="05000000000000000000" pitchFamily="2" charset="2"/>
              </a:rPr>
              <a:t>Week 7, Monday</a:t>
            </a:r>
          </a:p>
        </p:txBody>
      </p:sp>
      <p:sp>
        <p:nvSpPr>
          <p:cNvPr id="4" name="Footer Placeholder 3"/>
          <p:cNvSpPr>
            <a:spLocks noGrp="1"/>
          </p:cNvSpPr>
          <p:nvPr>
            <p:ph type="ftr" sz="quarter" idx="11"/>
          </p:nvPr>
        </p:nvSpPr>
        <p:spPr>
          <a:xfrm>
            <a:off x="6019800" y="6172200"/>
            <a:ext cx="2895600" cy="457200"/>
          </a:xfrm>
        </p:spPr>
        <p:txBody>
          <a:bodyPr/>
          <a:lstStyle/>
          <a:p>
            <a:pPr>
              <a:defRPr/>
            </a:pPr>
            <a:r>
              <a:rPr lang="en-US" altLang="en-US" dirty="0" smtClean="0"/>
              <a:t>SE-1011 Slide design: Dr. Mark L. Hornick Instructor: Dr. Yoder</a:t>
            </a:r>
            <a:endParaRPr lang="en-US" altLang="en-US" dirty="0"/>
          </a:p>
        </p:txBody>
      </p:sp>
      <p:sp>
        <p:nvSpPr>
          <p:cNvPr id="5" name="Slide Number Placeholder 4"/>
          <p:cNvSpPr>
            <a:spLocks noGrp="1"/>
          </p:cNvSpPr>
          <p:nvPr>
            <p:ph type="sldNum" sz="quarter" idx="12"/>
          </p:nvPr>
        </p:nvSpPr>
        <p:spPr/>
        <p:txBody>
          <a:bodyPr/>
          <a:lstStyle/>
          <a:p>
            <a:pPr>
              <a:defRPr/>
            </a:pPr>
            <a:fld id="{C4F5F125-33CE-4280-A2D8-382BBAA78A24}" type="slidenum">
              <a:rPr lang="en-US" altLang="en-US" smtClean="0"/>
              <a:pPr>
                <a:defRPr/>
              </a:pPr>
              <a:t>1</a:t>
            </a:fld>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add culture to incubator?</a:t>
            </a:r>
            <a:endParaRPr lang="en-US" dirty="0"/>
          </a:p>
        </p:txBody>
      </p:sp>
      <p:sp>
        <p:nvSpPr>
          <p:cNvPr id="4" name="Footer Placeholder 3"/>
          <p:cNvSpPr>
            <a:spLocks noGrp="1"/>
          </p:cNvSpPr>
          <p:nvPr>
            <p:ph type="ftr" sz="quarter" idx="11"/>
          </p:nvPr>
        </p:nvSpPr>
        <p:spPr/>
        <p:txBody>
          <a:bodyPr/>
          <a:lstStyle/>
          <a:p>
            <a:pPr>
              <a:defRPr/>
            </a:pPr>
            <a:r>
              <a:rPr lang="en-US" altLang="en-US" smtClean="0"/>
              <a:t>SE-1011 Slide design: Dr. Mark L. Hornick Instructor: Dr. 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10</a:t>
            </a:fld>
            <a:endParaRPr lang="en-US" altLang="en-US" dirty="0"/>
          </a:p>
        </p:txBody>
      </p:sp>
      <p:cxnSp>
        <p:nvCxnSpPr>
          <p:cNvPr id="7" name="Straight Connector 6"/>
          <p:cNvCxnSpPr/>
          <p:nvPr/>
        </p:nvCxnSpPr>
        <p:spPr bwMode="auto">
          <a:xfrm>
            <a:off x="1851851" y="1404454"/>
            <a:ext cx="0" cy="5029200"/>
          </a:xfrm>
          <a:prstGeom prst="line">
            <a:avLst/>
          </a:prstGeom>
          <a:solidFill>
            <a:schemeClr val="accent1"/>
          </a:solidFill>
          <a:ln w="9525" cap="flat" cmpd="sng" algn="ctr">
            <a:solidFill>
              <a:schemeClr val="tx1"/>
            </a:solidFill>
            <a:prstDash val="lgDash"/>
            <a:miter lim="800000"/>
            <a:headEnd type="none" w="med" len="med"/>
            <a:tailEnd type="none" w="med" len="med"/>
          </a:ln>
          <a:effectLst/>
        </p:spPr>
      </p:cxnSp>
      <p:cxnSp>
        <p:nvCxnSpPr>
          <p:cNvPr id="61" name="Straight Arrow Connector 60"/>
          <p:cNvCxnSpPr/>
          <p:nvPr/>
        </p:nvCxnSpPr>
        <p:spPr bwMode="auto">
          <a:xfrm flipV="1">
            <a:off x="1597112" y="3320152"/>
            <a:ext cx="694018" cy="453177"/>
          </a:xfrm>
          <a:prstGeom prst="straightConnector1">
            <a:avLst/>
          </a:prstGeom>
          <a:solidFill>
            <a:schemeClr val="accent1"/>
          </a:solidFill>
          <a:ln w="9525" cap="flat" cmpd="sng" algn="ctr">
            <a:solidFill>
              <a:schemeClr val="tx1"/>
            </a:solidFill>
            <a:prstDash val="solid"/>
            <a:miter lim="800000"/>
            <a:headEnd type="none" w="med" len="med"/>
            <a:tailEnd type="arrow"/>
          </a:ln>
          <a:effectLst/>
        </p:spPr>
      </p:cxnSp>
      <p:grpSp>
        <p:nvGrpSpPr>
          <p:cNvPr id="6" name="Group 5"/>
          <p:cNvGrpSpPr/>
          <p:nvPr/>
        </p:nvGrpSpPr>
        <p:grpSpPr>
          <a:xfrm>
            <a:off x="72576" y="3320153"/>
            <a:ext cx="1779275" cy="1254931"/>
            <a:chOff x="72576" y="3320153"/>
            <a:chExt cx="1779275" cy="1254931"/>
          </a:xfrm>
        </p:grpSpPr>
        <p:grpSp>
          <p:nvGrpSpPr>
            <p:cNvPr id="55" name="Group 54"/>
            <p:cNvGrpSpPr/>
            <p:nvPr/>
          </p:nvGrpSpPr>
          <p:grpSpPr>
            <a:xfrm>
              <a:off x="72576" y="3320153"/>
              <a:ext cx="1779275" cy="1254931"/>
              <a:chOff x="72576" y="3320153"/>
              <a:chExt cx="1779275" cy="1254931"/>
            </a:xfrm>
          </p:grpSpPr>
          <p:sp>
            <p:nvSpPr>
              <p:cNvPr id="52" name="Oval 51"/>
              <p:cNvSpPr/>
              <p:nvPr/>
            </p:nvSpPr>
            <p:spPr bwMode="auto">
              <a:xfrm>
                <a:off x="76200" y="3683222"/>
                <a:ext cx="1676400" cy="503396"/>
              </a:xfrm>
              <a:prstGeom prst="ellipse">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53" name="TextBox 52"/>
              <p:cNvSpPr txBox="1"/>
              <p:nvPr/>
            </p:nvSpPr>
            <p:spPr>
              <a:xfrm>
                <a:off x="208452" y="4236530"/>
                <a:ext cx="1643399" cy="338554"/>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Incubator ref</a:t>
                </a:r>
                <a:endParaRPr lang="en-US" sz="1600" dirty="0">
                  <a:latin typeface="Consolas" panose="020B0609020204030204" pitchFamily="49" charset="0"/>
                  <a:cs typeface="Consolas" panose="020B0609020204030204" pitchFamily="49" charset="0"/>
                </a:endParaRPr>
              </a:p>
            </p:txBody>
          </p:sp>
          <p:sp>
            <p:nvSpPr>
              <p:cNvPr id="54" name="TextBox 53"/>
              <p:cNvSpPr txBox="1"/>
              <p:nvPr/>
            </p:nvSpPr>
            <p:spPr>
              <a:xfrm>
                <a:off x="72576" y="3320153"/>
                <a:ext cx="1194558" cy="338554"/>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incubator</a:t>
                </a:r>
                <a:endParaRPr lang="en-US" sz="1600" dirty="0">
                  <a:latin typeface="Consolas" panose="020B0609020204030204" pitchFamily="49" charset="0"/>
                  <a:cs typeface="Consolas" panose="020B0609020204030204" pitchFamily="49" charset="0"/>
                </a:endParaRPr>
              </a:p>
            </p:txBody>
          </p:sp>
        </p:grpSp>
        <p:sp>
          <p:nvSpPr>
            <p:cNvPr id="64" name="TextBox 63"/>
            <p:cNvSpPr txBox="1"/>
            <p:nvPr/>
          </p:nvSpPr>
          <p:spPr>
            <a:xfrm>
              <a:off x="498710" y="3742866"/>
              <a:ext cx="926914" cy="384107"/>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285638</a:t>
              </a:r>
              <a:endParaRPr lang="en-US" sz="1600" dirty="0">
                <a:latin typeface="Consolas" panose="020B0609020204030204" pitchFamily="49" charset="0"/>
                <a:cs typeface="Consolas" panose="020B0609020204030204" pitchFamily="49" charset="0"/>
              </a:endParaRPr>
            </a:p>
          </p:txBody>
        </p:sp>
      </p:grpSp>
      <p:sp>
        <p:nvSpPr>
          <p:cNvPr id="66" name="TextBox 65"/>
          <p:cNvSpPr txBox="1"/>
          <p:nvPr/>
        </p:nvSpPr>
        <p:spPr>
          <a:xfrm>
            <a:off x="122627" y="1293811"/>
            <a:ext cx="970137" cy="338554"/>
          </a:xfrm>
          <a:prstGeom prst="rect">
            <a:avLst/>
          </a:prstGeom>
          <a:noFill/>
        </p:spPr>
        <p:txBody>
          <a:bodyPr wrap="none" rtlCol="0">
            <a:spAutoFit/>
          </a:bodyPr>
          <a:lstStyle/>
          <a:p>
            <a:r>
              <a:rPr lang="en-US" sz="1600" b="1" dirty="0" smtClean="0">
                <a:latin typeface="Consolas" panose="020B0609020204030204" pitchFamily="49" charset="0"/>
                <a:cs typeface="Consolas" panose="020B0609020204030204" pitchFamily="49" charset="0"/>
              </a:rPr>
              <a:t>main(…)</a:t>
            </a:r>
            <a:endParaRPr lang="en-US" sz="1600" b="1" dirty="0">
              <a:latin typeface="Consolas" panose="020B0609020204030204" pitchFamily="49" charset="0"/>
              <a:cs typeface="Consolas" panose="020B0609020204030204" pitchFamily="49" charset="0"/>
            </a:endParaRPr>
          </a:p>
        </p:txBody>
      </p:sp>
      <p:grpSp>
        <p:nvGrpSpPr>
          <p:cNvPr id="3" name="Group 2"/>
          <p:cNvGrpSpPr/>
          <p:nvPr/>
        </p:nvGrpSpPr>
        <p:grpSpPr>
          <a:xfrm>
            <a:off x="62239" y="1753875"/>
            <a:ext cx="1744794" cy="1165086"/>
            <a:chOff x="62239" y="1753875"/>
            <a:chExt cx="1744794" cy="1165086"/>
          </a:xfrm>
        </p:grpSpPr>
        <p:sp>
          <p:nvSpPr>
            <p:cNvPr id="60" name="Rectangle 59"/>
            <p:cNvSpPr/>
            <p:nvPr/>
          </p:nvSpPr>
          <p:spPr bwMode="auto">
            <a:xfrm>
              <a:off x="352567" y="2123207"/>
              <a:ext cx="1219200" cy="437120"/>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0.125</a:t>
              </a:r>
              <a:endParaRPr kumimoji="0" lang="en-US" sz="1800" b="0" i="0" u="none" strike="noStrike" cap="none" normalizeH="0" baseline="0" dirty="0" smtClean="0">
                <a:ln>
                  <a:noFill/>
                </a:ln>
                <a:solidFill>
                  <a:schemeClr val="tx1"/>
                </a:solidFill>
                <a:effectLst/>
                <a:latin typeface="Arial" charset="0"/>
              </a:endParaRPr>
            </a:p>
          </p:txBody>
        </p:sp>
        <p:sp>
          <p:nvSpPr>
            <p:cNvPr id="63" name="TextBox 62"/>
            <p:cNvSpPr txBox="1"/>
            <p:nvPr/>
          </p:nvSpPr>
          <p:spPr>
            <a:xfrm>
              <a:off x="62239" y="1753875"/>
              <a:ext cx="1418978" cy="338554"/>
            </a:xfrm>
            <a:prstGeom prst="rect">
              <a:avLst/>
            </a:prstGeom>
            <a:noFill/>
          </p:spPr>
          <p:txBody>
            <a:bodyPr wrap="none" rtlCol="0">
              <a:spAutoFit/>
            </a:bodyPr>
            <a:lstStyle/>
            <a:p>
              <a:r>
                <a:rPr lang="en-US" sz="1600" dirty="0" err="1" smtClean="0">
                  <a:latin typeface="Consolas" panose="020B0609020204030204" pitchFamily="49" charset="0"/>
                  <a:cs typeface="Consolas" panose="020B0609020204030204" pitchFamily="49" charset="0"/>
                </a:rPr>
                <a:t>cupsCulture</a:t>
              </a:r>
              <a:endParaRPr lang="en-US" sz="1600" dirty="0">
                <a:latin typeface="Consolas" panose="020B0609020204030204" pitchFamily="49" charset="0"/>
                <a:cs typeface="Consolas" panose="020B0609020204030204" pitchFamily="49" charset="0"/>
              </a:endParaRPr>
            </a:p>
          </p:txBody>
        </p:sp>
        <p:sp>
          <p:nvSpPr>
            <p:cNvPr id="67" name="TextBox 66"/>
            <p:cNvSpPr txBox="1"/>
            <p:nvPr/>
          </p:nvSpPr>
          <p:spPr>
            <a:xfrm>
              <a:off x="949106" y="2580407"/>
              <a:ext cx="857927" cy="338554"/>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double</a:t>
              </a:r>
              <a:endParaRPr lang="en-US" sz="1600" dirty="0">
                <a:latin typeface="Consolas" panose="020B0609020204030204" pitchFamily="49" charset="0"/>
                <a:cs typeface="Consolas" panose="020B0609020204030204" pitchFamily="49" charset="0"/>
              </a:endParaRPr>
            </a:p>
          </p:txBody>
        </p:sp>
      </p:grpSp>
      <p:cxnSp>
        <p:nvCxnSpPr>
          <p:cNvPr id="28" name="Straight Connector 27"/>
          <p:cNvCxnSpPr/>
          <p:nvPr/>
        </p:nvCxnSpPr>
        <p:spPr bwMode="auto">
          <a:xfrm>
            <a:off x="5181600" y="1228266"/>
            <a:ext cx="0" cy="5029200"/>
          </a:xfrm>
          <a:prstGeom prst="line">
            <a:avLst/>
          </a:prstGeom>
          <a:solidFill>
            <a:schemeClr val="accent1"/>
          </a:solidFill>
          <a:ln w="9525" cap="flat" cmpd="sng" algn="ctr">
            <a:solidFill>
              <a:schemeClr val="tx1"/>
            </a:solidFill>
            <a:prstDash val="lgDash"/>
            <a:miter lim="800000"/>
            <a:headEnd type="none" w="med" len="med"/>
            <a:tailEnd type="none" w="med" len="med"/>
          </a:ln>
          <a:effectLst/>
        </p:spPr>
      </p:cxnSp>
      <p:sp>
        <p:nvSpPr>
          <p:cNvPr id="29" name="TextBox 28"/>
          <p:cNvSpPr txBox="1"/>
          <p:nvPr/>
        </p:nvSpPr>
        <p:spPr>
          <a:xfrm>
            <a:off x="5432534" y="1295936"/>
            <a:ext cx="2092239" cy="338554"/>
          </a:xfrm>
          <a:prstGeom prst="rect">
            <a:avLst/>
          </a:prstGeom>
          <a:noFill/>
        </p:spPr>
        <p:txBody>
          <a:bodyPr wrap="none" rtlCol="0">
            <a:spAutoFit/>
          </a:bodyPr>
          <a:lstStyle/>
          <a:p>
            <a:r>
              <a:rPr lang="en-US" sz="1600" b="1" dirty="0" err="1" smtClean="0">
                <a:latin typeface="Consolas" panose="020B0609020204030204" pitchFamily="49" charset="0"/>
                <a:cs typeface="Consolas" panose="020B0609020204030204" pitchFamily="49" charset="0"/>
              </a:rPr>
              <a:t>addStarterCups</a:t>
            </a:r>
            <a:r>
              <a:rPr lang="en-US" sz="1600" b="1" dirty="0" smtClean="0">
                <a:latin typeface="Consolas" panose="020B0609020204030204" pitchFamily="49" charset="0"/>
                <a:cs typeface="Consolas" panose="020B0609020204030204" pitchFamily="49" charset="0"/>
              </a:rPr>
              <a:t>(…)</a:t>
            </a:r>
            <a:endParaRPr lang="en-US" sz="1600" b="1" dirty="0">
              <a:latin typeface="Consolas" panose="020B0609020204030204" pitchFamily="49" charset="0"/>
              <a:cs typeface="Consolas" panose="020B0609020204030204" pitchFamily="49" charset="0"/>
            </a:endParaRPr>
          </a:p>
        </p:txBody>
      </p:sp>
      <p:sp>
        <p:nvSpPr>
          <p:cNvPr id="30" name="TextBox 29"/>
          <p:cNvSpPr txBox="1"/>
          <p:nvPr/>
        </p:nvSpPr>
        <p:spPr>
          <a:xfrm>
            <a:off x="6553200" y="832146"/>
            <a:ext cx="1176925" cy="461665"/>
          </a:xfrm>
          <a:prstGeom prst="rect">
            <a:avLst/>
          </a:prstGeom>
          <a:noFill/>
        </p:spPr>
        <p:txBody>
          <a:bodyPr wrap="none" rtlCol="0">
            <a:spAutoFit/>
          </a:bodyPr>
          <a:lstStyle/>
          <a:p>
            <a:r>
              <a:rPr lang="en-US" sz="2400" dirty="0" smtClean="0"/>
              <a:t>Point B</a:t>
            </a:r>
            <a:endParaRPr lang="en-US" sz="2400" dirty="0"/>
          </a:p>
        </p:txBody>
      </p:sp>
      <p:grpSp>
        <p:nvGrpSpPr>
          <p:cNvPr id="39" name="Group 38"/>
          <p:cNvGrpSpPr/>
          <p:nvPr/>
        </p:nvGrpSpPr>
        <p:grpSpPr>
          <a:xfrm>
            <a:off x="5444393" y="1799933"/>
            <a:ext cx="2110431" cy="1244623"/>
            <a:chOff x="72576" y="3320153"/>
            <a:chExt cx="2110431" cy="1244623"/>
          </a:xfrm>
        </p:grpSpPr>
        <p:grpSp>
          <p:nvGrpSpPr>
            <p:cNvPr id="40" name="Group 39"/>
            <p:cNvGrpSpPr/>
            <p:nvPr/>
          </p:nvGrpSpPr>
          <p:grpSpPr>
            <a:xfrm>
              <a:off x="72576" y="3320153"/>
              <a:ext cx="2110431" cy="1244623"/>
              <a:chOff x="72576" y="3320153"/>
              <a:chExt cx="2110431" cy="1244623"/>
            </a:xfrm>
          </p:grpSpPr>
          <p:sp>
            <p:nvSpPr>
              <p:cNvPr id="42" name="Oval 41"/>
              <p:cNvSpPr/>
              <p:nvPr/>
            </p:nvSpPr>
            <p:spPr bwMode="auto">
              <a:xfrm>
                <a:off x="76200" y="3683222"/>
                <a:ext cx="1676400" cy="503396"/>
              </a:xfrm>
              <a:prstGeom prst="ellipse">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43" name="TextBox 42"/>
              <p:cNvSpPr txBox="1"/>
              <p:nvPr/>
            </p:nvSpPr>
            <p:spPr>
              <a:xfrm>
                <a:off x="539608" y="4226222"/>
                <a:ext cx="1643399" cy="338554"/>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Incubator ref</a:t>
                </a:r>
                <a:endParaRPr lang="en-US" sz="1600" dirty="0">
                  <a:latin typeface="Consolas" panose="020B0609020204030204" pitchFamily="49" charset="0"/>
                  <a:cs typeface="Consolas" panose="020B0609020204030204" pitchFamily="49" charset="0"/>
                </a:endParaRPr>
              </a:p>
            </p:txBody>
          </p:sp>
          <p:sp>
            <p:nvSpPr>
              <p:cNvPr id="44" name="TextBox 43"/>
              <p:cNvSpPr txBox="1"/>
              <p:nvPr/>
            </p:nvSpPr>
            <p:spPr>
              <a:xfrm>
                <a:off x="72576" y="3320153"/>
                <a:ext cx="633507" cy="338554"/>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this</a:t>
                </a:r>
                <a:endParaRPr lang="en-US" sz="1600" dirty="0">
                  <a:latin typeface="Consolas" panose="020B0609020204030204" pitchFamily="49" charset="0"/>
                  <a:cs typeface="Consolas" panose="020B0609020204030204" pitchFamily="49" charset="0"/>
                </a:endParaRPr>
              </a:p>
            </p:txBody>
          </p:sp>
        </p:grpSp>
        <p:sp>
          <p:nvSpPr>
            <p:cNvPr id="41" name="TextBox 40"/>
            <p:cNvSpPr txBox="1"/>
            <p:nvPr/>
          </p:nvSpPr>
          <p:spPr>
            <a:xfrm>
              <a:off x="498710" y="3742866"/>
              <a:ext cx="926914" cy="384107"/>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285638</a:t>
              </a:r>
              <a:endParaRPr lang="en-US" sz="1600" dirty="0">
                <a:latin typeface="Consolas" panose="020B0609020204030204" pitchFamily="49" charset="0"/>
                <a:cs typeface="Consolas" panose="020B0609020204030204" pitchFamily="49" charset="0"/>
              </a:endParaRPr>
            </a:p>
          </p:txBody>
        </p:sp>
      </p:grpSp>
      <p:cxnSp>
        <p:nvCxnSpPr>
          <p:cNvPr id="45" name="Straight Arrow Connector 44"/>
          <p:cNvCxnSpPr/>
          <p:nvPr/>
        </p:nvCxnSpPr>
        <p:spPr bwMode="auto">
          <a:xfrm flipH="1">
            <a:off x="4163124" y="2560327"/>
            <a:ext cx="1417146" cy="358634"/>
          </a:xfrm>
          <a:prstGeom prst="straightConnector1">
            <a:avLst/>
          </a:prstGeom>
          <a:solidFill>
            <a:schemeClr val="accent1"/>
          </a:solidFill>
          <a:ln w="9525" cap="flat" cmpd="sng" algn="ctr">
            <a:solidFill>
              <a:schemeClr val="tx1"/>
            </a:solidFill>
            <a:prstDash val="solid"/>
            <a:miter lim="800000"/>
            <a:headEnd type="none" w="med" len="med"/>
            <a:tailEnd type="arrow"/>
          </a:ln>
          <a:effectLst/>
        </p:spPr>
      </p:cxnSp>
      <p:grpSp>
        <p:nvGrpSpPr>
          <p:cNvPr id="68" name="Group 67"/>
          <p:cNvGrpSpPr/>
          <p:nvPr/>
        </p:nvGrpSpPr>
        <p:grpSpPr>
          <a:xfrm>
            <a:off x="1963088" y="1415826"/>
            <a:ext cx="2382861" cy="2277556"/>
            <a:chOff x="1963088" y="1415826"/>
            <a:chExt cx="2382861" cy="2277556"/>
          </a:xfrm>
        </p:grpSpPr>
        <p:grpSp>
          <p:nvGrpSpPr>
            <p:cNvPr id="69" name="Group 68"/>
            <p:cNvGrpSpPr/>
            <p:nvPr/>
          </p:nvGrpSpPr>
          <p:grpSpPr>
            <a:xfrm>
              <a:off x="1963088" y="1415826"/>
              <a:ext cx="2382861" cy="2277556"/>
              <a:chOff x="2319433" y="1463176"/>
              <a:chExt cx="2382861" cy="2277556"/>
            </a:xfrm>
          </p:grpSpPr>
          <p:grpSp>
            <p:nvGrpSpPr>
              <p:cNvPr id="71" name="Group 70"/>
              <p:cNvGrpSpPr/>
              <p:nvPr/>
            </p:nvGrpSpPr>
            <p:grpSpPr>
              <a:xfrm>
                <a:off x="2319433" y="1463176"/>
                <a:ext cx="2382861" cy="2277556"/>
                <a:chOff x="76200" y="1677847"/>
                <a:chExt cx="2205516" cy="2007453"/>
              </a:xfrm>
            </p:grpSpPr>
            <p:sp>
              <p:nvSpPr>
                <p:cNvPr id="75" name="Rectangle 74"/>
                <p:cNvSpPr/>
                <p:nvPr/>
              </p:nvSpPr>
              <p:spPr bwMode="auto">
                <a:xfrm>
                  <a:off x="403653" y="1981200"/>
                  <a:ext cx="1708845" cy="1375133"/>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76" name="TextBox 75"/>
                <p:cNvSpPr txBox="1"/>
                <p:nvPr/>
              </p:nvSpPr>
              <p:spPr>
                <a:xfrm>
                  <a:off x="76200" y="1677847"/>
                  <a:ext cx="857927" cy="338554"/>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285638</a:t>
                  </a:r>
                  <a:endParaRPr lang="en-US" sz="1600" dirty="0">
                    <a:latin typeface="Consolas" panose="020B0609020204030204" pitchFamily="49" charset="0"/>
                    <a:cs typeface="Consolas" panose="020B0609020204030204" pitchFamily="49" charset="0"/>
                  </a:endParaRPr>
                </a:p>
              </p:txBody>
            </p:sp>
            <p:sp>
              <p:nvSpPr>
                <p:cNvPr id="77" name="TextBox 76"/>
                <p:cNvSpPr txBox="1"/>
                <p:nvPr/>
              </p:nvSpPr>
              <p:spPr>
                <a:xfrm>
                  <a:off x="1176063" y="3386896"/>
                  <a:ext cx="1105653" cy="298404"/>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Incubator</a:t>
                  </a:r>
                  <a:endParaRPr lang="en-US" sz="1600" dirty="0">
                    <a:latin typeface="Consolas" panose="020B0609020204030204" pitchFamily="49" charset="0"/>
                    <a:cs typeface="Consolas" panose="020B0609020204030204" pitchFamily="49" charset="0"/>
                  </a:endParaRPr>
                </a:p>
              </p:txBody>
            </p:sp>
          </p:grpSp>
          <p:grpSp>
            <p:nvGrpSpPr>
              <p:cNvPr id="72" name="Group 71"/>
              <p:cNvGrpSpPr/>
              <p:nvPr/>
            </p:nvGrpSpPr>
            <p:grpSpPr>
              <a:xfrm>
                <a:off x="2673217" y="1801225"/>
                <a:ext cx="1735731" cy="1165086"/>
                <a:chOff x="76200" y="1611868"/>
                <a:chExt cx="1735731" cy="1165086"/>
              </a:xfrm>
            </p:grpSpPr>
            <p:sp>
              <p:nvSpPr>
                <p:cNvPr id="73" name="TextBox 72"/>
                <p:cNvSpPr txBox="1"/>
                <p:nvPr/>
              </p:nvSpPr>
              <p:spPr>
                <a:xfrm>
                  <a:off x="76200" y="1611868"/>
                  <a:ext cx="1418978" cy="338554"/>
                </a:xfrm>
                <a:prstGeom prst="rect">
                  <a:avLst/>
                </a:prstGeom>
                <a:noFill/>
              </p:spPr>
              <p:txBody>
                <a:bodyPr wrap="none" rtlCol="0">
                  <a:spAutoFit/>
                </a:bodyPr>
                <a:lstStyle/>
                <a:p>
                  <a:r>
                    <a:rPr lang="en-US" sz="1600" dirty="0" err="1" smtClean="0">
                      <a:latin typeface="Consolas" panose="020B0609020204030204" pitchFamily="49" charset="0"/>
                      <a:cs typeface="Consolas" panose="020B0609020204030204" pitchFamily="49" charset="0"/>
                    </a:rPr>
                    <a:t>numBacteria</a:t>
                  </a:r>
                  <a:endParaRPr lang="en-US" sz="1600" dirty="0">
                    <a:latin typeface="Consolas" panose="020B0609020204030204" pitchFamily="49" charset="0"/>
                    <a:cs typeface="Consolas" panose="020B0609020204030204" pitchFamily="49" charset="0"/>
                  </a:endParaRPr>
                </a:p>
              </p:txBody>
            </p:sp>
            <p:sp>
              <p:nvSpPr>
                <p:cNvPr id="74" name="TextBox 73"/>
                <p:cNvSpPr txBox="1"/>
                <p:nvPr/>
              </p:nvSpPr>
              <p:spPr>
                <a:xfrm>
                  <a:off x="1178424" y="2438400"/>
                  <a:ext cx="633507" cy="338554"/>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long</a:t>
                  </a:r>
                  <a:endParaRPr lang="en-US" sz="1600" dirty="0">
                    <a:latin typeface="Consolas" panose="020B0609020204030204" pitchFamily="49" charset="0"/>
                    <a:cs typeface="Consolas" panose="020B0609020204030204" pitchFamily="49" charset="0"/>
                  </a:endParaRPr>
                </a:p>
              </p:txBody>
            </p:sp>
          </p:grpSp>
        </p:grpSp>
        <p:sp>
          <p:nvSpPr>
            <p:cNvPr id="70" name="Rectangle 69"/>
            <p:cNvSpPr/>
            <p:nvPr/>
          </p:nvSpPr>
          <p:spPr bwMode="auto">
            <a:xfrm>
              <a:off x="2378221" y="2123207"/>
              <a:ext cx="1736579" cy="483546"/>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a:r>
                <a:rPr lang="en-US" dirty="0" smtClean="0"/>
                <a:t>0</a:t>
              </a:r>
              <a:endParaRPr kumimoji="0" lang="en-US" sz="1800" b="0" i="0" u="none" strike="noStrike" cap="none" normalizeH="0" baseline="0" dirty="0" smtClean="0">
                <a:ln>
                  <a:noFill/>
                </a:ln>
                <a:solidFill>
                  <a:schemeClr val="tx1"/>
                </a:solidFill>
                <a:effectLst/>
                <a:latin typeface="Arial" charset="0"/>
              </a:endParaRPr>
            </a:p>
          </p:txBody>
        </p:sp>
      </p:grpSp>
    </p:spTree>
    <p:extLst>
      <p:ext uri="{BB962C8B-B14F-4D97-AF65-F5344CB8AC3E}">
        <p14:creationId xmlns:p14="http://schemas.microsoft.com/office/powerpoint/2010/main" val="36279442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add culture to incubator?</a:t>
            </a:r>
            <a:endParaRPr lang="en-US" dirty="0"/>
          </a:p>
        </p:txBody>
      </p:sp>
      <p:sp>
        <p:nvSpPr>
          <p:cNvPr id="4" name="Footer Placeholder 3"/>
          <p:cNvSpPr>
            <a:spLocks noGrp="1"/>
          </p:cNvSpPr>
          <p:nvPr>
            <p:ph type="ftr" sz="quarter" idx="11"/>
          </p:nvPr>
        </p:nvSpPr>
        <p:spPr/>
        <p:txBody>
          <a:bodyPr/>
          <a:lstStyle/>
          <a:p>
            <a:pPr>
              <a:defRPr/>
            </a:pPr>
            <a:r>
              <a:rPr lang="en-US" altLang="en-US" smtClean="0"/>
              <a:t>SE-1011 Slide design: Dr. Mark L. Hornick Instructor: Dr. 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11</a:t>
            </a:fld>
            <a:endParaRPr lang="en-US" altLang="en-US" dirty="0"/>
          </a:p>
        </p:txBody>
      </p:sp>
      <p:cxnSp>
        <p:nvCxnSpPr>
          <p:cNvPr id="7" name="Straight Connector 6"/>
          <p:cNvCxnSpPr/>
          <p:nvPr/>
        </p:nvCxnSpPr>
        <p:spPr bwMode="auto">
          <a:xfrm>
            <a:off x="1851851" y="1404454"/>
            <a:ext cx="0" cy="5029200"/>
          </a:xfrm>
          <a:prstGeom prst="line">
            <a:avLst/>
          </a:prstGeom>
          <a:solidFill>
            <a:schemeClr val="accent1"/>
          </a:solidFill>
          <a:ln w="9525" cap="flat" cmpd="sng" algn="ctr">
            <a:solidFill>
              <a:schemeClr val="tx1"/>
            </a:solidFill>
            <a:prstDash val="lgDash"/>
            <a:miter lim="800000"/>
            <a:headEnd type="none" w="med" len="med"/>
            <a:tailEnd type="none" w="med" len="med"/>
          </a:ln>
          <a:effectLst/>
        </p:spPr>
      </p:cxnSp>
      <p:cxnSp>
        <p:nvCxnSpPr>
          <p:cNvPr id="61" name="Straight Arrow Connector 60"/>
          <p:cNvCxnSpPr/>
          <p:nvPr/>
        </p:nvCxnSpPr>
        <p:spPr bwMode="auto">
          <a:xfrm flipV="1">
            <a:off x="1597112" y="3320152"/>
            <a:ext cx="694018" cy="453177"/>
          </a:xfrm>
          <a:prstGeom prst="straightConnector1">
            <a:avLst/>
          </a:prstGeom>
          <a:solidFill>
            <a:schemeClr val="accent1"/>
          </a:solidFill>
          <a:ln w="9525" cap="flat" cmpd="sng" algn="ctr">
            <a:solidFill>
              <a:schemeClr val="tx1"/>
            </a:solidFill>
            <a:prstDash val="solid"/>
            <a:miter lim="800000"/>
            <a:headEnd type="none" w="med" len="med"/>
            <a:tailEnd type="arrow"/>
          </a:ln>
          <a:effectLst/>
        </p:spPr>
      </p:cxnSp>
      <p:grpSp>
        <p:nvGrpSpPr>
          <p:cNvPr id="6" name="Group 5"/>
          <p:cNvGrpSpPr/>
          <p:nvPr/>
        </p:nvGrpSpPr>
        <p:grpSpPr>
          <a:xfrm>
            <a:off x="72576" y="3320153"/>
            <a:ext cx="1779275" cy="1254931"/>
            <a:chOff x="72576" y="3320153"/>
            <a:chExt cx="1779275" cy="1254931"/>
          </a:xfrm>
        </p:grpSpPr>
        <p:grpSp>
          <p:nvGrpSpPr>
            <p:cNvPr id="55" name="Group 54"/>
            <p:cNvGrpSpPr/>
            <p:nvPr/>
          </p:nvGrpSpPr>
          <p:grpSpPr>
            <a:xfrm>
              <a:off x="72576" y="3320153"/>
              <a:ext cx="1779275" cy="1254931"/>
              <a:chOff x="72576" y="3320153"/>
              <a:chExt cx="1779275" cy="1254931"/>
            </a:xfrm>
          </p:grpSpPr>
          <p:sp>
            <p:nvSpPr>
              <p:cNvPr id="52" name="Oval 51"/>
              <p:cNvSpPr/>
              <p:nvPr/>
            </p:nvSpPr>
            <p:spPr bwMode="auto">
              <a:xfrm>
                <a:off x="76200" y="3683222"/>
                <a:ext cx="1676400" cy="503396"/>
              </a:xfrm>
              <a:prstGeom prst="ellipse">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53" name="TextBox 52"/>
              <p:cNvSpPr txBox="1"/>
              <p:nvPr/>
            </p:nvSpPr>
            <p:spPr>
              <a:xfrm>
                <a:off x="208452" y="4236530"/>
                <a:ext cx="1643399" cy="338554"/>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Incubator ref</a:t>
                </a:r>
                <a:endParaRPr lang="en-US" sz="1600" dirty="0">
                  <a:latin typeface="Consolas" panose="020B0609020204030204" pitchFamily="49" charset="0"/>
                  <a:cs typeface="Consolas" panose="020B0609020204030204" pitchFamily="49" charset="0"/>
                </a:endParaRPr>
              </a:p>
            </p:txBody>
          </p:sp>
          <p:sp>
            <p:nvSpPr>
              <p:cNvPr id="54" name="TextBox 53"/>
              <p:cNvSpPr txBox="1"/>
              <p:nvPr/>
            </p:nvSpPr>
            <p:spPr>
              <a:xfrm>
                <a:off x="72576" y="3320153"/>
                <a:ext cx="1194558" cy="338554"/>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incubator</a:t>
                </a:r>
                <a:endParaRPr lang="en-US" sz="1600" dirty="0">
                  <a:latin typeface="Consolas" panose="020B0609020204030204" pitchFamily="49" charset="0"/>
                  <a:cs typeface="Consolas" panose="020B0609020204030204" pitchFamily="49" charset="0"/>
                </a:endParaRPr>
              </a:p>
            </p:txBody>
          </p:sp>
        </p:grpSp>
        <p:sp>
          <p:nvSpPr>
            <p:cNvPr id="64" name="TextBox 63"/>
            <p:cNvSpPr txBox="1"/>
            <p:nvPr/>
          </p:nvSpPr>
          <p:spPr>
            <a:xfrm>
              <a:off x="498710" y="3742866"/>
              <a:ext cx="926914" cy="384107"/>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285638</a:t>
              </a:r>
              <a:endParaRPr lang="en-US" sz="1600" dirty="0">
                <a:latin typeface="Consolas" panose="020B0609020204030204" pitchFamily="49" charset="0"/>
                <a:cs typeface="Consolas" panose="020B0609020204030204" pitchFamily="49" charset="0"/>
              </a:endParaRPr>
            </a:p>
          </p:txBody>
        </p:sp>
      </p:grpSp>
      <p:sp>
        <p:nvSpPr>
          <p:cNvPr id="66" name="TextBox 65"/>
          <p:cNvSpPr txBox="1"/>
          <p:nvPr/>
        </p:nvSpPr>
        <p:spPr>
          <a:xfrm>
            <a:off x="122627" y="1293811"/>
            <a:ext cx="970137" cy="338554"/>
          </a:xfrm>
          <a:prstGeom prst="rect">
            <a:avLst/>
          </a:prstGeom>
          <a:noFill/>
        </p:spPr>
        <p:txBody>
          <a:bodyPr wrap="none" rtlCol="0">
            <a:spAutoFit/>
          </a:bodyPr>
          <a:lstStyle/>
          <a:p>
            <a:r>
              <a:rPr lang="en-US" sz="1600" b="1" dirty="0" smtClean="0">
                <a:latin typeface="Consolas" panose="020B0609020204030204" pitchFamily="49" charset="0"/>
                <a:cs typeface="Consolas" panose="020B0609020204030204" pitchFamily="49" charset="0"/>
              </a:rPr>
              <a:t>main(…)</a:t>
            </a:r>
            <a:endParaRPr lang="en-US" sz="1600" b="1" dirty="0">
              <a:latin typeface="Consolas" panose="020B0609020204030204" pitchFamily="49" charset="0"/>
              <a:cs typeface="Consolas" panose="020B0609020204030204" pitchFamily="49" charset="0"/>
            </a:endParaRPr>
          </a:p>
        </p:txBody>
      </p:sp>
      <p:grpSp>
        <p:nvGrpSpPr>
          <p:cNvPr id="3" name="Group 2"/>
          <p:cNvGrpSpPr/>
          <p:nvPr/>
        </p:nvGrpSpPr>
        <p:grpSpPr>
          <a:xfrm>
            <a:off x="62239" y="1753875"/>
            <a:ext cx="1744794" cy="1165086"/>
            <a:chOff x="62239" y="1753875"/>
            <a:chExt cx="1744794" cy="1165086"/>
          </a:xfrm>
        </p:grpSpPr>
        <p:sp>
          <p:nvSpPr>
            <p:cNvPr id="60" name="Rectangle 59"/>
            <p:cNvSpPr/>
            <p:nvPr/>
          </p:nvSpPr>
          <p:spPr bwMode="auto">
            <a:xfrm>
              <a:off x="352567" y="2123207"/>
              <a:ext cx="1219200" cy="437120"/>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0.125</a:t>
              </a:r>
              <a:endParaRPr kumimoji="0" lang="en-US" sz="1800" b="0" i="0" u="none" strike="noStrike" cap="none" normalizeH="0" baseline="0" dirty="0" smtClean="0">
                <a:ln>
                  <a:noFill/>
                </a:ln>
                <a:solidFill>
                  <a:schemeClr val="tx1"/>
                </a:solidFill>
                <a:effectLst/>
                <a:latin typeface="Arial" charset="0"/>
              </a:endParaRPr>
            </a:p>
          </p:txBody>
        </p:sp>
        <p:sp>
          <p:nvSpPr>
            <p:cNvPr id="63" name="TextBox 62"/>
            <p:cNvSpPr txBox="1"/>
            <p:nvPr/>
          </p:nvSpPr>
          <p:spPr>
            <a:xfrm>
              <a:off x="62239" y="1753875"/>
              <a:ext cx="1418978" cy="338554"/>
            </a:xfrm>
            <a:prstGeom prst="rect">
              <a:avLst/>
            </a:prstGeom>
            <a:noFill/>
          </p:spPr>
          <p:txBody>
            <a:bodyPr wrap="none" rtlCol="0">
              <a:spAutoFit/>
            </a:bodyPr>
            <a:lstStyle/>
            <a:p>
              <a:r>
                <a:rPr lang="en-US" sz="1600" dirty="0" err="1" smtClean="0">
                  <a:latin typeface="Consolas" panose="020B0609020204030204" pitchFamily="49" charset="0"/>
                  <a:cs typeface="Consolas" panose="020B0609020204030204" pitchFamily="49" charset="0"/>
                </a:rPr>
                <a:t>cupsCulture</a:t>
              </a:r>
              <a:endParaRPr lang="en-US" sz="1600" dirty="0">
                <a:latin typeface="Consolas" panose="020B0609020204030204" pitchFamily="49" charset="0"/>
                <a:cs typeface="Consolas" panose="020B0609020204030204" pitchFamily="49" charset="0"/>
              </a:endParaRPr>
            </a:p>
          </p:txBody>
        </p:sp>
        <p:sp>
          <p:nvSpPr>
            <p:cNvPr id="67" name="TextBox 66"/>
            <p:cNvSpPr txBox="1"/>
            <p:nvPr/>
          </p:nvSpPr>
          <p:spPr>
            <a:xfrm>
              <a:off x="949106" y="2580407"/>
              <a:ext cx="857927" cy="338554"/>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double</a:t>
              </a:r>
              <a:endParaRPr lang="en-US" sz="1600" dirty="0">
                <a:latin typeface="Consolas" panose="020B0609020204030204" pitchFamily="49" charset="0"/>
                <a:cs typeface="Consolas" panose="020B0609020204030204" pitchFamily="49" charset="0"/>
              </a:endParaRPr>
            </a:p>
          </p:txBody>
        </p:sp>
      </p:grpSp>
      <p:cxnSp>
        <p:nvCxnSpPr>
          <p:cNvPr id="28" name="Straight Connector 27"/>
          <p:cNvCxnSpPr/>
          <p:nvPr/>
        </p:nvCxnSpPr>
        <p:spPr bwMode="auto">
          <a:xfrm>
            <a:off x="5181600" y="1228266"/>
            <a:ext cx="0" cy="5029200"/>
          </a:xfrm>
          <a:prstGeom prst="line">
            <a:avLst/>
          </a:prstGeom>
          <a:solidFill>
            <a:schemeClr val="accent1"/>
          </a:solidFill>
          <a:ln w="9525" cap="flat" cmpd="sng" algn="ctr">
            <a:solidFill>
              <a:schemeClr val="tx1"/>
            </a:solidFill>
            <a:prstDash val="lgDash"/>
            <a:miter lim="800000"/>
            <a:headEnd type="none" w="med" len="med"/>
            <a:tailEnd type="none" w="med" len="med"/>
          </a:ln>
          <a:effectLst/>
        </p:spPr>
      </p:cxnSp>
      <p:sp>
        <p:nvSpPr>
          <p:cNvPr id="29" name="TextBox 28"/>
          <p:cNvSpPr txBox="1"/>
          <p:nvPr/>
        </p:nvSpPr>
        <p:spPr>
          <a:xfrm>
            <a:off x="5432534" y="1295936"/>
            <a:ext cx="2092239" cy="338554"/>
          </a:xfrm>
          <a:prstGeom prst="rect">
            <a:avLst/>
          </a:prstGeom>
          <a:noFill/>
        </p:spPr>
        <p:txBody>
          <a:bodyPr wrap="none" rtlCol="0">
            <a:spAutoFit/>
          </a:bodyPr>
          <a:lstStyle/>
          <a:p>
            <a:r>
              <a:rPr lang="en-US" sz="1600" b="1" dirty="0" err="1" smtClean="0">
                <a:latin typeface="Consolas" panose="020B0609020204030204" pitchFamily="49" charset="0"/>
                <a:cs typeface="Consolas" panose="020B0609020204030204" pitchFamily="49" charset="0"/>
              </a:rPr>
              <a:t>addStarterCups</a:t>
            </a:r>
            <a:r>
              <a:rPr lang="en-US" sz="1600" b="1" dirty="0" smtClean="0">
                <a:latin typeface="Consolas" panose="020B0609020204030204" pitchFamily="49" charset="0"/>
                <a:cs typeface="Consolas" panose="020B0609020204030204" pitchFamily="49" charset="0"/>
              </a:rPr>
              <a:t>(…)</a:t>
            </a:r>
            <a:endParaRPr lang="en-US" sz="1600" b="1" dirty="0">
              <a:latin typeface="Consolas" panose="020B0609020204030204" pitchFamily="49" charset="0"/>
              <a:cs typeface="Consolas" panose="020B0609020204030204" pitchFamily="49" charset="0"/>
            </a:endParaRPr>
          </a:p>
        </p:txBody>
      </p:sp>
      <p:sp>
        <p:nvSpPr>
          <p:cNvPr id="30" name="TextBox 29"/>
          <p:cNvSpPr txBox="1"/>
          <p:nvPr/>
        </p:nvSpPr>
        <p:spPr>
          <a:xfrm>
            <a:off x="6553200" y="832146"/>
            <a:ext cx="1194558" cy="461665"/>
          </a:xfrm>
          <a:prstGeom prst="rect">
            <a:avLst/>
          </a:prstGeom>
          <a:noFill/>
        </p:spPr>
        <p:txBody>
          <a:bodyPr wrap="none" rtlCol="0">
            <a:spAutoFit/>
          </a:bodyPr>
          <a:lstStyle/>
          <a:p>
            <a:r>
              <a:rPr lang="en-US" sz="2400" dirty="0" smtClean="0"/>
              <a:t>Point C</a:t>
            </a:r>
            <a:endParaRPr lang="en-US" sz="2400" dirty="0"/>
          </a:p>
        </p:txBody>
      </p:sp>
      <p:grpSp>
        <p:nvGrpSpPr>
          <p:cNvPr id="39" name="Group 38"/>
          <p:cNvGrpSpPr/>
          <p:nvPr/>
        </p:nvGrpSpPr>
        <p:grpSpPr>
          <a:xfrm>
            <a:off x="5444393" y="1799933"/>
            <a:ext cx="2110431" cy="1244623"/>
            <a:chOff x="72576" y="3320153"/>
            <a:chExt cx="2110431" cy="1244623"/>
          </a:xfrm>
        </p:grpSpPr>
        <p:grpSp>
          <p:nvGrpSpPr>
            <p:cNvPr id="40" name="Group 39"/>
            <p:cNvGrpSpPr/>
            <p:nvPr/>
          </p:nvGrpSpPr>
          <p:grpSpPr>
            <a:xfrm>
              <a:off x="72576" y="3320153"/>
              <a:ext cx="2110431" cy="1244623"/>
              <a:chOff x="72576" y="3320153"/>
              <a:chExt cx="2110431" cy="1244623"/>
            </a:xfrm>
          </p:grpSpPr>
          <p:sp>
            <p:nvSpPr>
              <p:cNvPr id="42" name="Oval 41"/>
              <p:cNvSpPr/>
              <p:nvPr/>
            </p:nvSpPr>
            <p:spPr bwMode="auto">
              <a:xfrm>
                <a:off x="76200" y="3683222"/>
                <a:ext cx="1676400" cy="503396"/>
              </a:xfrm>
              <a:prstGeom prst="ellipse">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43" name="TextBox 42"/>
              <p:cNvSpPr txBox="1"/>
              <p:nvPr/>
            </p:nvSpPr>
            <p:spPr>
              <a:xfrm>
                <a:off x="539608" y="4226222"/>
                <a:ext cx="1643399" cy="338554"/>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Incubator ref</a:t>
                </a:r>
                <a:endParaRPr lang="en-US" sz="1600" dirty="0">
                  <a:latin typeface="Consolas" panose="020B0609020204030204" pitchFamily="49" charset="0"/>
                  <a:cs typeface="Consolas" panose="020B0609020204030204" pitchFamily="49" charset="0"/>
                </a:endParaRPr>
              </a:p>
            </p:txBody>
          </p:sp>
          <p:sp>
            <p:nvSpPr>
              <p:cNvPr id="44" name="TextBox 43"/>
              <p:cNvSpPr txBox="1"/>
              <p:nvPr/>
            </p:nvSpPr>
            <p:spPr>
              <a:xfrm>
                <a:off x="72576" y="3320153"/>
                <a:ext cx="633507" cy="338554"/>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this</a:t>
                </a:r>
                <a:endParaRPr lang="en-US" sz="1600" dirty="0">
                  <a:latin typeface="Consolas" panose="020B0609020204030204" pitchFamily="49" charset="0"/>
                  <a:cs typeface="Consolas" panose="020B0609020204030204" pitchFamily="49" charset="0"/>
                </a:endParaRPr>
              </a:p>
            </p:txBody>
          </p:sp>
        </p:grpSp>
        <p:sp>
          <p:nvSpPr>
            <p:cNvPr id="41" name="TextBox 40"/>
            <p:cNvSpPr txBox="1"/>
            <p:nvPr/>
          </p:nvSpPr>
          <p:spPr>
            <a:xfrm>
              <a:off x="498710" y="3742866"/>
              <a:ext cx="926914" cy="384107"/>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285638</a:t>
              </a:r>
              <a:endParaRPr lang="en-US" sz="1600" dirty="0">
                <a:latin typeface="Consolas" panose="020B0609020204030204" pitchFamily="49" charset="0"/>
                <a:cs typeface="Consolas" panose="020B0609020204030204" pitchFamily="49" charset="0"/>
              </a:endParaRPr>
            </a:p>
          </p:txBody>
        </p:sp>
      </p:grpSp>
      <p:cxnSp>
        <p:nvCxnSpPr>
          <p:cNvPr id="45" name="Straight Arrow Connector 44"/>
          <p:cNvCxnSpPr/>
          <p:nvPr/>
        </p:nvCxnSpPr>
        <p:spPr bwMode="auto">
          <a:xfrm flipH="1">
            <a:off x="4163124" y="2560327"/>
            <a:ext cx="1417146" cy="358634"/>
          </a:xfrm>
          <a:prstGeom prst="straightConnector1">
            <a:avLst/>
          </a:prstGeom>
          <a:solidFill>
            <a:schemeClr val="accent1"/>
          </a:solidFill>
          <a:ln w="9525" cap="flat" cmpd="sng" algn="ctr">
            <a:solidFill>
              <a:schemeClr val="tx1"/>
            </a:solidFill>
            <a:prstDash val="solid"/>
            <a:miter lim="800000"/>
            <a:headEnd type="none" w="med" len="med"/>
            <a:tailEnd type="arrow"/>
          </a:ln>
          <a:effectLst/>
        </p:spPr>
      </p:cxnSp>
      <p:grpSp>
        <p:nvGrpSpPr>
          <p:cNvPr id="37" name="Group 36"/>
          <p:cNvGrpSpPr/>
          <p:nvPr/>
        </p:nvGrpSpPr>
        <p:grpSpPr>
          <a:xfrm>
            <a:off x="5444393" y="3364672"/>
            <a:ext cx="2861406" cy="1165086"/>
            <a:chOff x="62239" y="1753875"/>
            <a:chExt cx="2861406" cy="1165086"/>
          </a:xfrm>
        </p:grpSpPr>
        <p:sp>
          <p:nvSpPr>
            <p:cNvPr id="38" name="Rectangle 37"/>
            <p:cNvSpPr/>
            <p:nvPr/>
          </p:nvSpPr>
          <p:spPr bwMode="auto">
            <a:xfrm>
              <a:off x="352566" y="2123207"/>
              <a:ext cx="2571079" cy="437120"/>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smtClean="0"/>
                <a:t>2_500_000_000</a:t>
              </a:r>
              <a:r>
                <a:rPr kumimoji="0" lang="en-US" sz="1800" b="0" i="0" u="none" strike="noStrike" cap="none" normalizeH="0" baseline="0" dirty="0" smtClean="0">
                  <a:ln>
                    <a:noFill/>
                  </a:ln>
                  <a:solidFill>
                    <a:schemeClr val="tx1"/>
                  </a:solidFill>
                  <a:effectLst/>
                  <a:latin typeface="Arial" charset="0"/>
                </a:rPr>
                <a:t>	</a:t>
              </a:r>
              <a:endParaRPr kumimoji="0" lang="en-US" sz="1800" b="0" i="0" u="none" strike="noStrike" cap="none" normalizeH="0" baseline="0" dirty="0" smtClean="0">
                <a:ln>
                  <a:noFill/>
                </a:ln>
                <a:solidFill>
                  <a:schemeClr val="tx1"/>
                </a:solidFill>
                <a:effectLst/>
                <a:latin typeface="Arial" charset="0"/>
              </a:endParaRPr>
            </a:p>
          </p:txBody>
        </p:sp>
        <p:sp>
          <p:nvSpPr>
            <p:cNvPr id="46" name="TextBox 45"/>
            <p:cNvSpPr txBox="1"/>
            <p:nvPr/>
          </p:nvSpPr>
          <p:spPr>
            <a:xfrm>
              <a:off x="62239" y="1753875"/>
              <a:ext cx="1418978" cy="338554"/>
            </a:xfrm>
            <a:prstGeom prst="rect">
              <a:avLst/>
            </a:prstGeom>
            <a:noFill/>
          </p:spPr>
          <p:txBody>
            <a:bodyPr wrap="none" rtlCol="0">
              <a:spAutoFit/>
            </a:bodyPr>
            <a:lstStyle/>
            <a:p>
              <a:r>
                <a:rPr lang="en-US" sz="1600" dirty="0" err="1" smtClean="0">
                  <a:latin typeface="Consolas" panose="020B0609020204030204" pitchFamily="49" charset="0"/>
                  <a:cs typeface="Consolas" panose="020B0609020204030204" pitchFamily="49" charset="0"/>
                </a:rPr>
                <a:t>newBacteria</a:t>
              </a:r>
              <a:endParaRPr lang="en-US" sz="1600" dirty="0">
                <a:latin typeface="Consolas" panose="020B0609020204030204" pitchFamily="49" charset="0"/>
                <a:cs typeface="Consolas" panose="020B0609020204030204" pitchFamily="49" charset="0"/>
              </a:endParaRPr>
            </a:p>
          </p:txBody>
        </p:sp>
        <p:sp>
          <p:nvSpPr>
            <p:cNvPr id="47" name="TextBox 46"/>
            <p:cNvSpPr txBox="1"/>
            <p:nvPr/>
          </p:nvSpPr>
          <p:spPr>
            <a:xfrm>
              <a:off x="1855916" y="2580407"/>
              <a:ext cx="633507" cy="338554"/>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long</a:t>
              </a:r>
              <a:endParaRPr lang="en-US" sz="1600" dirty="0">
                <a:latin typeface="Consolas" panose="020B0609020204030204" pitchFamily="49" charset="0"/>
                <a:cs typeface="Consolas" panose="020B0609020204030204" pitchFamily="49" charset="0"/>
              </a:endParaRPr>
            </a:p>
          </p:txBody>
        </p:sp>
      </p:grpSp>
      <p:grpSp>
        <p:nvGrpSpPr>
          <p:cNvPr id="8" name="Group 7"/>
          <p:cNvGrpSpPr/>
          <p:nvPr/>
        </p:nvGrpSpPr>
        <p:grpSpPr>
          <a:xfrm>
            <a:off x="1963088" y="1415826"/>
            <a:ext cx="2382861" cy="2277556"/>
            <a:chOff x="1963088" y="1415826"/>
            <a:chExt cx="2382861" cy="2277556"/>
          </a:xfrm>
        </p:grpSpPr>
        <p:grpSp>
          <p:nvGrpSpPr>
            <p:cNvPr id="48" name="Group 47"/>
            <p:cNvGrpSpPr/>
            <p:nvPr/>
          </p:nvGrpSpPr>
          <p:grpSpPr>
            <a:xfrm>
              <a:off x="1963088" y="1415826"/>
              <a:ext cx="2382861" cy="2277556"/>
              <a:chOff x="2319433" y="1463176"/>
              <a:chExt cx="2382861" cy="2277556"/>
            </a:xfrm>
          </p:grpSpPr>
          <p:grpSp>
            <p:nvGrpSpPr>
              <p:cNvPr id="49" name="Group 48"/>
              <p:cNvGrpSpPr/>
              <p:nvPr/>
            </p:nvGrpSpPr>
            <p:grpSpPr>
              <a:xfrm>
                <a:off x="2319433" y="1463176"/>
                <a:ext cx="2382861" cy="2277556"/>
                <a:chOff x="76200" y="1677847"/>
                <a:chExt cx="2205516" cy="2007453"/>
              </a:xfrm>
            </p:grpSpPr>
            <p:sp>
              <p:nvSpPr>
                <p:cNvPr id="59" name="Rectangle 58"/>
                <p:cNvSpPr/>
                <p:nvPr/>
              </p:nvSpPr>
              <p:spPr bwMode="auto">
                <a:xfrm>
                  <a:off x="403653" y="1981200"/>
                  <a:ext cx="1708845" cy="1375133"/>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62" name="TextBox 61"/>
                <p:cNvSpPr txBox="1"/>
                <p:nvPr/>
              </p:nvSpPr>
              <p:spPr>
                <a:xfrm>
                  <a:off x="76200" y="1677847"/>
                  <a:ext cx="857927" cy="338554"/>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285638</a:t>
                  </a:r>
                  <a:endParaRPr lang="en-US" sz="1600" dirty="0">
                    <a:latin typeface="Consolas" panose="020B0609020204030204" pitchFamily="49" charset="0"/>
                    <a:cs typeface="Consolas" panose="020B0609020204030204" pitchFamily="49" charset="0"/>
                  </a:endParaRPr>
                </a:p>
              </p:txBody>
            </p:sp>
            <p:sp>
              <p:nvSpPr>
                <p:cNvPr id="65" name="TextBox 64"/>
                <p:cNvSpPr txBox="1"/>
                <p:nvPr/>
              </p:nvSpPr>
              <p:spPr>
                <a:xfrm>
                  <a:off x="1176063" y="3386896"/>
                  <a:ext cx="1105653" cy="298404"/>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Incubator</a:t>
                  </a:r>
                  <a:endParaRPr lang="en-US" sz="1600" dirty="0">
                    <a:latin typeface="Consolas" panose="020B0609020204030204" pitchFamily="49" charset="0"/>
                    <a:cs typeface="Consolas" panose="020B0609020204030204" pitchFamily="49" charset="0"/>
                  </a:endParaRPr>
                </a:p>
              </p:txBody>
            </p:sp>
          </p:grpSp>
          <p:grpSp>
            <p:nvGrpSpPr>
              <p:cNvPr id="50" name="Group 49"/>
              <p:cNvGrpSpPr/>
              <p:nvPr/>
            </p:nvGrpSpPr>
            <p:grpSpPr>
              <a:xfrm>
                <a:off x="2673217" y="1801225"/>
                <a:ext cx="1735731" cy="1165086"/>
                <a:chOff x="76200" y="1611868"/>
                <a:chExt cx="1735731" cy="1165086"/>
              </a:xfrm>
            </p:grpSpPr>
            <p:sp>
              <p:nvSpPr>
                <p:cNvPr id="57" name="TextBox 56"/>
                <p:cNvSpPr txBox="1"/>
                <p:nvPr/>
              </p:nvSpPr>
              <p:spPr>
                <a:xfrm>
                  <a:off x="76200" y="1611868"/>
                  <a:ext cx="1418978" cy="338554"/>
                </a:xfrm>
                <a:prstGeom prst="rect">
                  <a:avLst/>
                </a:prstGeom>
                <a:noFill/>
              </p:spPr>
              <p:txBody>
                <a:bodyPr wrap="none" rtlCol="0">
                  <a:spAutoFit/>
                </a:bodyPr>
                <a:lstStyle/>
                <a:p>
                  <a:r>
                    <a:rPr lang="en-US" sz="1600" dirty="0" err="1" smtClean="0">
                      <a:latin typeface="Consolas" panose="020B0609020204030204" pitchFamily="49" charset="0"/>
                      <a:cs typeface="Consolas" panose="020B0609020204030204" pitchFamily="49" charset="0"/>
                    </a:rPr>
                    <a:t>numBacteria</a:t>
                  </a:r>
                  <a:endParaRPr lang="en-US" sz="1600" dirty="0">
                    <a:latin typeface="Consolas" panose="020B0609020204030204" pitchFamily="49" charset="0"/>
                    <a:cs typeface="Consolas" panose="020B0609020204030204" pitchFamily="49" charset="0"/>
                  </a:endParaRPr>
                </a:p>
              </p:txBody>
            </p:sp>
            <p:sp>
              <p:nvSpPr>
                <p:cNvPr id="58" name="TextBox 57"/>
                <p:cNvSpPr txBox="1"/>
                <p:nvPr/>
              </p:nvSpPr>
              <p:spPr>
                <a:xfrm>
                  <a:off x="1178424" y="2438400"/>
                  <a:ext cx="633507" cy="338554"/>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long</a:t>
                  </a:r>
                  <a:endParaRPr lang="en-US" sz="1600" dirty="0">
                    <a:latin typeface="Consolas" panose="020B0609020204030204" pitchFamily="49" charset="0"/>
                    <a:cs typeface="Consolas" panose="020B0609020204030204" pitchFamily="49" charset="0"/>
                  </a:endParaRPr>
                </a:p>
              </p:txBody>
            </p:sp>
          </p:grpSp>
        </p:grpSp>
        <p:sp>
          <p:nvSpPr>
            <p:cNvPr id="51" name="Rectangle 50"/>
            <p:cNvSpPr/>
            <p:nvPr/>
          </p:nvSpPr>
          <p:spPr bwMode="auto">
            <a:xfrm>
              <a:off x="2378221" y="2123207"/>
              <a:ext cx="1736579" cy="483546"/>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a:r>
                <a:rPr lang="en-US" dirty="0" smtClean="0"/>
                <a:t>0</a:t>
              </a:r>
              <a:endParaRPr kumimoji="0" lang="en-US" sz="1800" b="0" i="0" u="none" strike="noStrike" cap="none" normalizeH="0" baseline="0" dirty="0" smtClean="0">
                <a:ln>
                  <a:noFill/>
                </a:ln>
                <a:solidFill>
                  <a:schemeClr val="tx1"/>
                </a:solidFill>
                <a:effectLst/>
                <a:latin typeface="Arial" charset="0"/>
              </a:endParaRPr>
            </a:p>
          </p:txBody>
        </p:sp>
      </p:grpSp>
    </p:spTree>
    <p:extLst>
      <p:ext uri="{BB962C8B-B14F-4D97-AF65-F5344CB8AC3E}">
        <p14:creationId xmlns:p14="http://schemas.microsoft.com/office/powerpoint/2010/main" val="30408838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add culture to incubator?</a:t>
            </a:r>
            <a:endParaRPr lang="en-US" dirty="0"/>
          </a:p>
        </p:txBody>
      </p:sp>
      <p:sp>
        <p:nvSpPr>
          <p:cNvPr id="4" name="Footer Placeholder 3"/>
          <p:cNvSpPr>
            <a:spLocks noGrp="1"/>
          </p:cNvSpPr>
          <p:nvPr>
            <p:ph type="ftr" sz="quarter" idx="11"/>
          </p:nvPr>
        </p:nvSpPr>
        <p:spPr/>
        <p:txBody>
          <a:bodyPr/>
          <a:lstStyle/>
          <a:p>
            <a:pPr>
              <a:defRPr/>
            </a:pPr>
            <a:r>
              <a:rPr lang="en-US" altLang="en-US" smtClean="0"/>
              <a:t>SE-1011 Slide design: Dr. Mark L. Hornick Instructor: Dr. 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12</a:t>
            </a:fld>
            <a:endParaRPr lang="en-US" altLang="en-US" dirty="0"/>
          </a:p>
        </p:txBody>
      </p:sp>
      <p:cxnSp>
        <p:nvCxnSpPr>
          <p:cNvPr id="7" name="Straight Connector 6"/>
          <p:cNvCxnSpPr/>
          <p:nvPr/>
        </p:nvCxnSpPr>
        <p:spPr bwMode="auto">
          <a:xfrm>
            <a:off x="1851851" y="1404454"/>
            <a:ext cx="0" cy="5029200"/>
          </a:xfrm>
          <a:prstGeom prst="line">
            <a:avLst/>
          </a:prstGeom>
          <a:solidFill>
            <a:schemeClr val="accent1"/>
          </a:solidFill>
          <a:ln w="9525" cap="flat" cmpd="sng" algn="ctr">
            <a:solidFill>
              <a:schemeClr val="tx1"/>
            </a:solidFill>
            <a:prstDash val="lgDash"/>
            <a:miter lim="800000"/>
            <a:headEnd type="none" w="med" len="med"/>
            <a:tailEnd type="none" w="med" len="med"/>
          </a:ln>
          <a:effectLst/>
        </p:spPr>
      </p:cxnSp>
      <p:cxnSp>
        <p:nvCxnSpPr>
          <p:cNvPr id="61" name="Straight Arrow Connector 60"/>
          <p:cNvCxnSpPr/>
          <p:nvPr/>
        </p:nvCxnSpPr>
        <p:spPr bwMode="auto">
          <a:xfrm flipV="1">
            <a:off x="1597112" y="3320152"/>
            <a:ext cx="694018" cy="453177"/>
          </a:xfrm>
          <a:prstGeom prst="straightConnector1">
            <a:avLst/>
          </a:prstGeom>
          <a:solidFill>
            <a:schemeClr val="accent1"/>
          </a:solidFill>
          <a:ln w="9525" cap="flat" cmpd="sng" algn="ctr">
            <a:solidFill>
              <a:schemeClr val="tx1"/>
            </a:solidFill>
            <a:prstDash val="solid"/>
            <a:miter lim="800000"/>
            <a:headEnd type="none" w="med" len="med"/>
            <a:tailEnd type="arrow"/>
          </a:ln>
          <a:effectLst/>
        </p:spPr>
      </p:cxnSp>
      <p:grpSp>
        <p:nvGrpSpPr>
          <p:cNvPr id="6" name="Group 5"/>
          <p:cNvGrpSpPr/>
          <p:nvPr/>
        </p:nvGrpSpPr>
        <p:grpSpPr>
          <a:xfrm>
            <a:off x="72576" y="3320153"/>
            <a:ext cx="1779275" cy="1254931"/>
            <a:chOff x="72576" y="3320153"/>
            <a:chExt cx="1779275" cy="1254931"/>
          </a:xfrm>
        </p:grpSpPr>
        <p:grpSp>
          <p:nvGrpSpPr>
            <p:cNvPr id="55" name="Group 54"/>
            <p:cNvGrpSpPr/>
            <p:nvPr/>
          </p:nvGrpSpPr>
          <p:grpSpPr>
            <a:xfrm>
              <a:off x="72576" y="3320153"/>
              <a:ext cx="1779275" cy="1254931"/>
              <a:chOff x="72576" y="3320153"/>
              <a:chExt cx="1779275" cy="1254931"/>
            </a:xfrm>
          </p:grpSpPr>
          <p:sp>
            <p:nvSpPr>
              <p:cNvPr id="52" name="Oval 51"/>
              <p:cNvSpPr/>
              <p:nvPr/>
            </p:nvSpPr>
            <p:spPr bwMode="auto">
              <a:xfrm>
                <a:off x="76200" y="3683222"/>
                <a:ext cx="1676400" cy="503396"/>
              </a:xfrm>
              <a:prstGeom prst="ellipse">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53" name="TextBox 52"/>
              <p:cNvSpPr txBox="1"/>
              <p:nvPr/>
            </p:nvSpPr>
            <p:spPr>
              <a:xfrm>
                <a:off x="208452" y="4236530"/>
                <a:ext cx="1643399" cy="338554"/>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Incubator ref</a:t>
                </a:r>
                <a:endParaRPr lang="en-US" sz="1600" dirty="0">
                  <a:latin typeface="Consolas" panose="020B0609020204030204" pitchFamily="49" charset="0"/>
                  <a:cs typeface="Consolas" panose="020B0609020204030204" pitchFamily="49" charset="0"/>
                </a:endParaRPr>
              </a:p>
            </p:txBody>
          </p:sp>
          <p:sp>
            <p:nvSpPr>
              <p:cNvPr id="54" name="TextBox 53"/>
              <p:cNvSpPr txBox="1"/>
              <p:nvPr/>
            </p:nvSpPr>
            <p:spPr>
              <a:xfrm>
                <a:off x="72576" y="3320153"/>
                <a:ext cx="1194558" cy="338554"/>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incubator</a:t>
                </a:r>
                <a:endParaRPr lang="en-US" sz="1600" dirty="0">
                  <a:latin typeface="Consolas" panose="020B0609020204030204" pitchFamily="49" charset="0"/>
                  <a:cs typeface="Consolas" panose="020B0609020204030204" pitchFamily="49" charset="0"/>
                </a:endParaRPr>
              </a:p>
            </p:txBody>
          </p:sp>
        </p:grpSp>
        <p:sp>
          <p:nvSpPr>
            <p:cNvPr id="64" name="TextBox 63"/>
            <p:cNvSpPr txBox="1"/>
            <p:nvPr/>
          </p:nvSpPr>
          <p:spPr>
            <a:xfrm>
              <a:off x="498710" y="3742866"/>
              <a:ext cx="926914" cy="384107"/>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285638</a:t>
              </a:r>
              <a:endParaRPr lang="en-US" sz="1600" dirty="0">
                <a:latin typeface="Consolas" panose="020B0609020204030204" pitchFamily="49" charset="0"/>
                <a:cs typeface="Consolas" panose="020B0609020204030204" pitchFamily="49" charset="0"/>
              </a:endParaRPr>
            </a:p>
          </p:txBody>
        </p:sp>
      </p:grpSp>
      <p:sp>
        <p:nvSpPr>
          <p:cNvPr id="66" name="TextBox 65"/>
          <p:cNvSpPr txBox="1"/>
          <p:nvPr/>
        </p:nvSpPr>
        <p:spPr>
          <a:xfrm>
            <a:off x="122627" y="1293811"/>
            <a:ext cx="970137" cy="338554"/>
          </a:xfrm>
          <a:prstGeom prst="rect">
            <a:avLst/>
          </a:prstGeom>
          <a:noFill/>
        </p:spPr>
        <p:txBody>
          <a:bodyPr wrap="none" rtlCol="0">
            <a:spAutoFit/>
          </a:bodyPr>
          <a:lstStyle/>
          <a:p>
            <a:r>
              <a:rPr lang="en-US" sz="1600" b="1" dirty="0" smtClean="0">
                <a:latin typeface="Consolas" panose="020B0609020204030204" pitchFamily="49" charset="0"/>
                <a:cs typeface="Consolas" panose="020B0609020204030204" pitchFamily="49" charset="0"/>
              </a:rPr>
              <a:t>main(…)</a:t>
            </a:r>
            <a:endParaRPr lang="en-US" sz="1600" b="1" dirty="0">
              <a:latin typeface="Consolas" panose="020B0609020204030204" pitchFamily="49" charset="0"/>
              <a:cs typeface="Consolas" panose="020B0609020204030204" pitchFamily="49" charset="0"/>
            </a:endParaRPr>
          </a:p>
        </p:txBody>
      </p:sp>
      <p:grpSp>
        <p:nvGrpSpPr>
          <p:cNvPr id="3" name="Group 2"/>
          <p:cNvGrpSpPr/>
          <p:nvPr/>
        </p:nvGrpSpPr>
        <p:grpSpPr>
          <a:xfrm>
            <a:off x="62239" y="1753875"/>
            <a:ext cx="1744794" cy="1165086"/>
            <a:chOff x="62239" y="1753875"/>
            <a:chExt cx="1744794" cy="1165086"/>
          </a:xfrm>
        </p:grpSpPr>
        <p:sp>
          <p:nvSpPr>
            <p:cNvPr id="60" name="Rectangle 59"/>
            <p:cNvSpPr/>
            <p:nvPr/>
          </p:nvSpPr>
          <p:spPr bwMode="auto">
            <a:xfrm>
              <a:off x="352567" y="2123207"/>
              <a:ext cx="1219200" cy="437120"/>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0.125</a:t>
              </a:r>
              <a:endParaRPr kumimoji="0" lang="en-US" sz="1800" b="0" i="0" u="none" strike="noStrike" cap="none" normalizeH="0" baseline="0" dirty="0" smtClean="0">
                <a:ln>
                  <a:noFill/>
                </a:ln>
                <a:solidFill>
                  <a:schemeClr val="tx1"/>
                </a:solidFill>
                <a:effectLst/>
                <a:latin typeface="Arial" charset="0"/>
              </a:endParaRPr>
            </a:p>
          </p:txBody>
        </p:sp>
        <p:sp>
          <p:nvSpPr>
            <p:cNvPr id="63" name="TextBox 62"/>
            <p:cNvSpPr txBox="1"/>
            <p:nvPr/>
          </p:nvSpPr>
          <p:spPr>
            <a:xfrm>
              <a:off x="62239" y="1753875"/>
              <a:ext cx="1418978" cy="338554"/>
            </a:xfrm>
            <a:prstGeom prst="rect">
              <a:avLst/>
            </a:prstGeom>
            <a:noFill/>
          </p:spPr>
          <p:txBody>
            <a:bodyPr wrap="none" rtlCol="0">
              <a:spAutoFit/>
            </a:bodyPr>
            <a:lstStyle/>
            <a:p>
              <a:r>
                <a:rPr lang="en-US" sz="1600" dirty="0" err="1" smtClean="0">
                  <a:latin typeface="Consolas" panose="020B0609020204030204" pitchFamily="49" charset="0"/>
                  <a:cs typeface="Consolas" panose="020B0609020204030204" pitchFamily="49" charset="0"/>
                </a:rPr>
                <a:t>cupsCulture</a:t>
              </a:r>
              <a:endParaRPr lang="en-US" sz="1600" dirty="0">
                <a:latin typeface="Consolas" panose="020B0609020204030204" pitchFamily="49" charset="0"/>
                <a:cs typeface="Consolas" panose="020B0609020204030204" pitchFamily="49" charset="0"/>
              </a:endParaRPr>
            </a:p>
          </p:txBody>
        </p:sp>
        <p:sp>
          <p:nvSpPr>
            <p:cNvPr id="67" name="TextBox 66"/>
            <p:cNvSpPr txBox="1"/>
            <p:nvPr/>
          </p:nvSpPr>
          <p:spPr>
            <a:xfrm>
              <a:off x="949106" y="2580407"/>
              <a:ext cx="857927" cy="338554"/>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double</a:t>
              </a:r>
              <a:endParaRPr lang="en-US" sz="1600" dirty="0">
                <a:latin typeface="Consolas" panose="020B0609020204030204" pitchFamily="49" charset="0"/>
                <a:cs typeface="Consolas" panose="020B0609020204030204" pitchFamily="49" charset="0"/>
              </a:endParaRPr>
            </a:p>
          </p:txBody>
        </p:sp>
      </p:grpSp>
      <p:cxnSp>
        <p:nvCxnSpPr>
          <p:cNvPr id="28" name="Straight Connector 27"/>
          <p:cNvCxnSpPr/>
          <p:nvPr/>
        </p:nvCxnSpPr>
        <p:spPr bwMode="auto">
          <a:xfrm>
            <a:off x="5181600" y="1228266"/>
            <a:ext cx="0" cy="5029200"/>
          </a:xfrm>
          <a:prstGeom prst="line">
            <a:avLst/>
          </a:prstGeom>
          <a:solidFill>
            <a:schemeClr val="accent1"/>
          </a:solidFill>
          <a:ln w="9525" cap="flat" cmpd="sng" algn="ctr">
            <a:solidFill>
              <a:schemeClr val="tx1"/>
            </a:solidFill>
            <a:prstDash val="lgDash"/>
            <a:miter lim="800000"/>
            <a:headEnd type="none" w="med" len="med"/>
            <a:tailEnd type="none" w="med" len="med"/>
          </a:ln>
          <a:effectLst/>
        </p:spPr>
      </p:cxnSp>
      <p:sp>
        <p:nvSpPr>
          <p:cNvPr id="29" name="TextBox 28"/>
          <p:cNvSpPr txBox="1"/>
          <p:nvPr/>
        </p:nvSpPr>
        <p:spPr>
          <a:xfrm>
            <a:off x="5432534" y="1295936"/>
            <a:ext cx="2092239" cy="338554"/>
          </a:xfrm>
          <a:prstGeom prst="rect">
            <a:avLst/>
          </a:prstGeom>
          <a:noFill/>
        </p:spPr>
        <p:txBody>
          <a:bodyPr wrap="none" rtlCol="0">
            <a:spAutoFit/>
          </a:bodyPr>
          <a:lstStyle/>
          <a:p>
            <a:r>
              <a:rPr lang="en-US" sz="1600" b="1" dirty="0" err="1" smtClean="0">
                <a:latin typeface="Consolas" panose="020B0609020204030204" pitchFamily="49" charset="0"/>
                <a:cs typeface="Consolas" panose="020B0609020204030204" pitchFamily="49" charset="0"/>
              </a:rPr>
              <a:t>addStarterCups</a:t>
            </a:r>
            <a:r>
              <a:rPr lang="en-US" sz="1600" b="1" dirty="0" smtClean="0">
                <a:latin typeface="Consolas" panose="020B0609020204030204" pitchFamily="49" charset="0"/>
                <a:cs typeface="Consolas" panose="020B0609020204030204" pitchFamily="49" charset="0"/>
              </a:rPr>
              <a:t>(…)</a:t>
            </a:r>
            <a:endParaRPr lang="en-US" sz="1600" b="1" dirty="0">
              <a:latin typeface="Consolas" panose="020B0609020204030204" pitchFamily="49" charset="0"/>
              <a:cs typeface="Consolas" panose="020B0609020204030204" pitchFamily="49" charset="0"/>
            </a:endParaRPr>
          </a:p>
        </p:txBody>
      </p:sp>
      <p:sp>
        <p:nvSpPr>
          <p:cNvPr id="30" name="TextBox 29"/>
          <p:cNvSpPr txBox="1"/>
          <p:nvPr/>
        </p:nvSpPr>
        <p:spPr>
          <a:xfrm>
            <a:off x="6553200" y="832146"/>
            <a:ext cx="1194558" cy="461665"/>
          </a:xfrm>
          <a:prstGeom prst="rect">
            <a:avLst/>
          </a:prstGeom>
          <a:noFill/>
        </p:spPr>
        <p:txBody>
          <a:bodyPr wrap="none" rtlCol="0">
            <a:spAutoFit/>
          </a:bodyPr>
          <a:lstStyle/>
          <a:p>
            <a:r>
              <a:rPr lang="en-US" sz="2400" dirty="0" smtClean="0"/>
              <a:t>Point D</a:t>
            </a:r>
            <a:endParaRPr lang="en-US" sz="2400" dirty="0"/>
          </a:p>
        </p:txBody>
      </p:sp>
      <p:grpSp>
        <p:nvGrpSpPr>
          <p:cNvPr id="39" name="Group 38"/>
          <p:cNvGrpSpPr/>
          <p:nvPr/>
        </p:nvGrpSpPr>
        <p:grpSpPr>
          <a:xfrm>
            <a:off x="5444393" y="1799933"/>
            <a:ext cx="2110431" cy="1244623"/>
            <a:chOff x="72576" y="3320153"/>
            <a:chExt cx="2110431" cy="1244623"/>
          </a:xfrm>
        </p:grpSpPr>
        <p:grpSp>
          <p:nvGrpSpPr>
            <p:cNvPr id="40" name="Group 39"/>
            <p:cNvGrpSpPr/>
            <p:nvPr/>
          </p:nvGrpSpPr>
          <p:grpSpPr>
            <a:xfrm>
              <a:off x="72576" y="3320153"/>
              <a:ext cx="2110431" cy="1244623"/>
              <a:chOff x="72576" y="3320153"/>
              <a:chExt cx="2110431" cy="1244623"/>
            </a:xfrm>
          </p:grpSpPr>
          <p:sp>
            <p:nvSpPr>
              <p:cNvPr id="42" name="Oval 41"/>
              <p:cNvSpPr/>
              <p:nvPr/>
            </p:nvSpPr>
            <p:spPr bwMode="auto">
              <a:xfrm>
                <a:off x="76200" y="3683222"/>
                <a:ext cx="1676400" cy="503396"/>
              </a:xfrm>
              <a:prstGeom prst="ellipse">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43" name="TextBox 42"/>
              <p:cNvSpPr txBox="1"/>
              <p:nvPr/>
            </p:nvSpPr>
            <p:spPr>
              <a:xfrm>
                <a:off x="539608" y="4226222"/>
                <a:ext cx="1643399" cy="338554"/>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Incubator ref</a:t>
                </a:r>
                <a:endParaRPr lang="en-US" sz="1600" dirty="0">
                  <a:latin typeface="Consolas" panose="020B0609020204030204" pitchFamily="49" charset="0"/>
                  <a:cs typeface="Consolas" panose="020B0609020204030204" pitchFamily="49" charset="0"/>
                </a:endParaRPr>
              </a:p>
            </p:txBody>
          </p:sp>
          <p:sp>
            <p:nvSpPr>
              <p:cNvPr id="44" name="TextBox 43"/>
              <p:cNvSpPr txBox="1"/>
              <p:nvPr/>
            </p:nvSpPr>
            <p:spPr>
              <a:xfrm>
                <a:off x="72576" y="3320153"/>
                <a:ext cx="633507" cy="338554"/>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this</a:t>
                </a:r>
                <a:endParaRPr lang="en-US" sz="1600" dirty="0">
                  <a:latin typeface="Consolas" panose="020B0609020204030204" pitchFamily="49" charset="0"/>
                  <a:cs typeface="Consolas" panose="020B0609020204030204" pitchFamily="49" charset="0"/>
                </a:endParaRPr>
              </a:p>
            </p:txBody>
          </p:sp>
        </p:grpSp>
        <p:sp>
          <p:nvSpPr>
            <p:cNvPr id="41" name="TextBox 40"/>
            <p:cNvSpPr txBox="1"/>
            <p:nvPr/>
          </p:nvSpPr>
          <p:spPr>
            <a:xfrm>
              <a:off x="498710" y="3742866"/>
              <a:ext cx="926914" cy="384107"/>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285638</a:t>
              </a:r>
              <a:endParaRPr lang="en-US" sz="1600" dirty="0">
                <a:latin typeface="Consolas" panose="020B0609020204030204" pitchFamily="49" charset="0"/>
                <a:cs typeface="Consolas" panose="020B0609020204030204" pitchFamily="49" charset="0"/>
              </a:endParaRPr>
            </a:p>
          </p:txBody>
        </p:sp>
      </p:grpSp>
      <p:cxnSp>
        <p:nvCxnSpPr>
          <p:cNvPr id="45" name="Straight Arrow Connector 44"/>
          <p:cNvCxnSpPr/>
          <p:nvPr/>
        </p:nvCxnSpPr>
        <p:spPr bwMode="auto">
          <a:xfrm flipH="1">
            <a:off x="4163124" y="2560327"/>
            <a:ext cx="1417146" cy="358634"/>
          </a:xfrm>
          <a:prstGeom prst="straightConnector1">
            <a:avLst/>
          </a:prstGeom>
          <a:solidFill>
            <a:schemeClr val="accent1"/>
          </a:solidFill>
          <a:ln w="9525" cap="flat" cmpd="sng" algn="ctr">
            <a:solidFill>
              <a:schemeClr val="tx1"/>
            </a:solidFill>
            <a:prstDash val="solid"/>
            <a:miter lim="800000"/>
            <a:headEnd type="none" w="med" len="med"/>
            <a:tailEnd type="arrow"/>
          </a:ln>
          <a:effectLst/>
        </p:spPr>
      </p:cxnSp>
      <p:grpSp>
        <p:nvGrpSpPr>
          <p:cNvPr id="48" name="Group 47"/>
          <p:cNvGrpSpPr/>
          <p:nvPr/>
        </p:nvGrpSpPr>
        <p:grpSpPr>
          <a:xfrm>
            <a:off x="1963088" y="1415826"/>
            <a:ext cx="2382861" cy="2277556"/>
            <a:chOff x="2319433" y="1463176"/>
            <a:chExt cx="2382861" cy="2277556"/>
          </a:xfrm>
        </p:grpSpPr>
        <p:grpSp>
          <p:nvGrpSpPr>
            <p:cNvPr id="49" name="Group 48"/>
            <p:cNvGrpSpPr/>
            <p:nvPr/>
          </p:nvGrpSpPr>
          <p:grpSpPr>
            <a:xfrm>
              <a:off x="2319433" y="1463176"/>
              <a:ext cx="2382861" cy="2277556"/>
              <a:chOff x="76200" y="1677847"/>
              <a:chExt cx="2205516" cy="2007453"/>
            </a:xfrm>
          </p:grpSpPr>
          <p:sp>
            <p:nvSpPr>
              <p:cNvPr id="59" name="Rectangle 58"/>
              <p:cNvSpPr/>
              <p:nvPr/>
            </p:nvSpPr>
            <p:spPr bwMode="auto">
              <a:xfrm>
                <a:off x="403653" y="1981200"/>
                <a:ext cx="1708845" cy="1375133"/>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62" name="TextBox 61"/>
              <p:cNvSpPr txBox="1"/>
              <p:nvPr/>
            </p:nvSpPr>
            <p:spPr>
              <a:xfrm>
                <a:off x="76200" y="1677847"/>
                <a:ext cx="857927" cy="338554"/>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285638</a:t>
                </a:r>
                <a:endParaRPr lang="en-US" sz="1600" dirty="0">
                  <a:latin typeface="Consolas" panose="020B0609020204030204" pitchFamily="49" charset="0"/>
                  <a:cs typeface="Consolas" panose="020B0609020204030204" pitchFamily="49" charset="0"/>
                </a:endParaRPr>
              </a:p>
            </p:txBody>
          </p:sp>
          <p:sp>
            <p:nvSpPr>
              <p:cNvPr id="65" name="TextBox 64"/>
              <p:cNvSpPr txBox="1"/>
              <p:nvPr/>
            </p:nvSpPr>
            <p:spPr>
              <a:xfrm>
                <a:off x="1176063" y="3386896"/>
                <a:ext cx="1105653" cy="298404"/>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Incubator</a:t>
                </a:r>
                <a:endParaRPr lang="en-US" sz="1600" dirty="0">
                  <a:latin typeface="Consolas" panose="020B0609020204030204" pitchFamily="49" charset="0"/>
                  <a:cs typeface="Consolas" panose="020B0609020204030204" pitchFamily="49" charset="0"/>
                </a:endParaRPr>
              </a:p>
            </p:txBody>
          </p:sp>
        </p:grpSp>
        <p:grpSp>
          <p:nvGrpSpPr>
            <p:cNvPr id="50" name="Group 49"/>
            <p:cNvGrpSpPr/>
            <p:nvPr/>
          </p:nvGrpSpPr>
          <p:grpSpPr>
            <a:xfrm>
              <a:off x="2673217" y="1801225"/>
              <a:ext cx="1797928" cy="1165086"/>
              <a:chOff x="76200" y="1611868"/>
              <a:chExt cx="1797928" cy="1165086"/>
            </a:xfrm>
          </p:grpSpPr>
          <p:sp>
            <p:nvSpPr>
              <p:cNvPr id="56" name="Rectangle 55"/>
              <p:cNvSpPr/>
              <p:nvPr/>
            </p:nvSpPr>
            <p:spPr bwMode="auto">
              <a:xfrm>
                <a:off x="137549" y="1981200"/>
                <a:ext cx="1736579" cy="483546"/>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a:r>
                  <a:rPr lang="en-US" dirty="0"/>
                  <a:t>2_500_000_000</a:t>
                </a:r>
                <a:endParaRPr kumimoji="0" lang="en-US" sz="1800" b="0" i="0" u="none" strike="noStrike" cap="none" normalizeH="0" baseline="0" dirty="0" smtClean="0">
                  <a:ln>
                    <a:noFill/>
                  </a:ln>
                  <a:solidFill>
                    <a:schemeClr val="tx1"/>
                  </a:solidFill>
                  <a:effectLst/>
                  <a:latin typeface="Arial" charset="0"/>
                </a:endParaRPr>
              </a:p>
            </p:txBody>
          </p:sp>
          <p:sp>
            <p:nvSpPr>
              <p:cNvPr id="57" name="TextBox 56"/>
              <p:cNvSpPr txBox="1"/>
              <p:nvPr/>
            </p:nvSpPr>
            <p:spPr>
              <a:xfrm>
                <a:off x="76200" y="1611868"/>
                <a:ext cx="1418978" cy="338554"/>
              </a:xfrm>
              <a:prstGeom prst="rect">
                <a:avLst/>
              </a:prstGeom>
              <a:noFill/>
            </p:spPr>
            <p:txBody>
              <a:bodyPr wrap="none" rtlCol="0">
                <a:spAutoFit/>
              </a:bodyPr>
              <a:lstStyle/>
              <a:p>
                <a:r>
                  <a:rPr lang="en-US" sz="1600" dirty="0" err="1" smtClean="0">
                    <a:latin typeface="Consolas" panose="020B0609020204030204" pitchFamily="49" charset="0"/>
                    <a:cs typeface="Consolas" panose="020B0609020204030204" pitchFamily="49" charset="0"/>
                  </a:rPr>
                  <a:t>numBacteria</a:t>
                </a:r>
                <a:endParaRPr lang="en-US" sz="1600" dirty="0">
                  <a:latin typeface="Consolas" panose="020B0609020204030204" pitchFamily="49" charset="0"/>
                  <a:cs typeface="Consolas" panose="020B0609020204030204" pitchFamily="49" charset="0"/>
                </a:endParaRPr>
              </a:p>
            </p:txBody>
          </p:sp>
          <p:sp>
            <p:nvSpPr>
              <p:cNvPr id="58" name="TextBox 57"/>
              <p:cNvSpPr txBox="1"/>
              <p:nvPr/>
            </p:nvSpPr>
            <p:spPr>
              <a:xfrm>
                <a:off x="1178424" y="2438400"/>
                <a:ext cx="633507" cy="338554"/>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long</a:t>
                </a:r>
                <a:endParaRPr lang="en-US" sz="1600" dirty="0">
                  <a:latin typeface="Consolas" panose="020B0609020204030204" pitchFamily="49" charset="0"/>
                  <a:cs typeface="Consolas" panose="020B0609020204030204" pitchFamily="49" charset="0"/>
                </a:endParaRPr>
              </a:p>
            </p:txBody>
          </p:sp>
        </p:grpSp>
      </p:grpSp>
      <p:grpSp>
        <p:nvGrpSpPr>
          <p:cNvPr id="37" name="Group 36"/>
          <p:cNvGrpSpPr/>
          <p:nvPr/>
        </p:nvGrpSpPr>
        <p:grpSpPr>
          <a:xfrm>
            <a:off x="5444393" y="3364672"/>
            <a:ext cx="2861406" cy="1165086"/>
            <a:chOff x="62239" y="1753875"/>
            <a:chExt cx="2861406" cy="1165086"/>
          </a:xfrm>
        </p:grpSpPr>
        <p:sp>
          <p:nvSpPr>
            <p:cNvPr id="38" name="Rectangle 37"/>
            <p:cNvSpPr/>
            <p:nvPr/>
          </p:nvSpPr>
          <p:spPr bwMode="auto">
            <a:xfrm>
              <a:off x="352566" y="2123207"/>
              <a:ext cx="2571079" cy="437120"/>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smtClean="0"/>
                <a:t>2_500_000_000</a:t>
              </a:r>
              <a:r>
                <a:rPr kumimoji="0" lang="en-US" sz="1800" b="0" i="0" u="none" strike="noStrike" cap="none" normalizeH="0" baseline="0" dirty="0" smtClean="0">
                  <a:ln>
                    <a:noFill/>
                  </a:ln>
                  <a:solidFill>
                    <a:schemeClr val="tx1"/>
                  </a:solidFill>
                  <a:effectLst/>
                  <a:latin typeface="Arial" charset="0"/>
                </a:rPr>
                <a:t>	</a:t>
              </a:r>
              <a:endParaRPr kumimoji="0" lang="en-US" sz="1800" b="0" i="0" u="none" strike="noStrike" cap="none" normalizeH="0" baseline="0" dirty="0" smtClean="0">
                <a:ln>
                  <a:noFill/>
                </a:ln>
                <a:solidFill>
                  <a:schemeClr val="tx1"/>
                </a:solidFill>
                <a:effectLst/>
                <a:latin typeface="Arial" charset="0"/>
              </a:endParaRPr>
            </a:p>
          </p:txBody>
        </p:sp>
        <p:sp>
          <p:nvSpPr>
            <p:cNvPr id="46" name="TextBox 45"/>
            <p:cNvSpPr txBox="1"/>
            <p:nvPr/>
          </p:nvSpPr>
          <p:spPr>
            <a:xfrm>
              <a:off x="62239" y="1753875"/>
              <a:ext cx="1418978" cy="338554"/>
            </a:xfrm>
            <a:prstGeom prst="rect">
              <a:avLst/>
            </a:prstGeom>
            <a:noFill/>
          </p:spPr>
          <p:txBody>
            <a:bodyPr wrap="none" rtlCol="0">
              <a:spAutoFit/>
            </a:bodyPr>
            <a:lstStyle/>
            <a:p>
              <a:r>
                <a:rPr lang="en-US" sz="1600" dirty="0" err="1" smtClean="0">
                  <a:latin typeface="Consolas" panose="020B0609020204030204" pitchFamily="49" charset="0"/>
                  <a:cs typeface="Consolas" panose="020B0609020204030204" pitchFamily="49" charset="0"/>
                </a:rPr>
                <a:t>newBacteria</a:t>
              </a:r>
              <a:endParaRPr lang="en-US" sz="1600" dirty="0">
                <a:latin typeface="Consolas" panose="020B0609020204030204" pitchFamily="49" charset="0"/>
                <a:cs typeface="Consolas" panose="020B0609020204030204" pitchFamily="49" charset="0"/>
              </a:endParaRPr>
            </a:p>
          </p:txBody>
        </p:sp>
        <p:sp>
          <p:nvSpPr>
            <p:cNvPr id="47" name="TextBox 46"/>
            <p:cNvSpPr txBox="1"/>
            <p:nvPr/>
          </p:nvSpPr>
          <p:spPr>
            <a:xfrm>
              <a:off x="1855916" y="2580407"/>
              <a:ext cx="633507" cy="338554"/>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long</a:t>
              </a:r>
              <a:endParaRPr lang="en-US" sz="1600" dirty="0">
                <a:latin typeface="Consolas" panose="020B0609020204030204" pitchFamily="49" charset="0"/>
                <a:cs typeface="Consolas" panose="020B0609020204030204" pitchFamily="49" charset="0"/>
              </a:endParaRPr>
            </a:p>
          </p:txBody>
        </p:sp>
      </p:grpSp>
    </p:spTree>
    <p:extLst>
      <p:ext uri="{BB962C8B-B14F-4D97-AF65-F5344CB8AC3E}">
        <p14:creationId xmlns:p14="http://schemas.microsoft.com/office/powerpoint/2010/main" val="32956197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print a class </a:t>
            </a:r>
            <a:br>
              <a:rPr lang="en-US" dirty="0" smtClean="0"/>
            </a:br>
            <a:r>
              <a:rPr lang="en-US" dirty="0" smtClean="0"/>
              <a:t>variable?</a:t>
            </a:r>
            <a:endParaRPr lang="en-US" dirty="0"/>
          </a:p>
        </p:txBody>
      </p:sp>
      <p:sp>
        <p:nvSpPr>
          <p:cNvPr id="4" name="Footer Placeholder 3"/>
          <p:cNvSpPr>
            <a:spLocks noGrp="1"/>
          </p:cNvSpPr>
          <p:nvPr>
            <p:ph type="ftr" sz="quarter" idx="11"/>
          </p:nvPr>
        </p:nvSpPr>
        <p:spPr/>
        <p:txBody>
          <a:bodyPr/>
          <a:lstStyle/>
          <a:p>
            <a:pPr>
              <a:defRPr/>
            </a:pPr>
            <a:r>
              <a:rPr lang="en-US" altLang="en-US" smtClean="0"/>
              <a:t>SE-1011 Slide design: Dr. Mark L. Hornick Instructor: Dr. 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13</a:t>
            </a:fld>
            <a:endParaRPr lang="en-US" altLang="en-US" dirty="0"/>
          </a:p>
        </p:txBody>
      </p:sp>
      <p:cxnSp>
        <p:nvCxnSpPr>
          <p:cNvPr id="7" name="Straight Connector 6"/>
          <p:cNvCxnSpPr/>
          <p:nvPr/>
        </p:nvCxnSpPr>
        <p:spPr bwMode="auto">
          <a:xfrm>
            <a:off x="1851851" y="1404454"/>
            <a:ext cx="0" cy="5029200"/>
          </a:xfrm>
          <a:prstGeom prst="line">
            <a:avLst/>
          </a:prstGeom>
          <a:solidFill>
            <a:schemeClr val="accent1"/>
          </a:solidFill>
          <a:ln w="9525" cap="flat" cmpd="sng" algn="ctr">
            <a:solidFill>
              <a:schemeClr val="tx1"/>
            </a:solidFill>
            <a:prstDash val="lgDash"/>
            <a:miter lim="800000"/>
            <a:headEnd type="none" w="med" len="med"/>
            <a:tailEnd type="none" w="med" len="med"/>
          </a:ln>
          <a:effectLst/>
        </p:spPr>
      </p:cxnSp>
      <p:cxnSp>
        <p:nvCxnSpPr>
          <p:cNvPr id="61" name="Straight Arrow Connector 60"/>
          <p:cNvCxnSpPr/>
          <p:nvPr/>
        </p:nvCxnSpPr>
        <p:spPr bwMode="auto">
          <a:xfrm flipV="1">
            <a:off x="1597112" y="3320152"/>
            <a:ext cx="694018" cy="453177"/>
          </a:xfrm>
          <a:prstGeom prst="straightConnector1">
            <a:avLst/>
          </a:prstGeom>
          <a:solidFill>
            <a:schemeClr val="accent1"/>
          </a:solidFill>
          <a:ln w="9525" cap="flat" cmpd="sng" algn="ctr">
            <a:solidFill>
              <a:schemeClr val="tx1"/>
            </a:solidFill>
            <a:prstDash val="solid"/>
            <a:miter lim="800000"/>
            <a:headEnd type="none" w="med" len="med"/>
            <a:tailEnd type="arrow"/>
          </a:ln>
          <a:effectLst/>
        </p:spPr>
      </p:cxnSp>
      <p:grpSp>
        <p:nvGrpSpPr>
          <p:cNvPr id="6" name="Group 5"/>
          <p:cNvGrpSpPr/>
          <p:nvPr/>
        </p:nvGrpSpPr>
        <p:grpSpPr>
          <a:xfrm>
            <a:off x="72576" y="3320153"/>
            <a:ext cx="1779275" cy="1254931"/>
            <a:chOff x="72576" y="3320153"/>
            <a:chExt cx="1779275" cy="1254931"/>
          </a:xfrm>
        </p:grpSpPr>
        <p:grpSp>
          <p:nvGrpSpPr>
            <p:cNvPr id="55" name="Group 54"/>
            <p:cNvGrpSpPr/>
            <p:nvPr/>
          </p:nvGrpSpPr>
          <p:grpSpPr>
            <a:xfrm>
              <a:off x="72576" y="3320153"/>
              <a:ext cx="1779275" cy="1254931"/>
              <a:chOff x="72576" y="3320153"/>
              <a:chExt cx="1779275" cy="1254931"/>
            </a:xfrm>
          </p:grpSpPr>
          <p:sp>
            <p:nvSpPr>
              <p:cNvPr id="52" name="Oval 51"/>
              <p:cNvSpPr/>
              <p:nvPr/>
            </p:nvSpPr>
            <p:spPr bwMode="auto">
              <a:xfrm>
                <a:off x="76200" y="3683222"/>
                <a:ext cx="1676400" cy="503396"/>
              </a:xfrm>
              <a:prstGeom prst="ellipse">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53" name="TextBox 52"/>
              <p:cNvSpPr txBox="1"/>
              <p:nvPr/>
            </p:nvSpPr>
            <p:spPr>
              <a:xfrm>
                <a:off x="208452" y="4236530"/>
                <a:ext cx="1643399" cy="338554"/>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Incubator ref</a:t>
                </a:r>
                <a:endParaRPr lang="en-US" sz="1600" dirty="0">
                  <a:latin typeface="Consolas" panose="020B0609020204030204" pitchFamily="49" charset="0"/>
                  <a:cs typeface="Consolas" panose="020B0609020204030204" pitchFamily="49" charset="0"/>
                </a:endParaRPr>
              </a:p>
            </p:txBody>
          </p:sp>
          <p:sp>
            <p:nvSpPr>
              <p:cNvPr id="54" name="TextBox 53"/>
              <p:cNvSpPr txBox="1"/>
              <p:nvPr/>
            </p:nvSpPr>
            <p:spPr>
              <a:xfrm>
                <a:off x="72576" y="3320153"/>
                <a:ext cx="1194558" cy="338554"/>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incubator</a:t>
                </a:r>
                <a:endParaRPr lang="en-US" sz="1600" dirty="0">
                  <a:latin typeface="Consolas" panose="020B0609020204030204" pitchFamily="49" charset="0"/>
                  <a:cs typeface="Consolas" panose="020B0609020204030204" pitchFamily="49" charset="0"/>
                </a:endParaRPr>
              </a:p>
            </p:txBody>
          </p:sp>
        </p:grpSp>
        <p:sp>
          <p:nvSpPr>
            <p:cNvPr id="64" name="TextBox 63"/>
            <p:cNvSpPr txBox="1"/>
            <p:nvPr/>
          </p:nvSpPr>
          <p:spPr>
            <a:xfrm>
              <a:off x="498710" y="3742866"/>
              <a:ext cx="926914" cy="384107"/>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285638</a:t>
              </a:r>
              <a:endParaRPr lang="en-US" sz="1600" dirty="0">
                <a:latin typeface="Consolas" panose="020B0609020204030204" pitchFamily="49" charset="0"/>
                <a:cs typeface="Consolas" panose="020B0609020204030204" pitchFamily="49" charset="0"/>
              </a:endParaRPr>
            </a:p>
          </p:txBody>
        </p:sp>
      </p:grpSp>
      <p:sp>
        <p:nvSpPr>
          <p:cNvPr id="66" name="TextBox 65"/>
          <p:cNvSpPr txBox="1"/>
          <p:nvPr/>
        </p:nvSpPr>
        <p:spPr>
          <a:xfrm>
            <a:off x="122627" y="1293811"/>
            <a:ext cx="970137" cy="338554"/>
          </a:xfrm>
          <a:prstGeom prst="rect">
            <a:avLst/>
          </a:prstGeom>
          <a:noFill/>
        </p:spPr>
        <p:txBody>
          <a:bodyPr wrap="none" rtlCol="0">
            <a:spAutoFit/>
          </a:bodyPr>
          <a:lstStyle/>
          <a:p>
            <a:r>
              <a:rPr lang="en-US" sz="1600" b="1" dirty="0" smtClean="0">
                <a:latin typeface="Consolas" panose="020B0609020204030204" pitchFamily="49" charset="0"/>
                <a:cs typeface="Consolas" panose="020B0609020204030204" pitchFamily="49" charset="0"/>
              </a:rPr>
              <a:t>main(…)</a:t>
            </a:r>
            <a:endParaRPr lang="en-US" sz="1600" b="1" dirty="0">
              <a:latin typeface="Consolas" panose="020B0609020204030204" pitchFamily="49" charset="0"/>
              <a:cs typeface="Consolas" panose="020B0609020204030204" pitchFamily="49" charset="0"/>
            </a:endParaRPr>
          </a:p>
        </p:txBody>
      </p:sp>
      <p:grpSp>
        <p:nvGrpSpPr>
          <p:cNvPr id="3" name="Group 2"/>
          <p:cNvGrpSpPr/>
          <p:nvPr/>
        </p:nvGrpSpPr>
        <p:grpSpPr>
          <a:xfrm>
            <a:off x="62239" y="1753875"/>
            <a:ext cx="1744794" cy="1165086"/>
            <a:chOff x="62239" y="1753875"/>
            <a:chExt cx="1744794" cy="1165086"/>
          </a:xfrm>
        </p:grpSpPr>
        <p:sp>
          <p:nvSpPr>
            <p:cNvPr id="60" name="Rectangle 59"/>
            <p:cNvSpPr/>
            <p:nvPr/>
          </p:nvSpPr>
          <p:spPr bwMode="auto">
            <a:xfrm>
              <a:off x="352567" y="2123207"/>
              <a:ext cx="1219200" cy="437120"/>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0.125</a:t>
              </a:r>
              <a:endParaRPr kumimoji="0" lang="en-US" sz="1800" b="0" i="0" u="none" strike="noStrike" cap="none" normalizeH="0" baseline="0" dirty="0" smtClean="0">
                <a:ln>
                  <a:noFill/>
                </a:ln>
                <a:solidFill>
                  <a:schemeClr val="tx1"/>
                </a:solidFill>
                <a:effectLst/>
                <a:latin typeface="Arial" charset="0"/>
              </a:endParaRPr>
            </a:p>
          </p:txBody>
        </p:sp>
        <p:sp>
          <p:nvSpPr>
            <p:cNvPr id="63" name="TextBox 62"/>
            <p:cNvSpPr txBox="1"/>
            <p:nvPr/>
          </p:nvSpPr>
          <p:spPr>
            <a:xfrm>
              <a:off x="62239" y="1753875"/>
              <a:ext cx="1418978" cy="338554"/>
            </a:xfrm>
            <a:prstGeom prst="rect">
              <a:avLst/>
            </a:prstGeom>
            <a:noFill/>
          </p:spPr>
          <p:txBody>
            <a:bodyPr wrap="none" rtlCol="0">
              <a:spAutoFit/>
            </a:bodyPr>
            <a:lstStyle/>
            <a:p>
              <a:r>
                <a:rPr lang="en-US" sz="1600" dirty="0" err="1" smtClean="0">
                  <a:latin typeface="Consolas" panose="020B0609020204030204" pitchFamily="49" charset="0"/>
                  <a:cs typeface="Consolas" panose="020B0609020204030204" pitchFamily="49" charset="0"/>
                </a:rPr>
                <a:t>cupsCulture</a:t>
              </a:r>
              <a:endParaRPr lang="en-US" sz="1600" dirty="0">
                <a:latin typeface="Consolas" panose="020B0609020204030204" pitchFamily="49" charset="0"/>
                <a:cs typeface="Consolas" panose="020B0609020204030204" pitchFamily="49" charset="0"/>
              </a:endParaRPr>
            </a:p>
          </p:txBody>
        </p:sp>
        <p:sp>
          <p:nvSpPr>
            <p:cNvPr id="67" name="TextBox 66"/>
            <p:cNvSpPr txBox="1"/>
            <p:nvPr/>
          </p:nvSpPr>
          <p:spPr>
            <a:xfrm>
              <a:off x="949106" y="2580407"/>
              <a:ext cx="857927" cy="338554"/>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double</a:t>
              </a:r>
              <a:endParaRPr lang="en-US" sz="1600" dirty="0">
                <a:latin typeface="Consolas" panose="020B0609020204030204" pitchFamily="49" charset="0"/>
                <a:cs typeface="Consolas" panose="020B0609020204030204" pitchFamily="49" charset="0"/>
              </a:endParaRPr>
            </a:p>
          </p:txBody>
        </p:sp>
      </p:grpSp>
      <p:sp>
        <p:nvSpPr>
          <p:cNvPr id="30" name="TextBox 29"/>
          <p:cNvSpPr txBox="1"/>
          <p:nvPr/>
        </p:nvSpPr>
        <p:spPr>
          <a:xfrm>
            <a:off x="6553200" y="832146"/>
            <a:ext cx="1194558" cy="461665"/>
          </a:xfrm>
          <a:prstGeom prst="rect">
            <a:avLst/>
          </a:prstGeom>
          <a:noFill/>
        </p:spPr>
        <p:txBody>
          <a:bodyPr wrap="none" rtlCol="0">
            <a:spAutoFit/>
          </a:bodyPr>
          <a:lstStyle/>
          <a:p>
            <a:r>
              <a:rPr lang="en-US" sz="2400" dirty="0" smtClean="0"/>
              <a:t>Point E</a:t>
            </a:r>
            <a:endParaRPr lang="en-US" sz="2400" dirty="0"/>
          </a:p>
        </p:txBody>
      </p:sp>
      <p:grpSp>
        <p:nvGrpSpPr>
          <p:cNvPr id="48" name="Group 47"/>
          <p:cNvGrpSpPr/>
          <p:nvPr/>
        </p:nvGrpSpPr>
        <p:grpSpPr>
          <a:xfrm>
            <a:off x="1963088" y="1415826"/>
            <a:ext cx="2382861" cy="2277556"/>
            <a:chOff x="2319433" y="1463176"/>
            <a:chExt cx="2382861" cy="2277556"/>
          </a:xfrm>
        </p:grpSpPr>
        <p:grpSp>
          <p:nvGrpSpPr>
            <p:cNvPr id="49" name="Group 48"/>
            <p:cNvGrpSpPr/>
            <p:nvPr/>
          </p:nvGrpSpPr>
          <p:grpSpPr>
            <a:xfrm>
              <a:off x="2319433" y="1463176"/>
              <a:ext cx="2382861" cy="2277556"/>
              <a:chOff x="76200" y="1677847"/>
              <a:chExt cx="2205516" cy="2007453"/>
            </a:xfrm>
          </p:grpSpPr>
          <p:sp>
            <p:nvSpPr>
              <p:cNvPr id="59" name="Rectangle 58"/>
              <p:cNvSpPr/>
              <p:nvPr/>
            </p:nvSpPr>
            <p:spPr bwMode="auto">
              <a:xfrm>
                <a:off x="403653" y="1981200"/>
                <a:ext cx="1708845" cy="1375133"/>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62" name="TextBox 61"/>
              <p:cNvSpPr txBox="1"/>
              <p:nvPr/>
            </p:nvSpPr>
            <p:spPr>
              <a:xfrm>
                <a:off x="76200" y="1677847"/>
                <a:ext cx="857927" cy="338554"/>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285638</a:t>
                </a:r>
                <a:endParaRPr lang="en-US" sz="1600" dirty="0">
                  <a:latin typeface="Consolas" panose="020B0609020204030204" pitchFamily="49" charset="0"/>
                  <a:cs typeface="Consolas" panose="020B0609020204030204" pitchFamily="49" charset="0"/>
                </a:endParaRPr>
              </a:p>
            </p:txBody>
          </p:sp>
          <p:sp>
            <p:nvSpPr>
              <p:cNvPr id="65" name="TextBox 64"/>
              <p:cNvSpPr txBox="1"/>
              <p:nvPr/>
            </p:nvSpPr>
            <p:spPr>
              <a:xfrm>
                <a:off x="1176063" y="3386896"/>
                <a:ext cx="1105653" cy="298404"/>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Incubator</a:t>
                </a:r>
                <a:endParaRPr lang="en-US" sz="1600" dirty="0">
                  <a:latin typeface="Consolas" panose="020B0609020204030204" pitchFamily="49" charset="0"/>
                  <a:cs typeface="Consolas" panose="020B0609020204030204" pitchFamily="49" charset="0"/>
                </a:endParaRPr>
              </a:p>
            </p:txBody>
          </p:sp>
        </p:grpSp>
        <p:grpSp>
          <p:nvGrpSpPr>
            <p:cNvPr id="50" name="Group 49"/>
            <p:cNvGrpSpPr/>
            <p:nvPr/>
          </p:nvGrpSpPr>
          <p:grpSpPr>
            <a:xfrm>
              <a:off x="2673217" y="1801225"/>
              <a:ext cx="1797928" cy="1165086"/>
              <a:chOff x="76200" y="1611868"/>
              <a:chExt cx="1797928" cy="1165086"/>
            </a:xfrm>
          </p:grpSpPr>
          <p:sp>
            <p:nvSpPr>
              <p:cNvPr id="56" name="Rectangle 55"/>
              <p:cNvSpPr/>
              <p:nvPr/>
            </p:nvSpPr>
            <p:spPr bwMode="auto">
              <a:xfrm>
                <a:off x="137549" y="1981200"/>
                <a:ext cx="1736579" cy="483546"/>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a:r>
                  <a:rPr lang="en-US" dirty="0"/>
                  <a:t>2_500_000_000</a:t>
                </a:r>
                <a:endParaRPr kumimoji="0" lang="en-US" sz="1800" b="0" i="0" u="none" strike="noStrike" cap="none" normalizeH="0" baseline="0" dirty="0" smtClean="0">
                  <a:ln>
                    <a:noFill/>
                  </a:ln>
                  <a:solidFill>
                    <a:schemeClr val="tx1"/>
                  </a:solidFill>
                  <a:effectLst/>
                  <a:latin typeface="Arial" charset="0"/>
                </a:endParaRPr>
              </a:p>
            </p:txBody>
          </p:sp>
          <p:sp>
            <p:nvSpPr>
              <p:cNvPr id="57" name="TextBox 56"/>
              <p:cNvSpPr txBox="1"/>
              <p:nvPr/>
            </p:nvSpPr>
            <p:spPr>
              <a:xfrm>
                <a:off x="76200" y="1611868"/>
                <a:ext cx="1418978" cy="338554"/>
              </a:xfrm>
              <a:prstGeom prst="rect">
                <a:avLst/>
              </a:prstGeom>
              <a:noFill/>
            </p:spPr>
            <p:txBody>
              <a:bodyPr wrap="none" rtlCol="0">
                <a:spAutoFit/>
              </a:bodyPr>
              <a:lstStyle/>
              <a:p>
                <a:r>
                  <a:rPr lang="en-US" sz="1600" dirty="0" err="1" smtClean="0">
                    <a:latin typeface="Consolas" panose="020B0609020204030204" pitchFamily="49" charset="0"/>
                    <a:cs typeface="Consolas" panose="020B0609020204030204" pitchFamily="49" charset="0"/>
                  </a:rPr>
                  <a:t>numBacteria</a:t>
                </a:r>
                <a:endParaRPr lang="en-US" sz="1600" dirty="0">
                  <a:latin typeface="Consolas" panose="020B0609020204030204" pitchFamily="49" charset="0"/>
                  <a:cs typeface="Consolas" panose="020B0609020204030204" pitchFamily="49" charset="0"/>
                </a:endParaRPr>
              </a:p>
            </p:txBody>
          </p:sp>
          <p:sp>
            <p:nvSpPr>
              <p:cNvPr id="58" name="TextBox 57"/>
              <p:cNvSpPr txBox="1"/>
              <p:nvPr/>
            </p:nvSpPr>
            <p:spPr>
              <a:xfrm>
                <a:off x="1178424" y="2438400"/>
                <a:ext cx="633507" cy="338554"/>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long</a:t>
                </a:r>
                <a:endParaRPr lang="en-US" sz="1600" dirty="0">
                  <a:latin typeface="Consolas" panose="020B0609020204030204" pitchFamily="49" charset="0"/>
                  <a:cs typeface="Consolas" panose="020B0609020204030204" pitchFamily="49" charset="0"/>
                </a:endParaRPr>
              </a:p>
            </p:txBody>
          </p:sp>
        </p:grpSp>
      </p:grpSp>
    </p:spTree>
    <p:extLst>
      <p:ext uri="{BB962C8B-B14F-4D97-AF65-F5344CB8AC3E}">
        <p14:creationId xmlns:p14="http://schemas.microsoft.com/office/powerpoint/2010/main" val="16114494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print a class </a:t>
            </a:r>
            <a:br>
              <a:rPr lang="en-US" dirty="0" smtClean="0"/>
            </a:br>
            <a:r>
              <a:rPr lang="en-US" dirty="0" smtClean="0"/>
              <a:t>variable?</a:t>
            </a:r>
            <a:endParaRPr lang="en-US" dirty="0"/>
          </a:p>
        </p:txBody>
      </p:sp>
      <p:sp>
        <p:nvSpPr>
          <p:cNvPr id="4" name="Footer Placeholder 3"/>
          <p:cNvSpPr>
            <a:spLocks noGrp="1"/>
          </p:cNvSpPr>
          <p:nvPr>
            <p:ph type="ftr" sz="quarter" idx="11"/>
          </p:nvPr>
        </p:nvSpPr>
        <p:spPr/>
        <p:txBody>
          <a:bodyPr/>
          <a:lstStyle/>
          <a:p>
            <a:pPr>
              <a:defRPr/>
            </a:pPr>
            <a:r>
              <a:rPr lang="en-US" altLang="en-US" smtClean="0"/>
              <a:t>SE-1011 Slide design: Dr. Mark L. Hornick Instructor: Dr. 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14</a:t>
            </a:fld>
            <a:endParaRPr lang="en-US" altLang="en-US" dirty="0"/>
          </a:p>
        </p:txBody>
      </p:sp>
      <p:cxnSp>
        <p:nvCxnSpPr>
          <p:cNvPr id="7" name="Straight Connector 6"/>
          <p:cNvCxnSpPr/>
          <p:nvPr/>
        </p:nvCxnSpPr>
        <p:spPr bwMode="auto">
          <a:xfrm>
            <a:off x="1851851" y="1404454"/>
            <a:ext cx="0" cy="5029200"/>
          </a:xfrm>
          <a:prstGeom prst="line">
            <a:avLst/>
          </a:prstGeom>
          <a:solidFill>
            <a:schemeClr val="accent1"/>
          </a:solidFill>
          <a:ln w="9525" cap="flat" cmpd="sng" algn="ctr">
            <a:solidFill>
              <a:schemeClr val="tx1"/>
            </a:solidFill>
            <a:prstDash val="lgDash"/>
            <a:miter lim="800000"/>
            <a:headEnd type="none" w="med" len="med"/>
            <a:tailEnd type="none" w="med" len="med"/>
          </a:ln>
          <a:effectLst/>
        </p:spPr>
      </p:cxnSp>
      <p:cxnSp>
        <p:nvCxnSpPr>
          <p:cNvPr id="61" name="Straight Arrow Connector 60"/>
          <p:cNvCxnSpPr/>
          <p:nvPr/>
        </p:nvCxnSpPr>
        <p:spPr bwMode="auto">
          <a:xfrm flipV="1">
            <a:off x="1597112" y="3320152"/>
            <a:ext cx="694018" cy="453177"/>
          </a:xfrm>
          <a:prstGeom prst="straightConnector1">
            <a:avLst/>
          </a:prstGeom>
          <a:solidFill>
            <a:schemeClr val="accent1"/>
          </a:solidFill>
          <a:ln w="9525" cap="flat" cmpd="sng" algn="ctr">
            <a:solidFill>
              <a:schemeClr val="tx1"/>
            </a:solidFill>
            <a:prstDash val="solid"/>
            <a:miter lim="800000"/>
            <a:headEnd type="none" w="med" len="med"/>
            <a:tailEnd type="arrow"/>
          </a:ln>
          <a:effectLst/>
        </p:spPr>
      </p:cxnSp>
      <p:grpSp>
        <p:nvGrpSpPr>
          <p:cNvPr id="6" name="Group 5"/>
          <p:cNvGrpSpPr/>
          <p:nvPr/>
        </p:nvGrpSpPr>
        <p:grpSpPr>
          <a:xfrm>
            <a:off x="72576" y="3320153"/>
            <a:ext cx="1779275" cy="1254931"/>
            <a:chOff x="72576" y="3320153"/>
            <a:chExt cx="1779275" cy="1254931"/>
          </a:xfrm>
        </p:grpSpPr>
        <p:grpSp>
          <p:nvGrpSpPr>
            <p:cNvPr id="55" name="Group 54"/>
            <p:cNvGrpSpPr/>
            <p:nvPr/>
          </p:nvGrpSpPr>
          <p:grpSpPr>
            <a:xfrm>
              <a:off x="72576" y="3320153"/>
              <a:ext cx="1779275" cy="1254931"/>
              <a:chOff x="72576" y="3320153"/>
              <a:chExt cx="1779275" cy="1254931"/>
            </a:xfrm>
          </p:grpSpPr>
          <p:sp>
            <p:nvSpPr>
              <p:cNvPr id="52" name="Oval 51"/>
              <p:cNvSpPr/>
              <p:nvPr/>
            </p:nvSpPr>
            <p:spPr bwMode="auto">
              <a:xfrm>
                <a:off x="76200" y="3683222"/>
                <a:ext cx="1676400" cy="503396"/>
              </a:xfrm>
              <a:prstGeom prst="ellipse">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53" name="TextBox 52"/>
              <p:cNvSpPr txBox="1"/>
              <p:nvPr/>
            </p:nvSpPr>
            <p:spPr>
              <a:xfrm>
                <a:off x="208452" y="4236530"/>
                <a:ext cx="1643399" cy="338554"/>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Incubator ref</a:t>
                </a:r>
                <a:endParaRPr lang="en-US" sz="1600" dirty="0">
                  <a:latin typeface="Consolas" panose="020B0609020204030204" pitchFamily="49" charset="0"/>
                  <a:cs typeface="Consolas" panose="020B0609020204030204" pitchFamily="49" charset="0"/>
                </a:endParaRPr>
              </a:p>
            </p:txBody>
          </p:sp>
          <p:sp>
            <p:nvSpPr>
              <p:cNvPr id="54" name="TextBox 53"/>
              <p:cNvSpPr txBox="1"/>
              <p:nvPr/>
            </p:nvSpPr>
            <p:spPr>
              <a:xfrm>
                <a:off x="72576" y="3320153"/>
                <a:ext cx="1194558" cy="338554"/>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incubator</a:t>
                </a:r>
                <a:endParaRPr lang="en-US" sz="1600" dirty="0">
                  <a:latin typeface="Consolas" panose="020B0609020204030204" pitchFamily="49" charset="0"/>
                  <a:cs typeface="Consolas" panose="020B0609020204030204" pitchFamily="49" charset="0"/>
                </a:endParaRPr>
              </a:p>
            </p:txBody>
          </p:sp>
        </p:grpSp>
        <p:sp>
          <p:nvSpPr>
            <p:cNvPr id="64" name="TextBox 63"/>
            <p:cNvSpPr txBox="1"/>
            <p:nvPr/>
          </p:nvSpPr>
          <p:spPr>
            <a:xfrm>
              <a:off x="498710" y="3742866"/>
              <a:ext cx="926914" cy="384107"/>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285638</a:t>
              </a:r>
              <a:endParaRPr lang="en-US" sz="1600" dirty="0">
                <a:latin typeface="Consolas" panose="020B0609020204030204" pitchFamily="49" charset="0"/>
                <a:cs typeface="Consolas" panose="020B0609020204030204" pitchFamily="49" charset="0"/>
              </a:endParaRPr>
            </a:p>
          </p:txBody>
        </p:sp>
      </p:grpSp>
      <p:sp>
        <p:nvSpPr>
          <p:cNvPr id="66" name="TextBox 65"/>
          <p:cNvSpPr txBox="1"/>
          <p:nvPr/>
        </p:nvSpPr>
        <p:spPr>
          <a:xfrm>
            <a:off x="122627" y="1293811"/>
            <a:ext cx="970137" cy="338554"/>
          </a:xfrm>
          <a:prstGeom prst="rect">
            <a:avLst/>
          </a:prstGeom>
          <a:noFill/>
        </p:spPr>
        <p:txBody>
          <a:bodyPr wrap="none" rtlCol="0">
            <a:spAutoFit/>
          </a:bodyPr>
          <a:lstStyle/>
          <a:p>
            <a:r>
              <a:rPr lang="en-US" sz="1600" b="1" dirty="0" smtClean="0">
                <a:latin typeface="Consolas" panose="020B0609020204030204" pitchFamily="49" charset="0"/>
                <a:cs typeface="Consolas" panose="020B0609020204030204" pitchFamily="49" charset="0"/>
              </a:rPr>
              <a:t>main(…)</a:t>
            </a:r>
            <a:endParaRPr lang="en-US" sz="1600" b="1" dirty="0">
              <a:latin typeface="Consolas" panose="020B0609020204030204" pitchFamily="49" charset="0"/>
              <a:cs typeface="Consolas" panose="020B0609020204030204" pitchFamily="49" charset="0"/>
            </a:endParaRPr>
          </a:p>
        </p:txBody>
      </p:sp>
      <p:grpSp>
        <p:nvGrpSpPr>
          <p:cNvPr id="3" name="Group 2"/>
          <p:cNvGrpSpPr/>
          <p:nvPr/>
        </p:nvGrpSpPr>
        <p:grpSpPr>
          <a:xfrm>
            <a:off x="62239" y="1753875"/>
            <a:ext cx="1744794" cy="1165086"/>
            <a:chOff x="62239" y="1753875"/>
            <a:chExt cx="1744794" cy="1165086"/>
          </a:xfrm>
        </p:grpSpPr>
        <p:sp>
          <p:nvSpPr>
            <p:cNvPr id="60" name="Rectangle 59"/>
            <p:cNvSpPr/>
            <p:nvPr/>
          </p:nvSpPr>
          <p:spPr bwMode="auto">
            <a:xfrm>
              <a:off x="352567" y="2123207"/>
              <a:ext cx="1219200" cy="437120"/>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0.125</a:t>
              </a:r>
              <a:endParaRPr kumimoji="0" lang="en-US" sz="1800" b="0" i="0" u="none" strike="noStrike" cap="none" normalizeH="0" baseline="0" dirty="0" smtClean="0">
                <a:ln>
                  <a:noFill/>
                </a:ln>
                <a:solidFill>
                  <a:schemeClr val="tx1"/>
                </a:solidFill>
                <a:effectLst/>
                <a:latin typeface="Arial" charset="0"/>
              </a:endParaRPr>
            </a:p>
          </p:txBody>
        </p:sp>
        <p:sp>
          <p:nvSpPr>
            <p:cNvPr id="63" name="TextBox 62"/>
            <p:cNvSpPr txBox="1"/>
            <p:nvPr/>
          </p:nvSpPr>
          <p:spPr>
            <a:xfrm>
              <a:off x="62239" y="1753875"/>
              <a:ext cx="1418978" cy="338554"/>
            </a:xfrm>
            <a:prstGeom prst="rect">
              <a:avLst/>
            </a:prstGeom>
            <a:noFill/>
          </p:spPr>
          <p:txBody>
            <a:bodyPr wrap="none" rtlCol="0">
              <a:spAutoFit/>
            </a:bodyPr>
            <a:lstStyle/>
            <a:p>
              <a:r>
                <a:rPr lang="en-US" sz="1600" dirty="0" err="1" smtClean="0">
                  <a:latin typeface="Consolas" panose="020B0609020204030204" pitchFamily="49" charset="0"/>
                  <a:cs typeface="Consolas" panose="020B0609020204030204" pitchFamily="49" charset="0"/>
                </a:rPr>
                <a:t>cupsCulture</a:t>
              </a:r>
              <a:endParaRPr lang="en-US" sz="1600" dirty="0">
                <a:latin typeface="Consolas" panose="020B0609020204030204" pitchFamily="49" charset="0"/>
                <a:cs typeface="Consolas" panose="020B0609020204030204" pitchFamily="49" charset="0"/>
              </a:endParaRPr>
            </a:p>
          </p:txBody>
        </p:sp>
        <p:sp>
          <p:nvSpPr>
            <p:cNvPr id="67" name="TextBox 66"/>
            <p:cNvSpPr txBox="1"/>
            <p:nvPr/>
          </p:nvSpPr>
          <p:spPr>
            <a:xfrm>
              <a:off x="949106" y="2580407"/>
              <a:ext cx="857927" cy="338554"/>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double</a:t>
              </a:r>
              <a:endParaRPr lang="en-US" sz="1600" dirty="0">
                <a:latin typeface="Consolas" panose="020B0609020204030204" pitchFamily="49" charset="0"/>
                <a:cs typeface="Consolas" panose="020B0609020204030204" pitchFamily="49" charset="0"/>
              </a:endParaRPr>
            </a:p>
          </p:txBody>
        </p:sp>
      </p:grpSp>
      <p:cxnSp>
        <p:nvCxnSpPr>
          <p:cNvPr id="28" name="Straight Connector 27"/>
          <p:cNvCxnSpPr/>
          <p:nvPr/>
        </p:nvCxnSpPr>
        <p:spPr bwMode="auto">
          <a:xfrm>
            <a:off x="5181600" y="1228266"/>
            <a:ext cx="0" cy="5029200"/>
          </a:xfrm>
          <a:prstGeom prst="line">
            <a:avLst/>
          </a:prstGeom>
          <a:solidFill>
            <a:schemeClr val="accent1"/>
          </a:solidFill>
          <a:ln w="9525" cap="flat" cmpd="sng" algn="ctr">
            <a:solidFill>
              <a:schemeClr val="tx1"/>
            </a:solidFill>
            <a:prstDash val="lgDash"/>
            <a:miter lim="800000"/>
            <a:headEnd type="none" w="med" len="med"/>
            <a:tailEnd type="none" w="med" len="med"/>
          </a:ln>
          <a:effectLst/>
        </p:spPr>
      </p:cxnSp>
      <p:sp>
        <p:nvSpPr>
          <p:cNvPr id="29" name="TextBox 28"/>
          <p:cNvSpPr txBox="1"/>
          <p:nvPr/>
        </p:nvSpPr>
        <p:spPr>
          <a:xfrm>
            <a:off x="5432534" y="1295936"/>
            <a:ext cx="2092239" cy="338554"/>
          </a:xfrm>
          <a:prstGeom prst="rect">
            <a:avLst/>
          </a:prstGeom>
          <a:noFill/>
        </p:spPr>
        <p:txBody>
          <a:bodyPr wrap="none" rtlCol="0">
            <a:spAutoFit/>
          </a:bodyPr>
          <a:lstStyle/>
          <a:p>
            <a:r>
              <a:rPr lang="en-US" sz="1600" b="1" dirty="0" err="1" smtClean="0">
                <a:latin typeface="Consolas" panose="020B0609020204030204" pitchFamily="49" charset="0"/>
                <a:cs typeface="Consolas" panose="020B0609020204030204" pitchFamily="49" charset="0"/>
              </a:rPr>
              <a:t>getNumBacteria</a:t>
            </a:r>
            <a:r>
              <a:rPr lang="en-US" sz="1600" b="1" dirty="0" smtClean="0">
                <a:latin typeface="Consolas" panose="020B0609020204030204" pitchFamily="49" charset="0"/>
                <a:cs typeface="Consolas" panose="020B0609020204030204" pitchFamily="49" charset="0"/>
              </a:rPr>
              <a:t>(…)</a:t>
            </a:r>
            <a:endParaRPr lang="en-US" sz="1600" b="1" dirty="0">
              <a:latin typeface="Consolas" panose="020B0609020204030204" pitchFamily="49" charset="0"/>
              <a:cs typeface="Consolas" panose="020B0609020204030204" pitchFamily="49" charset="0"/>
            </a:endParaRPr>
          </a:p>
        </p:txBody>
      </p:sp>
      <p:sp>
        <p:nvSpPr>
          <p:cNvPr id="30" name="TextBox 29"/>
          <p:cNvSpPr txBox="1"/>
          <p:nvPr/>
        </p:nvSpPr>
        <p:spPr>
          <a:xfrm>
            <a:off x="6553200" y="832146"/>
            <a:ext cx="1194558" cy="461665"/>
          </a:xfrm>
          <a:prstGeom prst="rect">
            <a:avLst/>
          </a:prstGeom>
          <a:noFill/>
        </p:spPr>
        <p:txBody>
          <a:bodyPr wrap="none" rtlCol="0">
            <a:spAutoFit/>
          </a:bodyPr>
          <a:lstStyle/>
          <a:p>
            <a:r>
              <a:rPr lang="en-US" sz="2400" dirty="0" smtClean="0"/>
              <a:t>Point F</a:t>
            </a:r>
            <a:endParaRPr lang="en-US" sz="2400" dirty="0"/>
          </a:p>
        </p:txBody>
      </p:sp>
      <p:grpSp>
        <p:nvGrpSpPr>
          <p:cNvPr id="48" name="Group 47"/>
          <p:cNvGrpSpPr/>
          <p:nvPr/>
        </p:nvGrpSpPr>
        <p:grpSpPr>
          <a:xfrm>
            <a:off x="1963088" y="1415826"/>
            <a:ext cx="2382861" cy="2277556"/>
            <a:chOff x="2319433" y="1463176"/>
            <a:chExt cx="2382861" cy="2277556"/>
          </a:xfrm>
        </p:grpSpPr>
        <p:grpSp>
          <p:nvGrpSpPr>
            <p:cNvPr id="49" name="Group 48"/>
            <p:cNvGrpSpPr/>
            <p:nvPr/>
          </p:nvGrpSpPr>
          <p:grpSpPr>
            <a:xfrm>
              <a:off x="2319433" y="1463176"/>
              <a:ext cx="2382861" cy="2277556"/>
              <a:chOff x="76200" y="1677847"/>
              <a:chExt cx="2205516" cy="2007453"/>
            </a:xfrm>
          </p:grpSpPr>
          <p:sp>
            <p:nvSpPr>
              <p:cNvPr id="59" name="Rectangle 58"/>
              <p:cNvSpPr/>
              <p:nvPr/>
            </p:nvSpPr>
            <p:spPr bwMode="auto">
              <a:xfrm>
                <a:off x="403653" y="1981200"/>
                <a:ext cx="1708845" cy="1375133"/>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62" name="TextBox 61"/>
              <p:cNvSpPr txBox="1"/>
              <p:nvPr/>
            </p:nvSpPr>
            <p:spPr>
              <a:xfrm>
                <a:off x="76200" y="1677847"/>
                <a:ext cx="857927" cy="338554"/>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285638</a:t>
                </a:r>
                <a:endParaRPr lang="en-US" sz="1600" dirty="0">
                  <a:latin typeface="Consolas" panose="020B0609020204030204" pitchFamily="49" charset="0"/>
                  <a:cs typeface="Consolas" panose="020B0609020204030204" pitchFamily="49" charset="0"/>
                </a:endParaRPr>
              </a:p>
            </p:txBody>
          </p:sp>
          <p:sp>
            <p:nvSpPr>
              <p:cNvPr id="65" name="TextBox 64"/>
              <p:cNvSpPr txBox="1"/>
              <p:nvPr/>
            </p:nvSpPr>
            <p:spPr>
              <a:xfrm>
                <a:off x="1176063" y="3386896"/>
                <a:ext cx="1105653" cy="298404"/>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Incubator</a:t>
                </a:r>
                <a:endParaRPr lang="en-US" sz="1600" dirty="0">
                  <a:latin typeface="Consolas" panose="020B0609020204030204" pitchFamily="49" charset="0"/>
                  <a:cs typeface="Consolas" panose="020B0609020204030204" pitchFamily="49" charset="0"/>
                </a:endParaRPr>
              </a:p>
            </p:txBody>
          </p:sp>
        </p:grpSp>
        <p:grpSp>
          <p:nvGrpSpPr>
            <p:cNvPr id="50" name="Group 49"/>
            <p:cNvGrpSpPr/>
            <p:nvPr/>
          </p:nvGrpSpPr>
          <p:grpSpPr>
            <a:xfrm>
              <a:off x="2673217" y="1801225"/>
              <a:ext cx="1797928" cy="1165086"/>
              <a:chOff x="76200" y="1611868"/>
              <a:chExt cx="1797928" cy="1165086"/>
            </a:xfrm>
          </p:grpSpPr>
          <p:sp>
            <p:nvSpPr>
              <p:cNvPr id="56" name="Rectangle 55"/>
              <p:cNvSpPr/>
              <p:nvPr/>
            </p:nvSpPr>
            <p:spPr bwMode="auto">
              <a:xfrm>
                <a:off x="137549" y="1981200"/>
                <a:ext cx="1736579" cy="483546"/>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a:r>
                  <a:rPr lang="en-US" dirty="0"/>
                  <a:t>2_500_000_000</a:t>
                </a:r>
                <a:endParaRPr kumimoji="0" lang="en-US" sz="1800" b="0" i="0" u="none" strike="noStrike" cap="none" normalizeH="0" baseline="0" dirty="0" smtClean="0">
                  <a:ln>
                    <a:noFill/>
                  </a:ln>
                  <a:solidFill>
                    <a:schemeClr val="tx1"/>
                  </a:solidFill>
                  <a:effectLst/>
                  <a:latin typeface="Arial" charset="0"/>
                </a:endParaRPr>
              </a:p>
            </p:txBody>
          </p:sp>
          <p:sp>
            <p:nvSpPr>
              <p:cNvPr id="57" name="TextBox 56"/>
              <p:cNvSpPr txBox="1"/>
              <p:nvPr/>
            </p:nvSpPr>
            <p:spPr>
              <a:xfrm>
                <a:off x="76200" y="1611868"/>
                <a:ext cx="1418978" cy="338554"/>
              </a:xfrm>
              <a:prstGeom prst="rect">
                <a:avLst/>
              </a:prstGeom>
              <a:noFill/>
            </p:spPr>
            <p:txBody>
              <a:bodyPr wrap="none" rtlCol="0">
                <a:spAutoFit/>
              </a:bodyPr>
              <a:lstStyle/>
              <a:p>
                <a:r>
                  <a:rPr lang="en-US" sz="1600" dirty="0" err="1" smtClean="0">
                    <a:latin typeface="Consolas" panose="020B0609020204030204" pitchFamily="49" charset="0"/>
                    <a:cs typeface="Consolas" panose="020B0609020204030204" pitchFamily="49" charset="0"/>
                  </a:rPr>
                  <a:t>numBacteria</a:t>
                </a:r>
                <a:endParaRPr lang="en-US" sz="1600" dirty="0">
                  <a:latin typeface="Consolas" panose="020B0609020204030204" pitchFamily="49" charset="0"/>
                  <a:cs typeface="Consolas" panose="020B0609020204030204" pitchFamily="49" charset="0"/>
                </a:endParaRPr>
              </a:p>
            </p:txBody>
          </p:sp>
          <p:sp>
            <p:nvSpPr>
              <p:cNvPr id="58" name="TextBox 57"/>
              <p:cNvSpPr txBox="1"/>
              <p:nvPr/>
            </p:nvSpPr>
            <p:spPr>
              <a:xfrm>
                <a:off x="1178424" y="2438400"/>
                <a:ext cx="633507" cy="338554"/>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long</a:t>
                </a:r>
                <a:endParaRPr lang="en-US" sz="1600" dirty="0">
                  <a:latin typeface="Consolas" panose="020B0609020204030204" pitchFamily="49" charset="0"/>
                  <a:cs typeface="Consolas" panose="020B0609020204030204" pitchFamily="49" charset="0"/>
                </a:endParaRPr>
              </a:p>
            </p:txBody>
          </p:sp>
        </p:grpSp>
      </p:grpSp>
      <p:sp>
        <p:nvSpPr>
          <p:cNvPr id="51" name="TextBox 50"/>
          <p:cNvSpPr txBox="1"/>
          <p:nvPr/>
        </p:nvSpPr>
        <p:spPr>
          <a:xfrm>
            <a:off x="5233325" y="5385515"/>
            <a:ext cx="4139275" cy="830997"/>
          </a:xfrm>
          <a:prstGeom prst="rect">
            <a:avLst/>
          </a:prstGeom>
          <a:noFill/>
        </p:spPr>
        <p:txBody>
          <a:bodyPr wrap="none" rtlCol="0">
            <a:spAutoFit/>
          </a:bodyPr>
          <a:lstStyle/>
          <a:p>
            <a:r>
              <a:rPr lang="en-US" sz="2400" dirty="0" smtClean="0"/>
              <a:t>Complete this part. </a:t>
            </a:r>
            <a:br>
              <a:rPr lang="en-US" sz="2400" dirty="0" smtClean="0"/>
            </a:br>
            <a:r>
              <a:rPr lang="en-US" sz="2400" dirty="0" smtClean="0"/>
              <a:t>Also, what value is returned?</a:t>
            </a:r>
            <a:endParaRPr lang="en-US" sz="2400" dirty="0"/>
          </a:p>
        </p:txBody>
      </p:sp>
      <p:sp>
        <p:nvSpPr>
          <p:cNvPr id="68" name="Title 1"/>
          <p:cNvSpPr txBox="1">
            <a:spLocks/>
          </p:cNvSpPr>
          <p:nvPr/>
        </p:nvSpPr>
        <p:spPr bwMode="auto">
          <a:xfrm>
            <a:off x="-23230" y="5562600"/>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r>
              <a:rPr lang="en-US" sz="2000" kern="0" dirty="0" smtClean="0"/>
              <a:t/>
            </a:r>
            <a:br>
              <a:rPr lang="en-US" sz="2000" kern="0" dirty="0" smtClean="0"/>
            </a:br>
            <a:r>
              <a:rPr lang="en-US" sz="2000" kern="0" dirty="0" smtClean="0"/>
              <a:t/>
            </a:r>
            <a:br>
              <a:rPr lang="en-US" sz="2000" kern="0" dirty="0" smtClean="0"/>
            </a:br>
            <a:r>
              <a:rPr lang="en-US" sz="2000" kern="0" dirty="0" smtClean="0"/>
              <a:t/>
            </a:r>
            <a:br>
              <a:rPr lang="en-US" sz="2000" kern="0" dirty="0" smtClean="0"/>
            </a:br>
            <a:r>
              <a:rPr lang="en-US" sz="2000" kern="0" dirty="0" smtClean="0"/>
              <a:t/>
            </a:r>
            <a:br>
              <a:rPr lang="en-US" sz="2000" kern="0" dirty="0" smtClean="0"/>
            </a:br>
            <a:r>
              <a:rPr lang="en-US" sz="2000" kern="0" dirty="0" smtClean="0"/>
              <a:t>SE1011</a:t>
            </a:r>
            <a:br>
              <a:rPr lang="en-US" sz="2000" kern="0" dirty="0" smtClean="0"/>
            </a:br>
            <a:r>
              <a:rPr lang="en-US" sz="2000" kern="0" dirty="0" smtClean="0"/>
              <a:t>Week 6, Class 2</a:t>
            </a:r>
            <a:endParaRPr lang="en-US" sz="2000" kern="0" dirty="0"/>
          </a:p>
        </p:txBody>
      </p:sp>
    </p:spTree>
    <p:extLst>
      <p:ext uri="{BB962C8B-B14F-4D97-AF65-F5344CB8AC3E}">
        <p14:creationId xmlns:p14="http://schemas.microsoft.com/office/powerpoint/2010/main" val="11864772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6 UML Document</a:t>
            </a:r>
            <a:endParaRPr lang="en-US" dirty="0"/>
          </a:p>
        </p:txBody>
      </p:sp>
      <p:sp>
        <p:nvSpPr>
          <p:cNvPr id="3" name="Content Placeholder 2"/>
          <p:cNvSpPr>
            <a:spLocks noGrp="1"/>
          </p:cNvSpPr>
          <p:nvPr>
            <p:ph idx="1"/>
          </p:nvPr>
        </p:nvSpPr>
        <p:spPr/>
        <p:txBody>
          <a:bodyPr/>
          <a:lstStyle/>
          <a:p>
            <a:r>
              <a:rPr lang="en-US" dirty="0" smtClean="0"/>
              <a:t>Complete before lab</a:t>
            </a:r>
          </a:p>
          <a:p>
            <a:r>
              <a:rPr lang="en-US" dirty="0" smtClean="0"/>
              <a:t>Write on a sheet of paper</a:t>
            </a:r>
          </a:p>
          <a:p>
            <a:r>
              <a:rPr lang="en-US" dirty="0" smtClean="0"/>
              <a:t>Include all elements discussed today</a:t>
            </a:r>
          </a:p>
          <a:p>
            <a:pPr lvl="1"/>
            <a:r>
              <a:rPr lang="en-US" dirty="0" smtClean="0"/>
              <a:t>class name</a:t>
            </a:r>
          </a:p>
          <a:p>
            <a:pPr lvl="1"/>
            <a:r>
              <a:rPr lang="en-US" dirty="0" smtClean="0"/>
              <a:t>public/private visibility symbols</a:t>
            </a:r>
          </a:p>
          <a:p>
            <a:pPr lvl="1"/>
            <a:r>
              <a:rPr lang="en-US" dirty="0" smtClean="0"/>
              <a:t>all methods, all instance variables</a:t>
            </a:r>
          </a:p>
          <a:p>
            <a:pPr lvl="1"/>
            <a:r>
              <a:rPr lang="en-US" dirty="0" smtClean="0"/>
              <a:t>all types, including return types, including void</a:t>
            </a:r>
          </a:p>
          <a:p>
            <a:pPr lvl="1"/>
            <a:r>
              <a:rPr lang="en-US" dirty="0"/>
              <a:t>f</a:t>
            </a:r>
            <a:r>
              <a:rPr lang="en-US" dirty="0" smtClean="0"/>
              <a:t>ormatting: boxes, colons, etc.</a:t>
            </a:r>
            <a:endParaRPr lang="en-US" dirty="0"/>
          </a:p>
        </p:txBody>
      </p:sp>
      <p:sp>
        <p:nvSpPr>
          <p:cNvPr id="4" name="Footer Placeholder 3"/>
          <p:cNvSpPr>
            <a:spLocks noGrp="1"/>
          </p:cNvSpPr>
          <p:nvPr>
            <p:ph type="ftr" sz="quarter" idx="11"/>
          </p:nvPr>
        </p:nvSpPr>
        <p:spPr/>
        <p:txBody>
          <a:bodyPr/>
          <a:lstStyle/>
          <a:p>
            <a:pPr>
              <a:defRPr/>
            </a:pPr>
            <a:r>
              <a:rPr lang="en-US" altLang="en-US" smtClean="0"/>
              <a:t>SE-1011 Slide design: Dr. Mark L. Hornick Instructor: Dr. 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15</a:t>
            </a:fld>
            <a:endParaRPr lang="en-US" altLang="en-US" dirty="0"/>
          </a:p>
        </p:txBody>
      </p:sp>
    </p:spTree>
    <p:extLst>
      <p:ext uri="{BB962C8B-B14F-4D97-AF65-F5344CB8AC3E}">
        <p14:creationId xmlns:p14="http://schemas.microsoft.com/office/powerpoint/2010/main" val="25476535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altLang="en-US" smtClean="0"/>
              <a:t>SE-1011 Slide design: Dr. Mark L. Hornick Instructor: Dr. Yoder</a:t>
            </a:r>
            <a:endParaRPr lang="en-US" altLang="en-US" dirty="0"/>
          </a:p>
        </p:txBody>
      </p:sp>
      <p:sp>
        <p:nvSpPr>
          <p:cNvPr id="3" name="Slide Number Placeholder 2"/>
          <p:cNvSpPr>
            <a:spLocks noGrp="1"/>
          </p:cNvSpPr>
          <p:nvPr>
            <p:ph type="sldNum" sz="quarter" idx="12"/>
          </p:nvPr>
        </p:nvSpPr>
        <p:spPr/>
        <p:txBody>
          <a:bodyPr/>
          <a:lstStyle/>
          <a:p>
            <a:pPr>
              <a:defRPr/>
            </a:pPr>
            <a:fld id="{7685061C-2967-4E31-80E3-2D9230D10221}" type="slidenum">
              <a:rPr lang="en-US" altLang="en-US" smtClean="0"/>
              <a:pPr>
                <a:defRPr/>
              </a:pPr>
              <a:t>16</a:t>
            </a:fld>
            <a:endParaRPr lang="en-US" altLang="en-US"/>
          </a:p>
        </p:txBody>
      </p:sp>
      <p:pic>
        <p:nvPicPr>
          <p:cNvPr id="4" name="Picture 3"/>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54000"/>
            <a:ext cx="8636000" cy="6350000"/>
          </a:xfrm>
          <a:prstGeom prst="rect">
            <a:avLst/>
          </a:prstGeom>
        </p:spPr>
      </p:pic>
    </p:spTree>
    <p:extLst>
      <p:ext uri="{BB962C8B-B14F-4D97-AF65-F5344CB8AC3E}">
        <p14:creationId xmlns:p14="http://schemas.microsoft.com/office/powerpoint/2010/main" val="5912168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Acknowledgement</a:t>
            </a:r>
            <a:endParaRPr lang="en-US" dirty="0"/>
          </a:p>
        </p:txBody>
      </p:sp>
      <p:sp>
        <p:nvSpPr>
          <p:cNvPr id="5" name="Content Placeholder 4"/>
          <p:cNvSpPr>
            <a:spLocks noGrp="1"/>
          </p:cNvSpPr>
          <p:nvPr>
            <p:ph idx="1"/>
          </p:nvPr>
        </p:nvSpPr>
        <p:spPr/>
        <p:txBody>
          <a:bodyPr/>
          <a:lstStyle/>
          <a:p>
            <a:r>
              <a:rPr lang="en-US" dirty="0" smtClean="0"/>
              <a:t>This course is based on the text</a:t>
            </a:r>
          </a:p>
          <a:p>
            <a:pPr marL="0" indent="0">
              <a:buNone/>
            </a:pPr>
            <a:r>
              <a:rPr lang="en-US" dirty="0" smtClean="0"/>
              <a:t>Introduction to Programming with Java by Dean &amp; Dean, 2</a:t>
            </a:r>
            <a:r>
              <a:rPr lang="en-US" baseline="30000" dirty="0" smtClean="0"/>
              <a:t>nd</a:t>
            </a:r>
            <a:r>
              <a:rPr lang="en-US" dirty="0" smtClean="0"/>
              <a:t> Edition</a:t>
            </a:r>
            <a:endParaRPr lang="en-US" dirty="0"/>
          </a:p>
        </p:txBody>
      </p:sp>
      <p:sp>
        <p:nvSpPr>
          <p:cNvPr id="2" name="Footer Placeholder 1"/>
          <p:cNvSpPr>
            <a:spLocks noGrp="1"/>
          </p:cNvSpPr>
          <p:nvPr>
            <p:ph type="ftr" sz="quarter" idx="11"/>
          </p:nvPr>
        </p:nvSpPr>
        <p:spPr/>
        <p:txBody>
          <a:bodyPr/>
          <a:lstStyle/>
          <a:p>
            <a:pPr>
              <a:defRPr/>
            </a:pPr>
            <a:r>
              <a:rPr lang="en-US" altLang="en-US" smtClean="0"/>
              <a:t>SE-1011 Slide design: Dr. Mark L. Hornick Instructor: Dr. Yoder</a:t>
            </a:r>
            <a:endParaRPr lang="en-US" altLang="en-US" dirty="0"/>
          </a:p>
        </p:txBody>
      </p:sp>
      <p:sp>
        <p:nvSpPr>
          <p:cNvPr id="3" name="Slide Number Placeholder 2"/>
          <p:cNvSpPr>
            <a:spLocks noGrp="1"/>
          </p:cNvSpPr>
          <p:nvPr>
            <p:ph type="sldNum" sz="quarter" idx="12"/>
          </p:nvPr>
        </p:nvSpPr>
        <p:spPr/>
        <p:txBody>
          <a:bodyPr/>
          <a:lstStyle/>
          <a:p>
            <a:pPr>
              <a:defRPr/>
            </a:pPr>
            <a:fld id="{7685061C-2967-4E31-80E3-2D9230D10221}" type="slidenum">
              <a:rPr lang="en-US" altLang="en-US" smtClean="0"/>
              <a:pPr>
                <a:defRPr/>
              </a:pPr>
              <a:t>17</a:t>
            </a:fld>
            <a:endParaRPr lang="en-US" altLang="en-US"/>
          </a:p>
        </p:txBody>
      </p:sp>
    </p:spTree>
    <p:extLst>
      <p:ext uri="{BB962C8B-B14F-4D97-AF65-F5344CB8AC3E}">
        <p14:creationId xmlns:p14="http://schemas.microsoft.com/office/powerpoint/2010/main" val="35124762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a:t>
            </a:r>
            <a:r>
              <a:rPr lang="en-US" dirty="0" err="1" smtClean="0"/>
              <a:t>Xtreme</a:t>
            </a:r>
            <a:r>
              <a:rPr lang="en-US" dirty="0" smtClean="0"/>
              <a:t> Competition</a:t>
            </a:r>
            <a:endParaRPr lang="en-US" dirty="0"/>
          </a:p>
        </p:txBody>
      </p:sp>
      <p:sp>
        <p:nvSpPr>
          <p:cNvPr id="3" name="Content Placeholder 2"/>
          <p:cNvSpPr>
            <a:spLocks noGrp="1"/>
          </p:cNvSpPr>
          <p:nvPr>
            <p:ph idx="1"/>
          </p:nvPr>
        </p:nvSpPr>
        <p:spPr/>
        <p:txBody>
          <a:bodyPr/>
          <a:lstStyle/>
          <a:p>
            <a:r>
              <a:rPr lang="en-US" dirty="0" smtClean="0"/>
              <a:t>Probably not too late to register…</a:t>
            </a:r>
          </a:p>
        </p:txBody>
      </p:sp>
      <p:sp>
        <p:nvSpPr>
          <p:cNvPr id="4" name="Footer Placeholder 3"/>
          <p:cNvSpPr>
            <a:spLocks noGrp="1"/>
          </p:cNvSpPr>
          <p:nvPr>
            <p:ph type="ftr" sz="quarter" idx="11"/>
          </p:nvPr>
        </p:nvSpPr>
        <p:spPr/>
        <p:txBody>
          <a:bodyPr/>
          <a:lstStyle/>
          <a:p>
            <a:pPr>
              <a:defRPr/>
            </a:pPr>
            <a:r>
              <a:rPr lang="en-US" altLang="en-US" smtClean="0"/>
              <a:t>SE-1011 Slide design: Dr. Mark L. Hornick Instructor: Dr. 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a:t>
            </a:fld>
            <a:endParaRPr lang="en-US" altLang="en-US" dirty="0"/>
          </a:p>
        </p:txBody>
      </p:sp>
    </p:spTree>
    <p:extLst>
      <p:ext uri="{BB962C8B-B14F-4D97-AF65-F5344CB8AC3E}">
        <p14:creationId xmlns:p14="http://schemas.microsoft.com/office/powerpoint/2010/main" val="13742438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Muddiest Point (1)</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66156543"/>
              </p:ext>
            </p:extLst>
          </p:nvPr>
        </p:nvGraphicFramePr>
        <p:xfrm>
          <a:off x="381000" y="1521460"/>
          <a:ext cx="8382000" cy="4023360"/>
        </p:xfrm>
        <a:graphic>
          <a:graphicData uri="http://schemas.openxmlformats.org/drawingml/2006/table">
            <a:tbl>
              <a:tblPr bandRow="1">
                <a:tableStyleId>{5202B0CA-FC54-4496-8BCA-5EF66A818D29}</a:tableStyleId>
              </a:tblPr>
              <a:tblGrid>
                <a:gridCol w="6019800"/>
                <a:gridCol w="2362200"/>
              </a:tblGrid>
              <a:tr h="0">
                <a:tc>
                  <a:txBody>
                    <a:bodyPr/>
                    <a:lstStyle/>
                    <a:p>
                      <a:pPr algn="l" fontAlgn="b"/>
                      <a:r>
                        <a:rPr lang="en-US" sz="2000" u="none" strike="noStrike" dirty="0">
                          <a:effectLst/>
                        </a:rPr>
                        <a:t>Is having so many methods in a class a typical thing?</a:t>
                      </a:r>
                      <a:endParaRPr lang="en-US" sz="2000" b="0" i="0" u="none" strike="noStrike" dirty="0">
                        <a:solidFill>
                          <a:srgbClr val="000000"/>
                        </a:solidFill>
                        <a:effectLst/>
                        <a:latin typeface="Calibri"/>
                      </a:endParaRPr>
                    </a:p>
                  </a:txBody>
                  <a:tcPr marL="7620" marR="7620" marT="7620" marB="0" anchor="b"/>
                </a:tc>
                <a:tc>
                  <a:txBody>
                    <a:bodyPr/>
                    <a:lstStyle/>
                    <a:p>
                      <a:pPr algn="l" fontAlgn="b"/>
                      <a:r>
                        <a:rPr lang="en-US" sz="2000" b="1" i="1" u="none" strike="noStrike" dirty="0">
                          <a:effectLst/>
                        </a:rPr>
                        <a:t>many methods</a:t>
                      </a:r>
                      <a:endParaRPr lang="en-US" sz="2000" b="1" i="1" u="none" strike="noStrike" dirty="0">
                        <a:solidFill>
                          <a:srgbClr val="000000"/>
                        </a:solidFill>
                        <a:effectLst/>
                        <a:latin typeface="Calibri"/>
                      </a:endParaRPr>
                    </a:p>
                  </a:txBody>
                  <a:tcPr marL="7620" marR="7620" marT="7620" marB="0" anchor="b"/>
                </a:tc>
              </a:tr>
              <a:tr h="40640">
                <a:tc>
                  <a:txBody>
                    <a:bodyPr/>
                    <a:lstStyle/>
                    <a:p>
                      <a:pPr algn="l" fontAlgn="b"/>
                      <a:r>
                        <a:rPr lang="en-US" sz="2000" u="none" strike="noStrike" dirty="0">
                          <a:effectLst/>
                        </a:rPr>
                        <a:t>Whenever I make methods it requires inputs and I'm never sure what to put in terms of variables.</a:t>
                      </a:r>
                      <a:endParaRPr lang="en-US" sz="2000" b="0" i="0" u="none" strike="noStrike" dirty="0">
                        <a:solidFill>
                          <a:srgbClr val="000000"/>
                        </a:solidFill>
                        <a:effectLst/>
                        <a:latin typeface="Calibri"/>
                      </a:endParaRPr>
                    </a:p>
                  </a:txBody>
                  <a:tcPr marL="7620" marR="7620" marT="7620" marB="0" anchor="b"/>
                </a:tc>
                <a:tc>
                  <a:txBody>
                    <a:bodyPr/>
                    <a:lstStyle/>
                    <a:p>
                      <a:pPr algn="l" fontAlgn="b"/>
                      <a:r>
                        <a:rPr lang="en-US" sz="2000" b="1" u="sng" strike="noStrike" dirty="0">
                          <a:effectLst/>
                        </a:rPr>
                        <a:t>designing methods</a:t>
                      </a:r>
                      <a:endParaRPr lang="en-US" sz="2000" b="1" i="0" u="sng" strike="noStrike" dirty="0">
                        <a:solidFill>
                          <a:srgbClr val="000000"/>
                        </a:solidFill>
                        <a:effectLst/>
                        <a:latin typeface="Calibri"/>
                      </a:endParaRPr>
                    </a:p>
                  </a:txBody>
                  <a:tcPr marL="7620" marR="7620" marT="7620" marB="0" anchor="b"/>
                </a:tc>
              </a:tr>
              <a:tr h="182880">
                <a:tc>
                  <a:txBody>
                    <a:bodyPr/>
                    <a:lstStyle/>
                    <a:p>
                      <a:pPr algn="l" fontAlgn="b"/>
                      <a:r>
                        <a:rPr lang="en-US" sz="2000" u="none" strike="noStrike" dirty="0">
                          <a:effectLst/>
                        </a:rPr>
                        <a:t>I'm a bit confused about the order in which methods are used.</a:t>
                      </a:r>
                      <a:endParaRPr lang="en-US" sz="2000" b="0" i="0" u="none" strike="noStrike" dirty="0">
                        <a:solidFill>
                          <a:srgbClr val="000000"/>
                        </a:solidFill>
                        <a:effectLst/>
                        <a:latin typeface="Calibri"/>
                      </a:endParaRPr>
                    </a:p>
                  </a:txBody>
                  <a:tcPr marL="7620" marR="7620" marT="7620" marB="0" anchor="b"/>
                </a:tc>
                <a:tc>
                  <a:txBody>
                    <a:bodyPr/>
                    <a:lstStyle/>
                    <a:p>
                      <a:pPr algn="l" fontAlgn="b"/>
                      <a:r>
                        <a:rPr lang="en-US" sz="2000" b="1" u="none" strike="noStrike" dirty="0">
                          <a:effectLst/>
                        </a:rPr>
                        <a:t>calling methods</a:t>
                      </a:r>
                      <a:endParaRPr lang="en-US" sz="2000" b="1" i="0" u="none" strike="noStrike" dirty="0">
                        <a:solidFill>
                          <a:srgbClr val="000000"/>
                        </a:solidFill>
                        <a:effectLst/>
                        <a:latin typeface="Calibri"/>
                      </a:endParaRPr>
                    </a:p>
                  </a:txBody>
                  <a:tcPr marL="7620" marR="7620" marT="7620" marB="0" anchor="b"/>
                </a:tc>
              </a:tr>
              <a:tr h="182880">
                <a:tc>
                  <a:txBody>
                    <a:bodyPr/>
                    <a:lstStyle/>
                    <a:p>
                      <a:pPr algn="l" fontAlgn="b"/>
                      <a:r>
                        <a:rPr lang="en-US" sz="2000" u="none" strike="noStrike" dirty="0">
                          <a:effectLst/>
                        </a:rPr>
                        <a:t>can clock reference the main code? Main can read clock but can clock read main?</a:t>
                      </a:r>
                      <a:endParaRPr lang="en-US" sz="2000" b="0" i="0" u="none" strike="noStrike" dirty="0">
                        <a:solidFill>
                          <a:srgbClr val="000000"/>
                        </a:solidFill>
                        <a:effectLst/>
                        <a:latin typeface="Calibri"/>
                      </a:endParaRPr>
                    </a:p>
                  </a:txBody>
                  <a:tcPr marL="7620" marR="7620" marT="7620" marB="0" anchor="b"/>
                </a:tc>
                <a:tc>
                  <a:txBody>
                    <a:bodyPr/>
                    <a:lstStyle/>
                    <a:p>
                      <a:pPr algn="l" fontAlgn="b"/>
                      <a:r>
                        <a:rPr lang="en-US" sz="2000" b="1" i="1" u="none" strike="noStrike" dirty="0" smtClean="0">
                          <a:effectLst/>
                        </a:rPr>
                        <a:t>references and encapsulation</a:t>
                      </a:r>
                      <a:endParaRPr lang="en-US" sz="2000" b="1" i="1" u="none" strike="noStrike" dirty="0">
                        <a:solidFill>
                          <a:srgbClr val="000000"/>
                        </a:solidFill>
                        <a:effectLst/>
                        <a:latin typeface="Calibri"/>
                      </a:endParaRPr>
                    </a:p>
                  </a:txBody>
                  <a:tcPr marL="7620" marR="7620" marT="7620" marB="0" anchor="b"/>
                </a:tc>
              </a:tr>
              <a:tr h="182880">
                <a:tc>
                  <a:txBody>
                    <a:bodyPr/>
                    <a:lstStyle/>
                    <a:p>
                      <a:pPr algn="l" fontAlgn="b"/>
                      <a:r>
                        <a:rPr lang="en-US" sz="2000" u="none" strike="noStrike" dirty="0">
                          <a:effectLst/>
                        </a:rPr>
                        <a:t>How to print the variables from another class</a:t>
                      </a:r>
                      <a:endParaRPr lang="en-US" sz="2000" b="0" i="0" u="none" strike="noStrike" dirty="0">
                        <a:solidFill>
                          <a:srgbClr val="000000"/>
                        </a:solidFill>
                        <a:effectLst/>
                        <a:latin typeface="Calibri"/>
                      </a:endParaRPr>
                    </a:p>
                  </a:txBody>
                  <a:tcPr marL="7620" marR="7620" marT="7620" marB="0" anchor="b"/>
                </a:tc>
                <a:tc>
                  <a:txBody>
                    <a:bodyPr/>
                    <a:lstStyle/>
                    <a:p>
                      <a:pPr algn="l" fontAlgn="b"/>
                      <a:r>
                        <a:rPr lang="en-US" sz="2000" b="1" u="sng" strike="noStrike" dirty="0">
                          <a:effectLst/>
                        </a:rPr>
                        <a:t>calling </a:t>
                      </a:r>
                      <a:r>
                        <a:rPr lang="en-US" sz="2000" b="1" u="sng" strike="noStrike" dirty="0" smtClean="0">
                          <a:effectLst/>
                        </a:rPr>
                        <a:t>methods</a:t>
                      </a:r>
                      <a:endParaRPr lang="en-US" sz="2000" b="1" i="0" u="sng" strike="noStrike" dirty="0">
                        <a:solidFill>
                          <a:srgbClr val="000000"/>
                        </a:solidFill>
                        <a:effectLst/>
                        <a:latin typeface="Calibri"/>
                      </a:endParaRPr>
                    </a:p>
                  </a:txBody>
                  <a:tcPr marL="7620" marR="7620" marT="7620" marB="0" anchor="b"/>
                </a:tc>
              </a:tr>
              <a:tr h="182880">
                <a:tc>
                  <a:txBody>
                    <a:bodyPr/>
                    <a:lstStyle/>
                    <a:p>
                      <a:pPr algn="l" fontAlgn="b"/>
                      <a:r>
                        <a:rPr lang="en-US" sz="2000" u="none" strike="noStrike" dirty="0">
                          <a:effectLst/>
                        </a:rPr>
                        <a:t>Is the tick something that you created or something that was preset in java?</a:t>
                      </a:r>
                      <a:endParaRPr lang="en-US" sz="2000" b="0" i="0" u="none" strike="noStrike" dirty="0">
                        <a:solidFill>
                          <a:srgbClr val="000000"/>
                        </a:solidFill>
                        <a:effectLst/>
                        <a:latin typeface="Calibri"/>
                      </a:endParaRPr>
                    </a:p>
                  </a:txBody>
                  <a:tcPr marL="7620" marR="7620" marT="7620" marB="0" anchor="b"/>
                </a:tc>
                <a:tc>
                  <a:txBody>
                    <a:bodyPr/>
                    <a:lstStyle/>
                    <a:p>
                      <a:pPr algn="l" fontAlgn="b"/>
                      <a:r>
                        <a:rPr lang="en-US" sz="2000" b="1" i="1" u="none" strike="noStrike" dirty="0">
                          <a:effectLst/>
                        </a:rPr>
                        <a:t>defining methods</a:t>
                      </a:r>
                      <a:endParaRPr lang="en-US" sz="2000" b="1" i="1" u="none" strike="noStrike" dirty="0">
                        <a:solidFill>
                          <a:srgbClr val="000000"/>
                        </a:solidFill>
                        <a:effectLst/>
                        <a:latin typeface="Calibri"/>
                      </a:endParaRPr>
                    </a:p>
                  </a:txBody>
                  <a:tcPr marL="7620" marR="7620" marT="7620" marB="0" anchor="b"/>
                </a:tc>
              </a:tr>
              <a:tr h="182880">
                <a:tc>
                  <a:txBody>
                    <a:bodyPr/>
                    <a:lstStyle/>
                    <a:p>
                      <a:pPr algn="l" fontAlgn="b"/>
                      <a:r>
                        <a:rPr lang="en-US" sz="2000" u="none" strike="noStrike">
                          <a:effectLst/>
                        </a:rPr>
                        <a:t>when to use "this.xxx"</a:t>
                      </a:r>
                      <a:endParaRPr lang="en-US" sz="2000" b="0" i="0" u="none" strike="noStrike">
                        <a:solidFill>
                          <a:srgbClr val="000000"/>
                        </a:solidFill>
                        <a:effectLst/>
                        <a:latin typeface="Calibri"/>
                      </a:endParaRPr>
                    </a:p>
                  </a:txBody>
                  <a:tcPr marL="7620" marR="7620" marT="7620" marB="0" anchor="b"/>
                </a:tc>
                <a:tc>
                  <a:txBody>
                    <a:bodyPr/>
                    <a:lstStyle/>
                    <a:p>
                      <a:pPr algn="l" fontAlgn="b"/>
                      <a:r>
                        <a:rPr lang="en-US" sz="2000" b="1" u="sng" strike="noStrike" dirty="0">
                          <a:effectLst/>
                        </a:rPr>
                        <a:t>this</a:t>
                      </a:r>
                      <a:endParaRPr lang="en-US" sz="2000" b="1" i="0" u="sng" strike="noStrike" dirty="0">
                        <a:solidFill>
                          <a:srgbClr val="000000"/>
                        </a:solidFill>
                        <a:effectLst/>
                        <a:latin typeface="Calibri"/>
                      </a:endParaRPr>
                    </a:p>
                  </a:txBody>
                  <a:tcPr marL="7620" marR="7620" marT="7620" marB="0" anchor="b"/>
                </a:tc>
              </a:tr>
              <a:tr h="0">
                <a:tc>
                  <a:txBody>
                    <a:bodyPr/>
                    <a:lstStyle/>
                    <a:p>
                      <a:pPr algn="l" fontAlgn="b"/>
                      <a:r>
                        <a:rPr lang="en-US" sz="2000" u="none" strike="noStrike" dirty="0" smtClean="0">
                          <a:effectLst/>
                        </a:rPr>
                        <a:t>When would we want unnecessary decimal points? (# instead of 0)</a:t>
                      </a:r>
                      <a:endParaRPr lang="en-US" sz="2000" b="0" i="0" u="none" strike="noStrike" dirty="0">
                        <a:solidFill>
                          <a:srgbClr val="000000"/>
                        </a:solidFill>
                        <a:effectLst/>
                        <a:latin typeface="Calibri"/>
                      </a:endParaRPr>
                    </a:p>
                  </a:txBody>
                  <a:tcPr marL="7620" marR="7620" marT="7620" marB="0" anchor="b"/>
                </a:tc>
                <a:tc>
                  <a:txBody>
                    <a:bodyPr/>
                    <a:lstStyle/>
                    <a:p>
                      <a:pPr algn="l" fontAlgn="b"/>
                      <a:r>
                        <a:rPr lang="en-US" sz="2000" b="1" u="none" strike="noStrike" dirty="0" err="1" smtClean="0">
                          <a:effectLst/>
                        </a:rPr>
                        <a:t>DecimalFormat</a:t>
                      </a:r>
                      <a:endParaRPr lang="en-US" sz="2000" b="1" i="0" u="none" strike="noStrike" dirty="0">
                        <a:solidFill>
                          <a:srgbClr val="000000"/>
                        </a:solidFill>
                        <a:effectLst/>
                        <a:latin typeface="Calibri"/>
                      </a:endParaRPr>
                    </a:p>
                  </a:txBody>
                  <a:tcPr marL="7620" marR="7620" marT="7620" marB="0" anchor="b"/>
                </a:tc>
              </a:tr>
            </a:tbl>
          </a:graphicData>
        </a:graphic>
      </p:graphicFrame>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3</a:t>
            </a:fld>
            <a:endParaRPr lang="en-US" altLang="en-US" dirty="0"/>
          </a:p>
        </p:txBody>
      </p:sp>
      <p:sp>
        <p:nvSpPr>
          <p:cNvPr id="3" name="TextBox 2"/>
          <p:cNvSpPr txBox="1"/>
          <p:nvPr/>
        </p:nvSpPr>
        <p:spPr>
          <a:xfrm>
            <a:off x="393160" y="5848290"/>
            <a:ext cx="7287572" cy="1015663"/>
          </a:xfrm>
          <a:prstGeom prst="rect">
            <a:avLst/>
          </a:prstGeom>
          <a:noFill/>
        </p:spPr>
        <p:txBody>
          <a:bodyPr wrap="none" rtlCol="0">
            <a:spAutoFit/>
          </a:bodyPr>
          <a:lstStyle/>
          <a:p>
            <a:r>
              <a:rPr lang="en-US" sz="2000" dirty="0" smtClean="0"/>
              <a:t>Key: </a:t>
            </a:r>
            <a:r>
              <a:rPr lang="en-US" sz="2000" b="1" dirty="0" smtClean="0"/>
              <a:t>bold – discussed this class</a:t>
            </a:r>
            <a:r>
              <a:rPr lang="en-US" sz="2000" dirty="0" smtClean="0"/>
              <a:t>; </a:t>
            </a:r>
            <a:r>
              <a:rPr lang="en-US" sz="2000" i="1" dirty="0" smtClean="0"/>
              <a:t>italics – discussed at start</a:t>
            </a:r>
            <a:r>
              <a:rPr lang="en-US" sz="2000" dirty="0" smtClean="0"/>
              <a:t>; </a:t>
            </a:r>
            <a:br>
              <a:rPr lang="en-US" sz="2000" dirty="0" smtClean="0"/>
            </a:br>
            <a:r>
              <a:rPr lang="en-US" sz="2000" dirty="0" smtClean="0"/>
              <a:t>	</a:t>
            </a:r>
            <a:r>
              <a:rPr lang="en-US" sz="2000" u="sng" dirty="0" smtClean="0"/>
              <a:t>underline – discussed in lecture</a:t>
            </a:r>
          </a:p>
          <a:p>
            <a:r>
              <a:rPr lang="en-US" sz="2000" dirty="0" smtClean="0"/>
              <a:t>        </a:t>
            </a:r>
            <a:endParaRPr lang="en-US" sz="2000" dirty="0"/>
          </a:p>
        </p:txBody>
      </p:sp>
    </p:spTree>
    <p:extLst>
      <p:ext uri="{BB962C8B-B14F-4D97-AF65-F5344CB8AC3E}">
        <p14:creationId xmlns:p14="http://schemas.microsoft.com/office/powerpoint/2010/main" val="40325773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Muddiest Point (2)</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36963762"/>
              </p:ext>
            </p:extLst>
          </p:nvPr>
        </p:nvGraphicFramePr>
        <p:xfrm>
          <a:off x="381000" y="1521460"/>
          <a:ext cx="8382000" cy="4335780"/>
        </p:xfrm>
        <a:graphic>
          <a:graphicData uri="http://schemas.openxmlformats.org/drawingml/2006/table">
            <a:tbl>
              <a:tblPr bandRow="1">
                <a:tableStyleId>{5202B0CA-FC54-4496-8BCA-5EF66A818D29}</a:tableStyleId>
              </a:tblPr>
              <a:tblGrid>
                <a:gridCol w="6019800"/>
                <a:gridCol w="2362200"/>
              </a:tblGrid>
              <a:tr h="0">
                <a:tc>
                  <a:txBody>
                    <a:bodyPr/>
                    <a:lstStyle/>
                    <a:p>
                      <a:pPr algn="l" fontAlgn="b"/>
                      <a:r>
                        <a:rPr lang="en-US" sz="2000" b="0" i="0" u="none" strike="noStrike" dirty="0">
                          <a:solidFill>
                            <a:srgbClr val="000000"/>
                          </a:solidFill>
                          <a:effectLst/>
                          <a:latin typeface="Calibri"/>
                        </a:rPr>
                        <a:t>Why have two objects pointing to one reference (Why have clock and clock2, instead of just using clock for everything?)</a:t>
                      </a:r>
                    </a:p>
                  </a:txBody>
                  <a:tcPr marL="7620" marR="7620" marT="7620" marB="0" anchor="b"/>
                </a:tc>
                <a:tc>
                  <a:txBody>
                    <a:bodyPr/>
                    <a:lstStyle/>
                    <a:p>
                      <a:pPr algn="l" fontAlgn="b"/>
                      <a:r>
                        <a:rPr lang="en-US" sz="2000" b="1" i="0" u="none" strike="noStrike" dirty="0" smtClean="0">
                          <a:solidFill>
                            <a:srgbClr val="000000"/>
                          </a:solidFill>
                          <a:effectLst/>
                          <a:latin typeface="Calibri"/>
                        </a:rPr>
                        <a:t>multiple</a:t>
                      </a:r>
                      <a:r>
                        <a:rPr lang="en-US" sz="2000" b="1" i="0" u="none" strike="noStrike" baseline="0" dirty="0" smtClean="0">
                          <a:solidFill>
                            <a:srgbClr val="000000"/>
                          </a:solidFill>
                          <a:effectLst/>
                          <a:latin typeface="Calibri"/>
                        </a:rPr>
                        <a:t> </a:t>
                      </a:r>
                      <a:r>
                        <a:rPr lang="en-US" sz="2000" b="1" i="0" u="none" strike="noStrike" dirty="0" smtClean="0">
                          <a:solidFill>
                            <a:srgbClr val="000000"/>
                          </a:solidFill>
                          <a:effectLst/>
                          <a:latin typeface="Calibri"/>
                        </a:rPr>
                        <a:t>references</a:t>
                      </a:r>
                      <a:endParaRPr lang="en-US" sz="2000" b="1" i="0" u="none" strike="noStrike" dirty="0">
                        <a:solidFill>
                          <a:srgbClr val="000000"/>
                        </a:solidFill>
                        <a:effectLst/>
                        <a:latin typeface="Calibri"/>
                      </a:endParaRPr>
                    </a:p>
                  </a:txBody>
                  <a:tcPr marL="7620" marR="7620" marT="7620" marB="0" anchor="b"/>
                </a:tc>
              </a:tr>
              <a:tr h="0">
                <a:tc>
                  <a:txBody>
                    <a:bodyPr/>
                    <a:lstStyle/>
                    <a:p>
                      <a:pPr algn="l" fontAlgn="b"/>
                      <a:r>
                        <a:rPr lang="en-US" sz="2000" b="0" i="0" u="none" strike="noStrike">
                          <a:solidFill>
                            <a:srgbClr val="000000"/>
                          </a:solidFill>
                          <a:effectLst/>
                          <a:latin typeface="Calibri"/>
                        </a:rPr>
                        <a:t>I getting confused between objects and addresses and the actual clock code</a:t>
                      </a:r>
                    </a:p>
                  </a:txBody>
                  <a:tcPr marL="7620" marR="7620" marT="7620" marB="0" anchor="b"/>
                </a:tc>
                <a:tc>
                  <a:txBody>
                    <a:bodyPr/>
                    <a:lstStyle/>
                    <a:p>
                      <a:pPr algn="l" fontAlgn="b"/>
                      <a:r>
                        <a:rPr lang="en-US" sz="2000" b="1" i="0" u="none" strike="noStrike" dirty="0">
                          <a:solidFill>
                            <a:srgbClr val="000000"/>
                          </a:solidFill>
                          <a:effectLst/>
                          <a:latin typeface="Calibri"/>
                        </a:rPr>
                        <a:t>memory &amp; code</a:t>
                      </a:r>
                    </a:p>
                  </a:txBody>
                  <a:tcPr marL="7620" marR="7620" marT="7620" marB="0" anchor="b"/>
                </a:tc>
              </a:tr>
              <a:tr h="40640">
                <a:tc>
                  <a:txBody>
                    <a:bodyPr/>
                    <a:lstStyle/>
                    <a:p>
                      <a:pPr algn="l" fontAlgn="b"/>
                      <a:r>
                        <a:rPr lang="en-US" sz="2000" b="0" i="0" u="none" strike="noStrike">
                          <a:solidFill>
                            <a:srgbClr val="000000"/>
                          </a:solidFill>
                          <a:effectLst/>
                          <a:latin typeface="Calibri"/>
                        </a:rPr>
                        <a:t>I would like to know if there are any syntax choice preferences you have that you would like us to use.</a:t>
                      </a:r>
                    </a:p>
                  </a:txBody>
                  <a:tcPr marL="7620" marR="7620" marT="7620" marB="0" anchor="b"/>
                </a:tc>
                <a:tc>
                  <a:txBody>
                    <a:bodyPr/>
                    <a:lstStyle/>
                    <a:p>
                      <a:pPr algn="l" fontAlgn="b"/>
                      <a:r>
                        <a:rPr lang="en-US" sz="2000" b="0" i="0" u="none" strike="noStrike">
                          <a:solidFill>
                            <a:srgbClr val="000000"/>
                          </a:solidFill>
                          <a:effectLst/>
                          <a:latin typeface="Calibri"/>
                        </a:rPr>
                        <a:t>syntax</a:t>
                      </a:r>
                    </a:p>
                  </a:txBody>
                  <a:tcPr marL="7620" marR="7620" marT="7620" marB="0" anchor="b"/>
                </a:tc>
              </a:tr>
              <a:tr h="182880">
                <a:tc>
                  <a:txBody>
                    <a:bodyPr/>
                    <a:lstStyle/>
                    <a:p>
                      <a:pPr algn="l" fontAlgn="b"/>
                      <a:r>
                        <a:rPr lang="en-US" sz="2000" b="0" i="0" u="none" strike="noStrike">
                          <a:solidFill>
                            <a:srgbClr val="000000"/>
                          </a:solidFill>
                          <a:effectLst/>
                          <a:latin typeface="Calibri"/>
                        </a:rPr>
                        <a:t>Why "sleep" or "waiting" is so complicated; or why java can't do two things at once</a:t>
                      </a:r>
                    </a:p>
                  </a:txBody>
                  <a:tcPr marL="7620" marR="7620" marT="7620" marB="0" anchor="b"/>
                </a:tc>
                <a:tc>
                  <a:txBody>
                    <a:bodyPr/>
                    <a:lstStyle/>
                    <a:p>
                      <a:pPr algn="l" fontAlgn="b"/>
                      <a:r>
                        <a:rPr lang="en-US" sz="2000" b="0" i="0" u="none" strike="noStrike">
                          <a:solidFill>
                            <a:srgbClr val="000000"/>
                          </a:solidFill>
                          <a:effectLst/>
                          <a:latin typeface="Calibri"/>
                        </a:rPr>
                        <a:t>multithreading</a:t>
                      </a:r>
                    </a:p>
                  </a:txBody>
                  <a:tcPr marL="7620" marR="7620" marT="7620" marB="0" anchor="b"/>
                </a:tc>
              </a:tr>
              <a:tr h="182880">
                <a:tc>
                  <a:txBody>
                    <a:bodyPr/>
                    <a:lstStyle/>
                    <a:p>
                      <a:pPr algn="l" fontAlgn="b"/>
                      <a:r>
                        <a:rPr lang="en-US" sz="2000" b="0" i="0" u="none" strike="noStrike">
                          <a:solidFill>
                            <a:srgbClr val="000000"/>
                          </a:solidFill>
                          <a:effectLst/>
                          <a:latin typeface="Calibri"/>
                        </a:rPr>
                        <a:t>why would yu want two references to the same thing?</a:t>
                      </a:r>
                    </a:p>
                  </a:txBody>
                  <a:tcPr marL="7620" marR="7620" marT="7620" marB="0" anchor="b"/>
                </a:tc>
                <a:tc>
                  <a:txBody>
                    <a:bodyPr/>
                    <a:lstStyle/>
                    <a:p>
                      <a:pPr algn="l" fontAlgn="b"/>
                      <a:r>
                        <a:rPr lang="en-US" sz="2000" b="1" i="0" u="none" strike="noStrike" dirty="0" smtClean="0">
                          <a:solidFill>
                            <a:srgbClr val="000000"/>
                          </a:solidFill>
                          <a:effectLst/>
                          <a:latin typeface="Calibri"/>
                        </a:rPr>
                        <a:t>multiple references</a:t>
                      </a:r>
                      <a:endParaRPr lang="en-US" sz="2000" b="1" i="0" u="none" strike="noStrike" dirty="0">
                        <a:solidFill>
                          <a:srgbClr val="000000"/>
                        </a:solidFill>
                        <a:effectLst/>
                        <a:latin typeface="Calibri"/>
                      </a:endParaRPr>
                    </a:p>
                  </a:txBody>
                  <a:tcPr marL="7620" marR="7620" marT="7620" marB="0" anchor="b"/>
                </a:tc>
              </a:tr>
              <a:tr h="182880">
                <a:tc>
                  <a:txBody>
                    <a:bodyPr/>
                    <a:lstStyle/>
                    <a:p>
                      <a:pPr algn="l" fontAlgn="b"/>
                      <a:r>
                        <a:rPr lang="en-US" sz="2000" b="0" i="0" u="none" strike="noStrike">
                          <a:solidFill>
                            <a:srgbClr val="000000"/>
                          </a:solidFill>
                          <a:effectLst/>
                          <a:latin typeface="Calibri"/>
                        </a:rPr>
                        <a:t>some confusion with the formatting</a:t>
                      </a:r>
                    </a:p>
                  </a:txBody>
                  <a:tcPr marL="7620" marR="7620" marT="7620" marB="0" anchor="b"/>
                </a:tc>
                <a:tc>
                  <a:txBody>
                    <a:bodyPr/>
                    <a:lstStyle/>
                    <a:p>
                      <a:pPr algn="l" fontAlgn="b"/>
                      <a:r>
                        <a:rPr lang="en-US" sz="2000" b="1" i="0" u="none" strike="noStrike">
                          <a:solidFill>
                            <a:srgbClr val="000000"/>
                          </a:solidFill>
                          <a:effectLst/>
                          <a:latin typeface="Calibri"/>
                        </a:rPr>
                        <a:t>DecimalFormat</a:t>
                      </a:r>
                    </a:p>
                  </a:txBody>
                  <a:tcPr marL="7620" marR="7620" marT="7620" marB="0" anchor="b"/>
                </a:tc>
              </a:tr>
              <a:tr h="182880">
                <a:tc>
                  <a:txBody>
                    <a:bodyPr/>
                    <a:lstStyle/>
                    <a:p>
                      <a:pPr algn="l" fontAlgn="b"/>
                      <a:r>
                        <a:rPr lang="en-US" sz="2000" b="0" i="0" u="none" strike="noStrike">
                          <a:solidFill>
                            <a:srgbClr val="000000"/>
                          </a:solidFill>
                          <a:effectLst/>
                          <a:latin typeface="Calibri"/>
                        </a:rPr>
                        <a:t>How to call an output from a class?</a:t>
                      </a:r>
                    </a:p>
                  </a:txBody>
                  <a:tcPr marL="7620" marR="7620" marT="7620" marB="0" anchor="b"/>
                </a:tc>
                <a:tc>
                  <a:txBody>
                    <a:bodyPr/>
                    <a:lstStyle/>
                    <a:p>
                      <a:pPr algn="l" fontAlgn="b"/>
                      <a:r>
                        <a:rPr lang="en-US" sz="2000" b="1" i="0" u="none" strike="noStrike">
                          <a:solidFill>
                            <a:srgbClr val="000000"/>
                          </a:solidFill>
                          <a:effectLst/>
                          <a:latin typeface="Calibri"/>
                        </a:rPr>
                        <a:t>return values?</a:t>
                      </a:r>
                    </a:p>
                  </a:txBody>
                  <a:tcPr marL="7620" marR="7620" marT="7620" marB="0" anchor="b"/>
                </a:tc>
              </a:tr>
              <a:tr h="182880">
                <a:tc>
                  <a:txBody>
                    <a:bodyPr/>
                    <a:lstStyle/>
                    <a:p>
                      <a:pPr algn="l" fontAlgn="b"/>
                      <a:r>
                        <a:rPr lang="en-US" sz="2000" b="0" i="0" u="none" strike="noStrike">
                          <a:solidFill>
                            <a:srgbClr val="000000"/>
                          </a:solidFill>
                          <a:effectLst/>
                          <a:latin typeface="Calibri"/>
                        </a:rPr>
                        <a:t>the clock counted one minute per second?</a:t>
                      </a:r>
                    </a:p>
                  </a:txBody>
                  <a:tcPr marL="7620" marR="7620" marT="7620" marB="0" anchor="b"/>
                </a:tc>
                <a:tc>
                  <a:txBody>
                    <a:bodyPr/>
                    <a:lstStyle/>
                    <a:p>
                      <a:pPr algn="l" fontAlgn="b"/>
                      <a:r>
                        <a:rPr lang="en-US" sz="2000" b="0" i="0" u="none" strike="noStrike">
                          <a:solidFill>
                            <a:srgbClr val="000000"/>
                          </a:solidFill>
                          <a:effectLst/>
                          <a:latin typeface="Calibri"/>
                        </a:rPr>
                        <a:t>yes, for testing</a:t>
                      </a:r>
                    </a:p>
                  </a:txBody>
                  <a:tcPr marL="7620" marR="7620" marT="7620" marB="0" anchor="b"/>
                </a:tc>
              </a:tr>
              <a:tr h="0">
                <a:tc>
                  <a:txBody>
                    <a:bodyPr/>
                    <a:lstStyle/>
                    <a:p>
                      <a:pPr algn="l" fontAlgn="b"/>
                      <a:r>
                        <a:rPr lang="en-US" sz="2000" b="0" i="0" u="none" strike="noStrike">
                          <a:solidFill>
                            <a:srgbClr val="000000"/>
                          </a:solidFill>
                          <a:effectLst/>
                          <a:latin typeface="Calibri"/>
                        </a:rPr>
                        <a:t>What is a UML (lab 6) document?</a:t>
                      </a:r>
                    </a:p>
                  </a:txBody>
                  <a:tcPr marL="7620" marR="7620" marT="7620" marB="0" anchor="b"/>
                </a:tc>
                <a:tc>
                  <a:txBody>
                    <a:bodyPr/>
                    <a:lstStyle/>
                    <a:p>
                      <a:pPr algn="l" fontAlgn="b"/>
                      <a:r>
                        <a:rPr lang="en-US" sz="2000" b="1" i="0" u="none" strike="noStrike" dirty="0">
                          <a:solidFill>
                            <a:srgbClr val="000000"/>
                          </a:solidFill>
                          <a:effectLst/>
                          <a:latin typeface="Calibri"/>
                        </a:rPr>
                        <a:t>UML</a:t>
                      </a:r>
                    </a:p>
                  </a:txBody>
                  <a:tcPr marL="7620" marR="7620" marT="7620" marB="0" anchor="b"/>
                </a:tc>
              </a:tr>
            </a:tbl>
          </a:graphicData>
        </a:graphic>
      </p:graphicFrame>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4</a:t>
            </a:fld>
            <a:endParaRPr lang="en-US" altLang="en-US" dirty="0"/>
          </a:p>
        </p:txBody>
      </p:sp>
      <p:sp>
        <p:nvSpPr>
          <p:cNvPr id="7" name="TextBox 6"/>
          <p:cNvSpPr txBox="1"/>
          <p:nvPr/>
        </p:nvSpPr>
        <p:spPr>
          <a:xfrm>
            <a:off x="393160" y="5848290"/>
            <a:ext cx="7287572" cy="1015663"/>
          </a:xfrm>
          <a:prstGeom prst="rect">
            <a:avLst/>
          </a:prstGeom>
          <a:noFill/>
        </p:spPr>
        <p:txBody>
          <a:bodyPr wrap="none" rtlCol="0">
            <a:spAutoFit/>
          </a:bodyPr>
          <a:lstStyle/>
          <a:p>
            <a:r>
              <a:rPr lang="en-US" sz="2000" dirty="0" smtClean="0"/>
              <a:t>Key: </a:t>
            </a:r>
            <a:r>
              <a:rPr lang="en-US" sz="2000" b="1" dirty="0" smtClean="0"/>
              <a:t>bold – discussed this class</a:t>
            </a:r>
            <a:r>
              <a:rPr lang="en-US" sz="2000" dirty="0" smtClean="0"/>
              <a:t>; </a:t>
            </a:r>
            <a:r>
              <a:rPr lang="en-US" sz="2000" i="1" dirty="0" smtClean="0"/>
              <a:t>italics – discussed at start</a:t>
            </a:r>
            <a:r>
              <a:rPr lang="en-US" sz="2000" dirty="0" smtClean="0"/>
              <a:t>; </a:t>
            </a:r>
            <a:br>
              <a:rPr lang="en-US" sz="2000" dirty="0" smtClean="0"/>
            </a:br>
            <a:r>
              <a:rPr lang="en-US" sz="2000" dirty="0" smtClean="0"/>
              <a:t>	</a:t>
            </a:r>
            <a:r>
              <a:rPr lang="en-US" sz="2000" u="sng" dirty="0" smtClean="0"/>
              <a:t>underline – discussed in lecture</a:t>
            </a:r>
          </a:p>
          <a:p>
            <a:r>
              <a:rPr lang="en-US" sz="2000" dirty="0" smtClean="0"/>
              <a:t>        </a:t>
            </a:r>
            <a:endParaRPr lang="en-US" sz="2000" dirty="0"/>
          </a:p>
        </p:txBody>
      </p:sp>
    </p:spTree>
    <p:extLst>
      <p:ext uri="{BB962C8B-B14F-4D97-AF65-F5344CB8AC3E}">
        <p14:creationId xmlns:p14="http://schemas.microsoft.com/office/powerpoint/2010/main" val="38794876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UML class diagrams – Designing classes</a:t>
            </a:r>
            <a:endParaRPr lang="en-US" dirty="0"/>
          </a:p>
        </p:txBody>
      </p:sp>
      <p:sp>
        <p:nvSpPr>
          <p:cNvPr id="4" name="Footer Placeholder 3"/>
          <p:cNvSpPr>
            <a:spLocks noGrp="1"/>
          </p:cNvSpPr>
          <p:nvPr>
            <p:ph type="ftr" sz="quarter" idx="11"/>
          </p:nvPr>
        </p:nvSpPr>
        <p:spPr/>
        <p:txBody>
          <a:bodyPr/>
          <a:lstStyle/>
          <a:p>
            <a:pPr>
              <a:defRPr/>
            </a:pPr>
            <a:r>
              <a:rPr lang="en-US" altLang="en-US" smtClean="0"/>
              <a:t>SE-1011 Slide design: Dr. Mark L. Hornick Instructor: Dr. 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5</a:t>
            </a:fld>
            <a:endParaRPr lang="en-US" altLang="en-US" dirty="0"/>
          </a:p>
        </p:txBody>
      </p:sp>
      <p:grpSp>
        <p:nvGrpSpPr>
          <p:cNvPr id="22" name="Group 21"/>
          <p:cNvGrpSpPr/>
          <p:nvPr/>
        </p:nvGrpSpPr>
        <p:grpSpPr>
          <a:xfrm>
            <a:off x="1524000" y="1630690"/>
            <a:ext cx="6019800" cy="4648200"/>
            <a:chOff x="381000" y="1600200"/>
            <a:chExt cx="6019800" cy="4648200"/>
          </a:xfrm>
        </p:grpSpPr>
        <p:sp>
          <p:nvSpPr>
            <p:cNvPr id="6" name="Rectangle 5"/>
            <p:cNvSpPr/>
            <p:nvPr/>
          </p:nvSpPr>
          <p:spPr bwMode="auto">
            <a:xfrm>
              <a:off x="381000" y="1600200"/>
              <a:ext cx="6019800" cy="4648200"/>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8" name="Straight Connector 7"/>
            <p:cNvCxnSpPr/>
            <p:nvPr/>
          </p:nvCxnSpPr>
          <p:spPr bwMode="auto">
            <a:xfrm>
              <a:off x="381000" y="2362200"/>
              <a:ext cx="6019800" cy="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9" name="Straight Connector 8"/>
            <p:cNvCxnSpPr/>
            <p:nvPr/>
          </p:nvCxnSpPr>
          <p:spPr bwMode="auto">
            <a:xfrm>
              <a:off x="381000" y="3581400"/>
              <a:ext cx="6019800" cy="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sp>
          <p:nvSpPr>
            <p:cNvPr id="10" name="TextBox 9"/>
            <p:cNvSpPr txBox="1"/>
            <p:nvPr/>
          </p:nvSpPr>
          <p:spPr>
            <a:xfrm>
              <a:off x="2705100" y="1719976"/>
              <a:ext cx="1371600" cy="523220"/>
            </a:xfrm>
            <a:prstGeom prst="rect">
              <a:avLst/>
            </a:prstGeom>
            <a:noFill/>
          </p:spPr>
          <p:txBody>
            <a:bodyPr wrap="square" rtlCol="0">
              <a:spAutoFit/>
            </a:bodyPr>
            <a:lstStyle/>
            <a:p>
              <a:pPr algn="ctr"/>
              <a:r>
                <a:rPr lang="en-US" sz="2800" dirty="0" smtClean="0"/>
                <a:t>Clock</a:t>
              </a:r>
              <a:endParaRPr lang="en-US" sz="2800" dirty="0"/>
            </a:p>
          </p:txBody>
        </p:sp>
        <p:sp>
          <p:nvSpPr>
            <p:cNvPr id="11" name="TextBox 10"/>
            <p:cNvSpPr txBox="1"/>
            <p:nvPr/>
          </p:nvSpPr>
          <p:spPr>
            <a:xfrm>
              <a:off x="457200" y="2395596"/>
              <a:ext cx="2971800" cy="523220"/>
            </a:xfrm>
            <a:prstGeom prst="rect">
              <a:avLst/>
            </a:prstGeom>
            <a:noFill/>
          </p:spPr>
          <p:txBody>
            <a:bodyPr wrap="square" rtlCol="0">
              <a:spAutoFit/>
            </a:bodyPr>
            <a:lstStyle/>
            <a:p>
              <a:r>
                <a:rPr lang="en-US" sz="2800" dirty="0" smtClean="0"/>
                <a:t>- hours: </a:t>
              </a:r>
              <a:r>
                <a:rPr lang="en-US" sz="2800" dirty="0" err="1" smtClean="0"/>
                <a:t>int</a:t>
              </a:r>
              <a:r>
                <a:rPr lang="en-US" sz="2800" dirty="0" smtClean="0"/>
                <a:t> </a:t>
              </a:r>
              <a:endParaRPr lang="en-US" sz="2800" dirty="0"/>
            </a:p>
          </p:txBody>
        </p:sp>
        <p:sp>
          <p:nvSpPr>
            <p:cNvPr id="12" name="TextBox 11"/>
            <p:cNvSpPr txBox="1"/>
            <p:nvPr/>
          </p:nvSpPr>
          <p:spPr>
            <a:xfrm>
              <a:off x="457200" y="2903932"/>
              <a:ext cx="2971800" cy="523220"/>
            </a:xfrm>
            <a:prstGeom prst="rect">
              <a:avLst/>
            </a:prstGeom>
            <a:noFill/>
          </p:spPr>
          <p:txBody>
            <a:bodyPr wrap="square" rtlCol="0">
              <a:spAutoFit/>
            </a:bodyPr>
            <a:lstStyle/>
            <a:p>
              <a:r>
                <a:rPr lang="en-US" sz="2800" dirty="0" smtClean="0"/>
                <a:t>- minutes: </a:t>
              </a:r>
              <a:r>
                <a:rPr lang="en-US" sz="2800" dirty="0" err="1" smtClean="0"/>
                <a:t>int</a:t>
              </a:r>
              <a:r>
                <a:rPr lang="en-US" sz="2800" dirty="0" smtClean="0"/>
                <a:t> </a:t>
              </a:r>
              <a:endParaRPr lang="en-US" sz="2800" dirty="0"/>
            </a:p>
          </p:txBody>
        </p:sp>
        <p:sp>
          <p:nvSpPr>
            <p:cNvPr id="13" name="TextBox 12"/>
            <p:cNvSpPr txBox="1"/>
            <p:nvPr/>
          </p:nvSpPr>
          <p:spPr>
            <a:xfrm>
              <a:off x="457200" y="3662690"/>
              <a:ext cx="5867400" cy="523220"/>
            </a:xfrm>
            <a:prstGeom prst="rect">
              <a:avLst/>
            </a:prstGeom>
            <a:noFill/>
          </p:spPr>
          <p:txBody>
            <a:bodyPr wrap="square" rtlCol="0">
              <a:spAutoFit/>
            </a:bodyPr>
            <a:lstStyle/>
            <a:p>
              <a:r>
                <a:rPr lang="en-US" sz="2800" dirty="0" smtClean="0"/>
                <a:t>+ </a:t>
              </a:r>
              <a:r>
                <a:rPr lang="en-US" sz="2800" dirty="0" err="1" smtClean="0"/>
                <a:t>setTime</a:t>
              </a:r>
              <a:r>
                <a:rPr lang="en-US" sz="2800" dirty="0" smtClean="0"/>
                <a:t>(</a:t>
              </a:r>
              <a:r>
                <a:rPr lang="en-US" sz="2800" dirty="0" err="1" smtClean="0"/>
                <a:t>hrs</a:t>
              </a:r>
              <a:r>
                <a:rPr lang="en-US" sz="2800" dirty="0" smtClean="0"/>
                <a:t>: </a:t>
              </a:r>
              <a:r>
                <a:rPr lang="en-US" sz="2800" dirty="0" err="1" smtClean="0"/>
                <a:t>int</a:t>
              </a:r>
              <a:r>
                <a:rPr lang="en-US" sz="2800" dirty="0" smtClean="0"/>
                <a:t>, </a:t>
              </a:r>
              <a:r>
                <a:rPr lang="en-US" sz="2800" dirty="0" smtClean="0"/>
                <a:t>min: </a:t>
              </a:r>
              <a:r>
                <a:rPr lang="en-US" sz="2800" dirty="0" err="1" smtClean="0"/>
                <a:t>int</a:t>
              </a:r>
              <a:r>
                <a:rPr lang="en-US" sz="2800" dirty="0" smtClean="0"/>
                <a:t>): void</a:t>
              </a:r>
              <a:endParaRPr lang="en-US" sz="2800" dirty="0"/>
            </a:p>
          </p:txBody>
        </p:sp>
        <p:sp>
          <p:nvSpPr>
            <p:cNvPr id="16" name="TextBox 15"/>
            <p:cNvSpPr txBox="1"/>
            <p:nvPr/>
          </p:nvSpPr>
          <p:spPr>
            <a:xfrm>
              <a:off x="457200" y="4185910"/>
              <a:ext cx="5867400" cy="523220"/>
            </a:xfrm>
            <a:prstGeom prst="rect">
              <a:avLst/>
            </a:prstGeom>
            <a:noFill/>
          </p:spPr>
          <p:txBody>
            <a:bodyPr wrap="square" rtlCol="0">
              <a:spAutoFit/>
            </a:bodyPr>
            <a:lstStyle/>
            <a:p>
              <a:r>
                <a:rPr lang="en-US" sz="2800" dirty="0" smtClean="0"/>
                <a:t>+ </a:t>
              </a:r>
              <a:r>
                <a:rPr lang="en-US" sz="2800" dirty="0" err="1" smtClean="0"/>
                <a:t>setHours</a:t>
              </a:r>
              <a:r>
                <a:rPr lang="en-US" sz="2800" dirty="0" smtClean="0"/>
                <a:t>(</a:t>
              </a:r>
              <a:r>
                <a:rPr lang="en-US" sz="2800" dirty="0" err="1" smtClean="0"/>
                <a:t>hrs</a:t>
              </a:r>
              <a:r>
                <a:rPr lang="en-US" sz="2800" dirty="0" smtClean="0"/>
                <a:t>: </a:t>
              </a:r>
              <a:r>
                <a:rPr lang="en-US" sz="2800" dirty="0" err="1" smtClean="0"/>
                <a:t>int</a:t>
              </a:r>
              <a:r>
                <a:rPr lang="en-US" sz="2800" dirty="0" smtClean="0"/>
                <a:t>): void</a:t>
              </a:r>
              <a:endParaRPr lang="en-US" sz="2800" dirty="0"/>
            </a:p>
          </p:txBody>
        </p:sp>
        <p:sp>
          <p:nvSpPr>
            <p:cNvPr id="17" name="TextBox 16"/>
            <p:cNvSpPr txBox="1"/>
            <p:nvPr/>
          </p:nvSpPr>
          <p:spPr>
            <a:xfrm>
              <a:off x="457200" y="4719260"/>
              <a:ext cx="5867400" cy="523220"/>
            </a:xfrm>
            <a:prstGeom prst="rect">
              <a:avLst/>
            </a:prstGeom>
            <a:noFill/>
          </p:spPr>
          <p:txBody>
            <a:bodyPr wrap="square" rtlCol="0">
              <a:spAutoFit/>
            </a:bodyPr>
            <a:lstStyle/>
            <a:p>
              <a:r>
                <a:rPr lang="en-US" sz="2800" dirty="0" smtClean="0"/>
                <a:t>+ tick(): void</a:t>
              </a:r>
              <a:endParaRPr lang="en-US" sz="2800" dirty="0"/>
            </a:p>
          </p:txBody>
        </p:sp>
        <p:sp>
          <p:nvSpPr>
            <p:cNvPr id="18" name="TextBox 17"/>
            <p:cNvSpPr txBox="1"/>
            <p:nvPr/>
          </p:nvSpPr>
          <p:spPr>
            <a:xfrm>
              <a:off x="419100" y="5214460"/>
              <a:ext cx="5867400" cy="523220"/>
            </a:xfrm>
            <a:prstGeom prst="rect">
              <a:avLst/>
            </a:prstGeom>
            <a:noFill/>
          </p:spPr>
          <p:txBody>
            <a:bodyPr wrap="square" rtlCol="0">
              <a:spAutoFit/>
            </a:bodyPr>
            <a:lstStyle/>
            <a:p>
              <a:r>
                <a:rPr lang="en-US" sz="2800" dirty="0" smtClean="0"/>
                <a:t> - </a:t>
              </a:r>
              <a:r>
                <a:rPr lang="en-US" sz="2800" dirty="0" err="1" smtClean="0"/>
                <a:t>countMinuteForward</a:t>
              </a:r>
              <a:r>
                <a:rPr lang="en-US" sz="2800" dirty="0" smtClean="0"/>
                <a:t>(): void</a:t>
              </a:r>
              <a:endParaRPr lang="en-US" sz="2800" dirty="0"/>
            </a:p>
          </p:txBody>
        </p:sp>
        <p:sp>
          <p:nvSpPr>
            <p:cNvPr id="21" name="TextBox 20"/>
            <p:cNvSpPr txBox="1"/>
            <p:nvPr/>
          </p:nvSpPr>
          <p:spPr>
            <a:xfrm>
              <a:off x="457200" y="5725180"/>
              <a:ext cx="5867400" cy="523220"/>
            </a:xfrm>
            <a:prstGeom prst="rect">
              <a:avLst/>
            </a:prstGeom>
            <a:noFill/>
          </p:spPr>
          <p:txBody>
            <a:bodyPr wrap="square" rtlCol="0">
              <a:spAutoFit/>
            </a:bodyPr>
            <a:lstStyle/>
            <a:p>
              <a:r>
                <a:rPr lang="en-US" sz="2800" dirty="0" smtClean="0"/>
                <a:t>+ </a:t>
              </a:r>
              <a:r>
                <a:rPr lang="en-US" sz="2800" dirty="0" err="1" smtClean="0"/>
                <a:t>toString</a:t>
              </a:r>
              <a:r>
                <a:rPr lang="en-US" sz="2800" dirty="0" smtClean="0"/>
                <a:t>(): String</a:t>
              </a:r>
              <a:endParaRPr lang="en-US" sz="2800" dirty="0"/>
            </a:p>
          </p:txBody>
        </p:sp>
      </p:grpSp>
    </p:spTree>
    <p:extLst>
      <p:ext uri="{BB962C8B-B14F-4D97-AF65-F5344CB8AC3E}">
        <p14:creationId xmlns:p14="http://schemas.microsoft.com/office/powerpoint/2010/main" val="4074037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Yogurt Simulator</a:t>
            </a:r>
            <a:endParaRPr lang="en-US" dirty="0"/>
          </a:p>
        </p:txBody>
      </p:sp>
      <p:sp>
        <p:nvSpPr>
          <p:cNvPr id="3" name="Content Placeholder 2"/>
          <p:cNvSpPr>
            <a:spLocks noGrp="1"/>
          </p:cNvSpPr>
          <p:nvPr>
            <p:ph idx="1"/>
          </p:nvPr>
        </p:nvSpPr>
        <p:spPr/>
        <p:txBody>
          <a:bodyPr/>
          <a:lstStyle/>
          <a:p>
            <a:pPr marL="0" indent="0">
              <a:buNone/>
            </a:pPr>
            <a:r>
              <a:rPr lang="en-US" dirty="0" smtClean="0"/>
              <a:t>We (or at least I) would like to write a yogurt incubation simulator.  Yogurt is milk cultured with bacteria. Each bacterium is a single-celled organism that eats milk and produces yogurt.  To culture yogurt, we put some number of bacteria into warm milk.  As time goes by, the bacteria reproduce, making more bacteria to culture the milk faster. The number of bacteria at the end of an hour is 10% more than the number at the beginning of that hour.</a:t>
            </a:r>
            <a:endParaRPr 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6</a:t>
            </a:fld>
            <a:endParaRPr lang="en-US" altLang="en-US" dirty="0"/>
          </a:p>
        </p:txBody>
      </p:sp>
    </p:spTree>
    <p:extLst>
      <p:ext uri="{BB962C8B-B14F-4D97-AF65-F5344CB8AC3E}">
        <p14:creationId xmlns:p14="http://schemas.microsoft.com/office/powerpoint/2010/main" val="37686201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Yoghurt Simulator</a:t>
            </a:r>
          </a:p>
        </p:txBody>
      </p:sp>
      <p:sp>
        <p:nvSpPr>
          <p:cNvPr id="3" name="Content Placeholder 2"/>
          <p:cNvSpPr>
            <a:spLocks noGrp="1"/>
          </p:cNvSpPr>
          <p:nvPr>
            <p:ph idx="1"/>
          </p:nvPr>
        </p:nvSpPr>
        <p:spPr/>
        <p:txBody>
          <a:bodyPr/>
          <a:lstStyle/>
          <a:p>
            <a:pPr marL="0" indent="0">
              <a:buNone/>
            </a:pPr>
            <a:r>
              <a:rPr lang="en-US" dirty="0" smtClean="0"/>
              <a:t>Exercise 1: Choose a variable to model the yoghurt-making process. You do not need to model the milk and yoghurt, just the growth of the bacterium.</a:t>
            </a:r>
          </a:p>
          <a:p>
            <a:pPr marL="0" indent="0">
              <a:buNone/>
            </a:pPr>
            <a:endParaRPr lang="en-US" dirty="0"/>
          </a:p>
          <a:p>
            <a:pPr marL="0" indent="0">
              <a:buNone/>
            </a:pPr>
            <a:r>
              <a:rPr lang="en-US" dirty="0" smtClean="0"/>
              <a:t>Exercise 2: Brainstorm a list of possible behaviors for the yoghurt simulator.</a:t>
            </a:r>
            <a:endParaRPr lang="en-US" dirty="0"/>
          </a:p>
        </p:txBody>
      </p:sp>
      <p:sp>
        <p:nvSpPr>
          <p:cNvPr id="4" name="Footer Placeholder 3"/>
          <p:cNvSpPr>
            <a:spLocks noGrp="1"/>
          </p:cNvSpPr>
          <p:nvPr>
            <p:ph type="ftr" sz="quarter" idx="11"/>
          </p:nvPr>
        </p:nvSpPr>
        <p:spPr/>
        <p:txBody>
          <a:bodyPr/>
          <a:lstStyle/>
          <a:p>
            <a:pPr>
              <a:defRPr/>
            </a:pPr>
            <a:r>
              <a:rPr lang="en-US" altLang="en-US" smtClean="0"/>
              <a:t>SE-1011 Slide design: Dr. Mark L. Hornick Instructor: Dr. 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7</a:t>
            </a:fld>
            <a:endParaRPr lang="en-US" altLang="en-US" dirty="0"/>
          </a:p>
        </p:txBody>
      </p:sp>
    </p:spTree>
    <p:extLst>
      <p:ext uri="{BB962C8B-B14F-4D97-AF65-F5344CB8AC3E}">
        <p14:creationId xmlns:p14="http://schemas.microsoft.com/office/powerpoint/2010/main" val="16400979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Yoghurt Simulator</a:t>
            </a:r>
            <a:endParaRPr lang="en-US" dirty="0"/>
          </a:p>
        </p:txBody>
      </p:sp>
      <p:sp>
        <p:nvSpPr>
          <p:cNvPr id="3" name="Content Placeholder 2"/>
          <p:cNvSpPr>
            <a:spLocks noGrp="1"/>
          </p:cNvSpPr>
          <p:nvPr>
            <p:ph idx="1"/>
          </p:nvPr>
        </p:nvSpPr>
        <p:spPr/>
        <p:txBody>
          <a:bodyPr/>
          <a:lstStyle/>
          <a:p>
            <a:pPr marL="0" indent="0">
              <a:buNone/>
            </a:pPr>
            <a:r>
              <a:rPr lang="en-US" dirty="0" smtClean="0"/>
              <a:t>Exercise: Write a complete UML diagram like the one on an earlier slide for the Clock class</a:t>
            </a:r>
            <a:endParaRPr lang="en-US" dirty="0"/>
          </a:p>
        </p:txBody>
      </p:sp>
      <p:sp>
        <p:nvSpPr>
          <p:cNvPr id="4" name="Footer Placeholder 3"/>
          <p:cNvSpPr>
            <a:spLocks noGrp="1"/>
          </p:cNvSpPr>
          <p:nvPr>
            <p:ph type="ftr" sz="quarter" idx="11"/>
          </p:nvPr>
        </p:nvSpPr>
        <p:spPr/>
        <p:txBody>
          <a:bodyPr/>
          <a:lstStyle/>
          <a:p>
            <a:pPr>
              <a:defRPr/>
            </a:pPr>
            <a:r>
              <a:rPr lang="en-US" altLang="en-US" smtClean="0"/>
              <a:t>SE-1011 Slide design: Dr. Mark L. Hornick Instructor: Dr. 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8</a:t>
            </a:fld>
            <a:endParaRPr lang="en-US" altLang="en-US" dirty="0"/>
          </a:p>
        </p:txBody>
      </p:sp>
    </p:spTree>
    <p:extLst>
      <p:ext uri="{BB962C8B-B14F-4D97-AF65-F5344CB8AC3E}">
        <p14:creationId xmlns:p14="http://schemas.microsoft.com/office/powerpoint/2010/main" val="32560216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add culture to incubator?</a:t>
            </a:r>
            <a:endParaRPr lang="en-US" dirty="0"/>
          </a:p>
        </p:txBody>
      </p:sp>
      <p:sp>
        <p:nvSpPr>
          <p:cNvPr id="4" name="Footer Placeholder 3"/>
          <p:cNvSpPr>
            <a:spLocks noGrp="1"/>
          </p:cNvSpPr>
          <p:nvPr>
            <p:ph type="ftr" sz="quarter" idx="11"/>
          </p:nvPr>
        </p:nvSpPr>
        <p:spPr/>
        <p:txBody>
          <a:bodyPr/>
          <a:lstStyle/>
          <a:p>
            <a:pPr>
              <a:defRPr/>
            </a:pPr>
            <a:r>
              <a:rPr lang="en-US" altLang="en-US" smtClean="0"/>
              <a:t>SE-1011 Slide design: Dr. Mark L. Hornick Instructor: Dr. 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9</a:t>
            </a:fld>
            <a:endParaRPr lang="en-US" altLang="en-US" dirty="0"/>
          </a:p>
        </p:txBody>
      </p:sp>
      <p:cxnSp>
        <p:nvCxnSpPr>
          <p:cNvPr id="7" name="Straight Connector 6"/>
          <p:cNvCxnSpPr/>
          <p:nvPr/>
        </p:nvCxnSpPr>
        <p:spPr bwMode="auto">
          <a:xfrm>
            <a:off x="1851851" y="1404454"/>
            <a:ext cx="0" cy="5029200"/>
          </a:xfrm>
          <a:prstGeom prst="line">
            <a:avLst/>
          </a:prstGeom>
          <a:solidFill>
            <a:schemeClr val="accent1"/>
          </a:solidFill>
          <a:ln w="9525" cap="flat" cmpd="sng" algn="ctr">
            <a:solidFill>
              <a:schemeClr val="tx1"/>
            </a:solidFill>
            <a:prstDash val="lgDash"/>
            <a:miter lim="800000"/>
            <a:headEnd type="none" w="med" len="med"/>
            <a:tailEnd type="none" w="med" len="med"/>
          </a:ln>
          <a:effectLst/>
        </p:spPr>
      </p:cxnSp>
      <p:grpSp>
        <p:nvGrpSpPr>
          <p:cNvPr id="55" name="Group 54"/>
          <p:cNvGrpSpPr/>
          <p:nvPr/>
        </p:nvGrpSpPr>
        <p:grpSpPr>
          <a:xfrm>
            <a:off x="72576" y="3320153"/>
            <a:ext cx="1779275" cy="1254931"/>
            <a:chOff x="72576" y="3320153"/>
            <a:chExt cx="1779275" cy="1254931"/>
          </a:xfrm>
        </p:grpSpPr>
        <p:sp>
          <p:nvSpPr>
            <p:cNvPr id="52" name="Oval 51"/>
            <p:cNvSpPr/>
            <p:nvPr/>
          </p:nvSpPr>
          <p:spPr bwMode="auto">
            <a:xfrm>
              <a:off x="76200" y="3683222"/>
              <a:ext cx="1676400" cy="503396"/>
            </a:xfrm>
            <a:prstGeom prst="ellipse">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53" name="TextBox 52"/>
            <p:cNvSpPr txBox="1"/>
            <p:nvPr/>
          </p:nvSpPr>
          <p:spPr>
            <a:xfrm>
              <a:off x="208452" y="4236530"/>
              <a:ext cx="1643399" cy="338554"/>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Incubator ref</a:t>
              </a:r>
              <a:endParaRPr lang="en-US" sz="1600" dirty="0">
                <a:latin typeface="Consolas" panose="020B0609020204030204" pitchFamily="49" charset="0"/>
                <a:cs typeface="Consolas" panose="020B0609020204030204" pitchFamily="49" charset="0"/>
              </a:endParaRPr>
            </a:p>
          </p:txBody>
        </p:sp>
        <p:sp>
          <p:nvSpPr>
            <p:cNvPr id="54" name="TextBox 53"/>
            <p:cNvSpPr txBox="1"/>
            <p:nvPr/>
          </p:nvSpPr>
          <p:spPr>
            <a:xfrm>
              <a:off x="72576" y="3320153"/>
              <a:ext cx="1194558" cy="338554"/>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incubator</a:t>
              </a:r>
              <a:endParaRPr lang="en-US" sz="1600" dirty="0">
                <a:latin typeface="Consolas" panose="020B0609020204030204" pitchFamily="49" charset="0"/>
                <a:cs typeface="Consolas" panose="020B0609020204030204" pitchFamily="49" charset="0"/>
              </a:endParaRPr>
            </a:p>
          </p:txBody>
        </p:sp>
      </p:grpSp>
      <p:sp>
        <p:nvSpPr>
          <p:cNvPr id="64" name="TextBox 63"/>
          <p:cNvSpPr txBox="1"/>
          <p:nvPr/>
        </p:nvSpPr>
        <p:spPr>
          <a:xfrm>
            <a:off x="498710" y="3742866"/>
            <a:ext cx="926914" cy="384107"/>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285638</a:t>
            </a:r>
            <a:endParaRPr lang="en-US" sz="1600" dirty="0">
              <a:latin typeface="Consolas" panose="020B0609020204030204" pitchFamily="49" charset="0"/>
              <a:cs typeface="Consolas" panose="020B0609020204030204" pitchFamily="49" charset="0"/>
            </a:endParaRPr>
          </a:p>
        </p:txBody>
      </p:sp>
      <p:sp>
        <p:nvSpPr>
          <p:cNvPr id="66" name="TextBox 65"/>
          <p:cNvSpPr txBox="1"/>
          <p:nvPr/>
        </p:nvSpPr>
        <p:spPr>
          <a:xfrm>
            <a:off x="122627" y="1293811"/>
            <a:ext cx="970137" cy="338554"/>
          </a:xfrm>
          <a:prstGeom prst="rect">
            <a:avLst/>
          </a:prstGeom>
          <a:noFill/>
        </p:spPr>
        <p:txBody>
          <a:bodyPr wrap="none" rtlCol="0">
            <a:spAutoFit/>
          </a:bodyPr>
          <a:lstStyle/>
          <a:p>
            <a:r>
              <a:rPr lang="en-US" sz="1600" b="1" dirty="0" smtClean="0">
                <a:latin typeface="Consolas" panose="020B0609020204030204" pitchFamily="49" charset="0"/>
                <a:cs typeface="Consolas" panose="020B0609020204030204" pitchFamily="49" charset="0"/>
              </a:rPr>
              <a:t>main(…)</a:t>
            </a:r>
            <a:endParaRPr lang="en-US" sz="1600" b="1" dirty="0">
              <a:latin typeface="Consolas" panose="020B0609020204030204" pitchFamily="49" charset="0"/>
              <a:cs typeface="Consolas" panose="020B0609020204030204" pitchFamily="49" charset="0"/>
            </a:endParaRPr>
          </a:p>
        </p:txBody>
      </p:sp>
      <p:sp>
        <p:nvSpPr>
          <p:cNvPr id="60" name="Rectangle 59"/>
          <p:cNvSpPr/>
          <p:nvPr/>
        </p:nvSpPr>
        <p:spPr bwMode="auto">
          <a:xfrm>
            <a:off x="352567" y="2123207"/>
            <a:ext cx="1219200" cy="437120"/>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0.125</a:t>
            </a:r>
            <a:endParaRPr kumimoji="0" lang="en-US" sz="1800" b="0" i="0" u="none" strike="noStrike" cap="none" normalizeH="0" baseline="0" dirty="0" smtClean="0">
              <a:ln>
                <a:noFill/>
              </a:ln>
              <a:solidFill>
                <a:schemeClr val="tx1"/>
              </a:solidFill>
              <a:effectLst/>
              <a:latin typeface="Arial" charset="0"/>
            </a:endParaRPr>
          </a:p>
        </p:txBody>
      </p:sp>
      <p:sp>
        <p:nvSpPr>
          <p:cNvPr id="63" name="TextBox 62"/>
          <p:cNvSpPr txBox="1"/>
          <p:nvPr/>
        </p:nvSpPr>
        <p:spPr>
          <a:xfrm>
            <a:off x="62239" y="1753875"/>
            <a:ext cx="1418978" cy="338554"/>
          </a:xfrm>
          <a:prstGeom prst="rect">
            <a:avLst/>
          </a:prstGeom>
          <a:noFill/>
        </p:spPr>
        <p:txBody>
          <a:bodyPr wrap="none" rtlCol="0">
            <a:spAutoFit/>
          </a:bodyPr>
          <a:lstStyle/>
          <a:p>
            <a:r>
              <a:rPr lang="en-US" sz="1600" dirty="0" err="1" smtClean="0">
                <a:latin typeface="Consolas" panose="020B0609020204030204" pitchFamily="49" charset="0"/>
                <a:cs typeface="Consolas" panose="020B0609020204030204" pitchFamily="49" charset="0"/>
              </a:rPr>
              <a:t>cupsCulture</a:t>
            </a:r>
            <a:endParaRPr lang="en-US" sz="1600" dirty="0">
              <a:latin typeface="Consolas" panose="020B0609020204030204" pitchFamily="49" charset="0"/>
              <a:cs typeface="Consolas" panose="020B0609020204030204" pitchFamily="49" charset="0"/>
            </a:endParaRPr>
          </a:p>
        </p:txBody>
      </p:sp>
      <p:sp>
        <p:nvSpPr>
          <p:cNvPr id="67" name="TextBox 66"/>
          <p:cNvSpPr txBox="1"/>
          <p:nvPr/>
        </p:nvSpPr>
        <p:spPr>
          <a:xfrm>
            <a:off x="949106" y="2580407"/>
            <a:ext cx="857927" cy="338554"/>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double</a:t>
            </a:r>
            <a:endParaRPr lang="en-US" sz="1600" dirty="0">
              <a:latin typeface="Consolas" panose="020B0609020204030204" pitchFamily="49" charset="0"/>
              <a:cs typeface="Consolas" panose="020B0609020204030204" pitchFamily="49" charset="0"/>
            </a:endParaRPr>
          </a:p>
        </p:txBody>
      </p:sp>
      <p:sp>
        <p:nvSpPr>
          <p:cNvPr id="16" name="TextBox 15"/>
          <p:cNvSpPr txBox="1"/>
          <p:nvPr/>
        </p:nvSpPr>
        <p:spPr>
          <a:xfrm>
            <a:off x="6553200" y="832146"/>
            <a:ext cx="1159933" cy="461665"/>
          </a:xfrm>
          <a:prstGeom prst="rect">
            <a:avLst/>
          </a:prstGeom>
          <a:noFill/>
        </p:spPr>
        <p:txBody>
          <a:bodyPr wrap="none" rtlCol="0">
            <a:spAutoFit/>
          </a:bodyPr>
          <a:lstStyle/>
          <a:p>
            <a:r>
              <a:rPr lang="en-US" sz="2400" dirty="0" smtClean="0"/>
              <a:t>Point A</a:t>
            </a:r>
            <a:endParaRPr lang="en-US" sz="2400" dirty="0"/>
          </a:p>
        </p:txBody>
      </p:sp>
      <p:cxnSp>
        <p:nvCxnSpPr>
          <p:cNvPr id="78" name="Straight Arrow Connector 77"/>
          <p:cNvCxnSpPr/>
          <p:nvPr/>
        </p:nvCxnSpPr>
        <p:spPr bwMode="auto">
          <a:xfrm flipV="1">
            <a:off x="1597112" y="3320152"/>
            <a:ext cx="694018" cy="453177"/>
          </a:xfrm>
          <a:prstGeom prst="straightConnector1">
            <a:avLst/>
          </a:prstGeom>
          <a:solidFill>
            <a:schemeClr val="accent1"/>
          </a:solidFill>
          <a:ln w="9525" cap="flat" cmpd="sng" algn="ctr">
            <a:solidFill>
              <a:schemeClr val="tx1"/>
            </a:solidFill>
            <a:prstDash val="solid"/>
            <a:miter lim="800000"/>
            <a:headEnd type="none" w="med" len="med"/>
            <a:tailEnd type="arrow"/>
          </a:ln>
          <a:effectLst/>
        </p:spPr>
      </p:cxnSp>
      <p:grpSp>
        <p:nvGrpSpPr>
          <p:cNvPr id="79" name="Group 78"/>
          <p:cNvGrpSpPr/>
          <p:nvPr/>
        </p:nvGrpSpPr>
        <p:grpSpPr>
          <a:xfrm>
            <a:off x="1963088" y="1415826"/>
            <a:ext cx="2382861" cy="2277556"/>
            <a:chOff x="1963088" y="1415826"/>
            <a:chExt cx="2382861" cy="2277556"/>
          </a:xfrm>
        </p:grpSpPr>
        <p:grpSp>
          <p:nvGrpSpPr>
            <p:cNvPr id="80" name="Group 79"/>
            <p:cNvGrpSpPr/>
            <p:nvPr/>
          </p:nvGrpSpPr>
          <p:grpSpPr>
            <a:xfrm>
              <a:off x="1963088" y="1415826"/>
              <a:ext cx="2382861" cy="2277556"/>
              <a:chOff x="2319433" y="1463176"/>
              <a:chExt cx="2382861" cy="2277556"/>
            </a:xfrm>
          </p:grpSpPr>
          <p:grpSp>
            <p:nvGrpSpPr>
              <p:cNvPr id="82" name="Group 81"/>
              <p:cNvGrpSpPr/>
              <p:nvPr/>
            </p:nvGrpSpPr>
            <p:grpSpPr>
              <a:xfrm>
                <a:off x="2319433" y="1463176"/>
                <a:ext cx="2382861" cy="2277556"/>
                <a:chOff x="76200" y="1677847"/>
                <a:chExt cx="2205516" cy="2007453"/>
              </a:xfrm>
            </p:grpSpPr>
            <p:sp>
              <p:nvSpPr>
                <p:cNvPr id="86" name="Rectangle 85"/>
                <p:cNvSpPr/>
                <p:nvPr/>
              </p:nvSpPr>
              <p:spPr bwMode="auto">
                <a:xfrm>
                  <a:off x="403653" y="1981200"/>
                  <a:ext cx="1708845" cy="1375133"/>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87" name="TextBox 86"/>
                <p:cNvSpPr txBox="1"/>
                <p:nvPr/>
              </p:nvSpPr>
              <p:spPr>
                <a:xfrm>
                  <a:off x="76200" y="1677847"/>
                  <a:ext cx="857927" cy="338554"/>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285638</a:t>
                  </a:r>
                  <a:endParaRPr lang="en-US" sz="1600" dirty="0">
                    <a:latin typeface="Consolas" panose="020B0609020204030204" pitchFamily="49" charset="0"/>
                    <a:cs typeface="Consolas" panose="020B0609020204030204" pitchFamily="49" charset="0"/>
                  </a:endParaRPr>
                </a:p>
              </p:txBody>
            </p:sp>
            <p:sp>
              <p:nvSpPr>
                <p:cNvPr id="88" name="TextBox 87"/>
                <p:cNvSpPr txBox="1"/>
                <p:nvPr/>
              </p:nvSpPr>
              <p:spPr>
                <a:xfrm>
                  <a:off x="1176063" y="3386896"/>
                  <a:ext cx="1105653" cy="298404"/>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Incubator</a:t>
                  </a:r>
                  <a:endParaRPr lang="en-US" sz="1600" dirty="0">
                    <a:latin typeface="Consolas" panose="020B0609020204030204" pitchFamily="49" charset="0"/>
                    <a:cs typeface="Consolas" panose="020B0609020204030204" pitchFamily="49" charset="0"/>
                  </a:endParaRPr>
                </a:p>
              </p:txBody>
            </p:sp>
          </p:grpSp>
          <p:grpSp>
            <p:nvGrpSpPr>
              <p:cNvPr id="83" name="Group 82"/>
              <p:cNvGrpSpPr/>
              <p:nvPr/>
            </p:nvGrpSpPr>
            <p:grpSpPr>
              <a:xfrm>
                <a:off x="2673217" y="1801225"/>
                <a:ext cx="1735731" cy="1165086"/>
                <a:chOff x="76200" y="1611868"/>
                <a:chExt cx="1735731" cy="1165086"/>
              </a:xfrm>
            </p:grpSpPr>
            <p:sp>
              <p:nvSpPr>
                <p:cNvPr id="84" name="TextBox 83"/>
                <p:cNvSpPr txBox="1"/>
                <p:nvPr/>
              </p:nvSpPr>
              <p:spPr>
                <a:xfrm>
                  <a:off x="76200" y="1611868"/>
                  <a:ext cx="1418978" cy="338554"/>
                </a:xfrm>
                <a:prstGeom prst="rect">
                  <a:avLst/>
                </a:prstGeom>
                <a:noFill/>
              </p:spPr>
              <p:txBody>
                <a:bodyPr wrap="none" rtlCol="0">
                  <a:spAutoFit/>
                </a:bodyPr>
                <a:lstStyle/>
                <a:p>
                  <a:r>
                    <a:rPr lang="en-US" sz="1600" dirty="0" err="1" smtClean="0">
                      <a:latin typeface="Consolas" panose="020B0609020204030204" pitchFamily="49" charset="0"/>
                      <a:cs typeface="Consolas" panose="020B0609020204030204" pitchFamily="49" charset="0"/>
                    </a:rPr>
                    <a:t>numBacteria</a:t>
                  </a:r>
                  <a:endParaRPr lang="en-US" sz="1600" dirty="0">
                    <a:latin typeface="Consolas" panose="020B0609020204030204" pitchFamily="49" charset="0"/>
                    <a:cs typeface="Consolas" panose="020B0609020204030204" pitchFamily="49" charset="0"/>
                  </a:endParaRPr>
                </a:p>
              </p:txBody>
            </p:sp>
            <p:sp>
              <p:nvSpPr>
                <p:cNvPr id="85" name="TextBox 84"/>
                <p:cNvSpPr txBox="1"/>
                <p:nvPr/>
              </p:nvSpPr>
              <p:spPr>
                <a:xfrm>
                  <a:off x="1178424" y="2438400"/>
                  <a:ext cx="633507" cy="338554"/>
                </a:xfrm>
                <a:prstGeom prst="rect">
                  <a:avLst/>
                </a:prstGeom>
                <a:noFill/>
              </p:spPr>
              <p:txBody>
                <a:bodyPr wrap="none" rtlCol="0">
                  <a:spAutoFit/>
                </a:bodyPr>
                <a:lstStyle/>
                <a:p>
                  <a:r>
                    <a:rPr lang="en-US" sz="1600" dirty="0" smtClean="0">
                      <a:latin typeface="Consolas" panose="020B0609020204030204" pitchFamily="49" charset="0"/>
                      <a:cs typeface="Consolas" panose="020B0609020204030204" pitchFamily="49" charset="0"/>
                    </a:rPr>
                    <a:t>long</a:t>
                  </a:r>
                  <a:endParaRPr lang="en-US" sz="1600" dirty="0">
                    <a:latin typeface="Consolas" panose="020B0609020204030204" pitchFamily="49" charset="0"/>
                    <a:cs typeface="Consolas" panose="020B0609020204030204" pitchFamily="49" charset="0"/>
                  </a:endParaRPr>
                </a:p>
              </p:txBody>
            </p:sp>
          </p:grpSp>
        </p:grpSp>
        <p:sp>
          <p:nvSpPr>
            <p:cNvPr id="81" name="Rectangle 80"/>
            <p:cNvSpPr/>
            <p:nvPr/>
          </p:nvSpPr>
          <p:spPr bwMode="auto">
            <a:xfrm>
              <a:off x="2378221" y="2123207"/>
              <a:ext cx="1736579" cy="483546"/>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a:r>
                <a:rPr lang="en-US" dirty="0" smtClean="0"/>
                <a:t>0</a:t>
              </a:r>
              <a:endParaRPr kumimoji="0" lang="en-US" sz="1800" b="0" i="0" u="none" strike="noStrike" cap="none" normalizeH="0" baseline="0" dirty="0" smtClean="0">
                <a:ln>
                  <a:noFill/>
                </a:ln>
                <a:solidFill>
                  <a:schemeClr val="tx1"/>
                </a:solidFill>
                <a:effectLst/>
                <a:latin typeface="Arial" charset="0"/>
              </a:endParaRPr>
            </a:p>
          </p:txBody>
        </p:sp>
      </p:grpSp>
    </p:spTree>
    <p:extLst>
      <p:ext uri="{BB962C8B-B14F-4D97-AF65-F5344CB8AC3E}">
        <p14:creationId xmlns:p14="http://schemas.microsoft.com/office/powerpoint/2010/main" val="262219417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6.xml><?xml version="1.0" encoding="utf-8"?>
<p:tagLst xmlns:a="http://schemas.openxmlformats.org/drawingml/2006/main" xmlns:r="http://schemas.openxmlformats.org/officeDocument/2006/relationships" xmlns:p="http://schemas.openxmlformats.org/presentationml/2006/main">
  <p:tag name="__PE_POLL_EMBED_ID" val="ec317de9-abd9-42b5-ba52-315808f864e9"/>
  <p:tag name="__PE_ORIG_SIZE" val="500"/>
</p:tagLst>
</file>

<file path=ppt/tags/tag1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2_Network">
  <a:themeElements>
    <a:clrScheme name="Custom 2">
      <a:dk1>
        <a:srgbClr val="000000"/>
      </a:dk1>
      <a:lt1>
        <a:srgbClr val="FFFFFF"/>
      </a:lt1>
      <a:dk2>
        <a:srgbClr val="330066"/>
      </a:dk2>
      <a:lt2>
        <a:srgbClr val="808080"/>
      </a:lt2>
      <a:accent1>
        <a:srgbClr val="D5DFF7"/>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2_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2_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2_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2_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2_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2_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2_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2_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2_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2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2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52379</TotalTime>
  <Words>1141</Words>
  <Application>Microsoft Office PowerPoint</Application>
  <PresentationFormat>On-screen Show (4:3)</PresentationFormat>
  <Paragraphs>287</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2_Network</vt:lpstr>
      <vt:lpstr>    SE1011 Week 6, Class 2</vt:lpstr>
      <vt:lpstr>IEEE Xtreme Competition</vt:lpstr>
      <vt:lpstr>Muddiest Point (1)</vt:lpstr>
      <vt:lpstr>Muddiest Point (2)</vt:lpstr>
      <vt:lpstr>UML class diagrams – Designing classes</vt:lpstr>
      <vt:lpstr>Yogurt Simulator</vt:lpstr>
      <vt:lpstr>Yoghurt Simulator</vt:lpstr>
      <vt:lpstr>Yoghurt Simulator</vt:lpstr>
      <vt:lpstr>How to add culture to incubator?</vt:lpstr>
      <vt:lpstr>How to add culture to incubator?</vt:lpstr>
      <vt:lpstr>How to add culture to incubator?</vt:lpstr>
      <vt:lpstr>How to add culture to incubator?</vt:lpstr>
      <vt:lpstr>How to print a class  variable?</vt:lpstr>
      <vt:lpstr>How to print a class  variable?</vt:lpstr>
      <vt:lpstr>Lab 6 UML Document</vt:lpstr>
      <vt:lpstr>PowerPoint Presentation</vt:lpstr>
      <vt:lpstr>Acknowledgement</vt:lpstr>
    </vt:vector>
  </TitlesOfParts>
  <Company>MSOE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CS-280 Lecture</dc:title>
  <dc:subject>Intro</dc:subject>
  <dc:creator>Dr. Mark Hornick</dc:creator>
  <cp:lastModifiedBy>Dr. Yoder</cp:lastModifiedBy>
  <cp:revision>1706</cp:revision>
  <cp:lastPrinted>2015-10-14T16:01:17Z</cp:lastPrinted>
  <dcterms:created xsi:type="dcterms:W3CDTF">1999-09-06T21:32:20Z</dcterms:created>
  <dcterms:modified xsi:type="dcterms:W3CDTF">2015-10-14T16:56:52Z</dcterms:modified>
</cp:coreProperties>
</file>