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45" r:id="rId3"/>
    <p:sldId id="347" r:id="rId4"/>
    <p:sldId id="360" r:id="rId5"/>
    <p:sldId id="361" r:id="rId6"/>
    <p:sldId id="341" r:id="rId7"/>
    <p:sldId id="354" r:id="rId8"/>
    <p:sldId id="355" r:id="rId9"/>
    <p:sldId id="356" r:id="rId10"/>
    <p:sldId id="358" r:id="rId11"/>
    <p:sldId id="359" r:id="rId12"/>
    <p:sldId id="340" r:id="rId13"/>
    <p:sldId id="325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70498" autoAdjust="0"/>
  </p:normalViewPr>
  <p:slideViewPr>
    <p:cSldViewPr>
      <p:cViewPr varScale="1">
        <p:scale>
          <a:sx n="32" d="100"/>
          <a:sy n="32" d="100"/>
        </p:scale>
        <p:origin x="-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85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8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40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6,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Half Exam 2 (cont.)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Object Oriented Programming (cont.)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UML class diagrams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Half Exam: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Week 7, 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print a class </a:t>
            </a:r>
            <a:br>
              <a:rPr lang="en-US" dirty="0" smtClean="0"/>
            </a:br>
            <a:r>
              <a:rPr lang="en-US" dirty="0" smtClean="0"/>
              <a:t>variable?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1597112" y="3320152"/>
            <a:ext cx="694018" cy="453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72576" y="3320153"/>
            <a:ext cx="1779275" cy="1254931"/>
            <a:chOff x="72576" y="3320153"/>
            <a:chExt cx="1779275" cy="1254931"/>
          </a:xfrm>
        </p:grpSpPr>
        <p:grpSp>
          <p:nvGrpSpPr>
            <p:cNvPr id="55" name="Group 54"/>
            <p:cNvGrpSpPr/>
            <p:nvPr/>
          </p:nvGrpSpPr>
          <p:grpSpPr>
            <a:xfrm>
              <a:off x="72576" y="3320153"/>
              <a:ext cx="1779275" cy="1254931"/>
              <a:chOff x="72576" y="3320153"/>
              <a:chExt cx="1779275" cy="1254931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08452" y="4236530"/>
                <a:ext cx="16433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2576" y="3320153"/>
                <a:ext cx="11945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239" y="1753875"/>
            <a:ext cx="1744794" cy="1165086"/>
            <a:chOff x="62239" y="1753875"/>
            <a:chExt cx="1744794" cy="1165086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52567" y="2123207"/>
              <a:ext cx="1219200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0.125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cupsCulture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49106" y="2580407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double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553200" y="832146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Point E</a:t>
            </a:r>
            <a:endParaRPr lang="en-US" sz="2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963088" y="1415826"/>
            <a:ext cx="2382861" cy="2277556"/>
            <a:chOff x="2319433" y="1463176"/>
            <a:chExt cx="2382861" cy="2277556"/>
          </a:xfrm>
        </p:grpSpPr>
        <p:grpSp>
          <p:nvGrpSpPr>
            <p:cNvPr id="49" name="Group 48"/>
            <p:cNvGrpSpPr/>
            <p:nvPr/>
          </p:nvGrpSpPr>
          <p:grpSpPr>
            <a:xfrm>
              <a:off x="2319433" y="1463176"/>
              <a:ext cx="2382861" cy="2277556"/>
              <a:chOff x="76200" y="1677847"/>
              <a:chExt cx="2205516" cy="2007453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03653" y="1981200"/>
                <a:ext cx="1708845" cy="137513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6200" y="1677847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285638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176063" y="3386896"/>
                <a:ext cx="1105653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673217" y="1801225"/>
              <a:ext cx="1797928" cy="1165086"/>
              <a:chOff x="76200" y="1611868"/>
              <a:chExt cx="1797928" cy="1165086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137549" y="1981200"/>
                <a:ext cx="1736579" cy="48354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2_500_000_000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6200" y="1611868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numBacteria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178424" y="2438400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long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944387" y="4956326"/>
            <a:ext cx="4996881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YogurtDriver</a:t>
            </a:r>
            <a:r>
              <a:rPr lang="en-US" b="1" dirty="0" err="1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incubator.addStarterCups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// Point E</a:t>
            </a:r>
            <a:r>
              <a:rPr lang="en-US" i="1" dirty="0"/>
              <a:t/>
            </a:r>
            <a:br>
              <a:rPr lang="en-US" i="1" dirty="0"/>
            </a:b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13368588">
            <a:off x="1696294" y="4275789"/>
            <a:ext cx="1241155" cy="48791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print a class </a:t>
            </a:r>
            <a:br>
              <a:rPr lang="en-US" dirty="0" smtClean="0"/>
            </a:br>
            <a:r>
              <a:rPr lang="en-US" dirty="0" smtClean="0"/>
              <a:t>variable?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1597112" y="3320152"/>
            <a:ext cx="694018" cy="453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72576" y="3320153"/>
            <a:ext cx="1779275" cy="1254931"/>
            <a:chOff x="72576" y="3320153"/>
            <a:chExt cx="1779275" cy="1254931"/>
          </a:xfrm>
        </p:grpSpPr>
        <p:grpSp>
          <p:nvGrpSpPr>
            <p:cNvPr id="55" name="Group 54"/>
            <p:cNvGrpSpPr/>
            <p:nvPr/>
          </p:nvGrpSpPr>
          <p:grpSpPr>
            <a:xfrm>
              <a:off x="72576" y="3320153"/>
              <a:ext cx="1779275" cy="1254931"/>
              <a:chOff x="72576" y="3320153"/>
              <a:chExt cx="1779275" cy="1254931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08452" y="4236530"/>
                <a:ext cx="16433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2576" y="3320153"/>
                <a:ext cx="11945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239" y="1753875"/>
            <a:ext cx="1744794" cy="1165086"/>
            <a:chOff x="62239" y="1753875"/>
            <a:chExt cx="1744794" cy="1165086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52567" y="2123207"/>
              <a:ext cx="1219200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0.125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cupsCulture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49106" y="2580407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double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 bwMode="auto">
          <a:xfrm>
            <a:off x="5181600" y="1228266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432534" y="1295936"/>
            <a:ext cx="2092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getNumBacteria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832146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Point F</a:t>
            </a:r>
            <a:endParaRPr lang="en-US" sz="2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963088" y="1415826"/>
            <a:ext cx="2382861" cy="2277556"/>
            <a:chOff x="2319433" y="1463176"/>
            <a:chExt cx="2382861" cy="2277556"/>
          </a:xfrm>
        </p:grpSpPr>
        <p:grpSp>
          <p:nvGrpSpPr>
            <p:cNvPr id="49" name="Group 48"/>
            <p:cNvGrpSpPr/>
            <p:nvPr/>
          </p:nvGrpSpPr>
          <p:grpSpPr>
            <a:xfrm>
              <a:off x="2319433" y="1463176"/>
              <a:ext cx="2382861" cy="2277556"/>
              <a:chOff x="76200" y="1677847"/>
              <a:chExt cx="2205516" cy="2007453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03653" y="1981200"/>
                <a:ext cx="1708845" cy="137513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6200" y="1677847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285638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176063" y="3386896"/>
                <a:ext cx="1105653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673217" y="1801225"/>
              <a:ext cx="1797928" cy="1165086"/>
              <a:chOff x="76200" y="1611868"/>
              <a:chExt cx="1797928" cy="1165086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137549" y="1981200"/>
                <a:ext cx="1736579" cy="48354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2_500_000_000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6200" y="1611868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numBacteria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178424" y="2438400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long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5252375" y="2658433"/>
            <a:ext cx="4139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Complete this part. </a:t>
            </a:r>
            <a:br>
              <a:rPr lang="en-US" sz="2400" dirty="0" smtClean="0"/>
            </a:br>
            <a:r>
              <a:rPr lang="en-US" sz="2400" dirty="0" smtClean="0"/>
              <a:t>Also, what value is returned?</a:t>
            </a:r>
            <a:endParaRPr lang="en-US" sz="2400" dirty="0"/>
          </a:p>
        </p:txBody>
      </p:sp>
      <p:sp>
        <p:nvSpPr>
          <p:cNvPr id="68" name="Title 1"/>
          <p:cNvSpPr txBox="1">
            <a:spLocks/>
          </p:cNvSpPr>
          <p:nvPr/>
        </p:nvSpPr>
        <p:spPr bwMode="auto">
          <a:xfrm>
            <a:off x="-23230" y="55626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/>
            </a:r>
            <a:br>
              <a:rPr lang="en-US" sz="2000" kern="0" dirty="0" smtClean="0"/>
            </a:br>
            <a:r>
              <a:rPr lang="en-US" sz="2000" kern="0" dirty="0" smtClean="0"/>
              <a:t>SE1011</a:t>
            </a:r>
            <a:br>
              <a:rPr lang="en-US" sz="2000" kern="0" dirty="0" smtClean="0"/>
            </a:br>
            <a:r>
              <a:rPr lang="en-US" sz="2000" kern="0" dirty="0" smtClean="0"/>
              <a:t>Week 6, Class 2</a:t>
            </a:r>
            <a:endParaRPr lang="en-US" sz="2000" kern="0" dirty="0"/>
          </a:p>
        </p:txBody>
      </p:sp>
      <p:sp>
        <p:nvSpPr>
          <p:cNvPr id="32" name="TextBox 31"/>
          <p:cNvSpPr txBox="1"/>
          <p:nvPr/>
        </p:nvSpPr>
        <p:spPr>
          <a:xfrm>
            <a:off x="1944387" y="4876800"/>
            <a:ext cx="3866764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Incubator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getNumBacteria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Point F</a:t>
            </a:r>
            <a:b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return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numBacteria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19465694">
            <a:off x="4365109" y="4225804"/>
            <a:ext cx="1241155" cy="48791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7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Muddy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73022"/>
              </p:ext>
            </p:extLst>
          </p:nvPr>
        </p:nvGraphicFramePr>
        <p:xfrm>
          <a:off x="761999" y="1447800"/>
          <a:ext cx="8000999" cy="340614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5638799"/>
                <a:gridCol w="23622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I'm a bit confused about the order in which methods are used.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effectLst/>
                          <a:latin typeface="Calibri" panose="020F0502020204030204" pitchFamily="34" charset="0"/>
                        </a:rPr>
                        <a:t>calling methods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How to print the variables from another class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 smtClean="0">
                          <a:effectLst/>
                          <a:latin typeface="Calibri" panose="020F0502020204030204" pitchFamily="34" charset="0"/>
                        </a:rPr>
                        <a:t>returning values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when to use "</a:t>
                      </a:r>
                      <a:r>
                        <a:rPr lang="en-US" sz="2000" u="none" strike="noStrike" dirty="0" err="1">
                          <a:effectLst/>
                          <a:latin typeface="Calibri" panose="020F0502020204030204" pitchFamily="34" charset="0"/>
                        </a:rPr>
                        <a:t>this.xxx</a:t>
                      </a:r>
                      <a:r>
                        <a:rPr lang="en-US" sz="2000" u="none" strike="noStrike" dirty="0"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  <a:latin typeface="Calibri" panose="020F0502020204030204" pitchFamily="34" charset="0"/>
                        </a:rPr>
                        <a:t>this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Calibri" panose="020F0502020204030204" pitchFamily="34" charset="0"/>
                        </a:rPr>
                        <a:t>When would we want unnecessary decimal points? (# instead of 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 err="1" smtClean="0">
                          <a:effectLst/>
                          <a:latin typeface="Calibri" panose="020F0502020204030204" pitchFamily="34" charset="0"/>
                        </a:rPr>
                        <a:t>DecimalFormat</a:t>
                      </a:r>
                      <a:endParaRPr lang="en-US" sz="20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getting confused between objects and addresses and the actual clock code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memory &amp; code</a:t>
                      </a: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would like to know if there are any syntax choice preferences you have that you would like us to use.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syntax</a:t>
                      </a: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to call an output from a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returning 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values?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3160" y="5848290"/>
            <a:ext cx="7287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Key: </a:t>
            </a:r>
            <a:r>
              <a:rPr lang="en-US" sz="2000" b="1" dirty="0" smtClean="0"/>
              <a:t>bold – discussed this class</a:t>
            </a:r>
            <a:r>
              <a:rPr lang="en-US" sz="2000" dirty="0" smtClean="0"/>
              <a:t>; </a:t>
            </a:r>
            <a:r>
              <a:rPr lang="en-US" sz="2000" i="1" dirty="0" smtClean="0"/>
              <a:t>italics – discussed at start</a:t>
            </a:r>
            <a:r>
              <a:rPr lang="en-US" sz="2000" dirty="0" smtClean="0"/>
              <a:t>;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u="sng" dirty="0" smtClean="0"/>
              <a:t>underline – discussed in lecture</a:t>
            </a:r>
          </a:p>
          <a:p>
            <a:r>
              <a:rPr lang="en-US" sz="2000" dirty="0" smtClean="0"/>
              <a:t>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25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</a:t>
            </a:r>
            <a:r>
              <a:rPr lang="en-US" dirty="0" smtClean="0"/>
              <a:t>(1)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647871"/>
              </p:ext>
            </p:extLst>
          </p:nvPr>
        </p:nvGraphicFramePr>
        <p:xfrm>
          <a:off x="381000" y="1521460"/>
          <a:ext cx="8382000" cy="400812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019800"/>
                <a:gridCol w="23622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is "static"?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- later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like that UML states clearly the methods and variables we are using. I only got confused in the last 10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class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memory diagrams</a:t>
                      </a: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know when to make it public or private and also how to know if it is void or otherwise.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public/private,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returning values</a:t>
                      </a: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the UML diagram, for methods when the return is not void, do we specify the type that is returned or the variable that is returned?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UML: returning values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0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UML basically a universal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pseudocode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UML. Yes, but there are many forms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bigger value than long?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- See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BigInteger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BigDecimal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3160" y="5848290"/>
            <a:ext cx="7287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Key: </a:t>
            </a:r>
            <a:r>
              <a:rPr lang="en-US" sz="2000" b="1" dirty="0" smtClean="0"/>
              <a:t>bold – discussed this class</a:t>
            </a:r>
            <a:r>
              <a:rPr lang="en-US" sz="2000" dirty="0" smtClean="0"/>
              <a:t>; </a:t>
            </a:r>
            <a:r>
              <a:rPr lang="en-US" sz="2000" i="1" dirty="0" smtClean="0"/>
              <a:t>italics – discussed at start</a:t>
            </a:r>
            <a:r>
              <a:rPr lang="en-US" sz="2000" dirty="0" smtClean="0"/>
              <a:t>;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u="sng" dirty="0" smtClean="0"/>
              <a:t>underline – discussed in lecture</a:t>
            </a:r>
          </a:p>
          <a:p>
            <a:r>
              <a:rPr lang="en-US" sz="2000" dirty="0" smtClean="0"/>
              <a:t>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94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</a:t>
            </a:r>
            <a:r>
              <a:rPr lang="en-US" dirty="0" smtClean="0"/>
              <a:t>(2)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458931"/>
              </p:ext>
            </p:extLst>
          </p:nvPr>
        </p:nvGraphicFramePr>
        <p:xfrm>
          <a:off x="381000" y="1521460"/>
          <a:ext cx="8382000" cy="309372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019800"/>
                <a:gridCol w="23622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print variables from other classes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returning values</a:t>
                      </a: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a private method? Should you just know or do you come back and find out later?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public/private</a:t>
                      </a: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scope of variables between classes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public/private</a:t>
                      </a: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Would two references to the same object ever be useful in main?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- not yet</a:t>
                      </a:r>
                    </a:p>
                  </a:txBody>
                  <a:tcPr marL="7620" marR="7620" marT="7620" marB="0" anchor="b"/>
                </a:tc>
              </a:tr>
              <a:tr h="406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Some of the PPT layout slides where the variables and methods are laid out are confusing. The actual java code makes more sense to 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memory diagrams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3160" y="5848290"/>
            <a:ext cx="72875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Key: </a:t>
            </a:r>
            <a:r>
              <a:rPr lang="en-US" sz="2000" b="1" dirty="0" smtClean="0"/>
              <a:t>bold – discussed this class</a:t>
            </a:r>
            <a:r>
              <a:rPr lang="en-US" sz="2000" dirty="0" smtClean="0"/>
              <a:t>; </a:t>
            </a:r>
            <a:r>
              <a:rPr lang="en-US" sz="2000" i="1" dirty="0" smtClean="0"/>
              <a:t>italics – discussed at start</a:t>
            </a:r>
            <a:r>
              <a:rPr lang="en-US" sz="2000" dirty="0" smtClean="0"/>
              <a:t>; 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u="sng" dirty="0" smtClean="0"/>
              <a:t>underline – discussed in lecture</a:t>
            </a:r>
          </a:p>
          <a:p>
            <a:r>
              <a:rPr lang="en-US" sz="2000" dirty="0" smtClean="0"/>
              <a:t>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88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variable's scope is</a:t>
            </a:r>
          </a:p>
          <a:p>
            <a:pPr lvl="1"/>
            <a:r>
              <a:rPr lang="en-US" dirty="0" smtClean="0"/>
              <a:t>where it is visible</a:t>
            </a:r>
          </a:p>
          <a:p>
            <a:r>
              <a:rPr lang="en-US" dirty="0" smtClean="0"/>
              <a:t>This is determined by</a:t>
            </a:r>
          </a:p>
          <a:p>
            <a:pPr lvl="1"/>
            <a:r>
              <a:rPr lang="en-US" dirty="0" smtClean="0"/>
              <a:t>local / instance (local only visible in method)</a:t>
            </a:r>
          </a:p>
          <a:p>
            <a:pPr lvl="1"/>
            <a:r>
              <a:rPr lang="en-US" dirty="0" smtClean="0"/>
              <a:t>life of variable (local only "lives" to end of block)</a:t>
            </a:r>
          </a:p>
          <a:p>
            <a:pPr lvl="1"/>
            <a:r>
              <a:rPr lang="en-US" dirty="0" smtClean="0"/>
              <a:t>public / private (instance only visible in class unless public)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547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55" name="Group 54"/>
          <p:cNvGrpSpPr/>
          <p:nvPr/>
        </p:nvGrpSpPr>
        <p:grpSpPr>
          <a:xfrm>
            <a:off x="72576" y="3320153"/>
            <a:ext cx="1779275" cy="1254931"/>
            <a:chOff x="72576" y="3320153"/>
            <a:chExt cx="1779275" cy="1254931"/>
          </a:xfrm>
        </p:grpSpPr>
        <p:sp>
          <p:nvSpPr>
            <p:cNvPr id="52" name="Oval 51"/>
            <p:cNvSpPr/>
            <p:nvPr/>
          </p:nvSpPr>
          <p:spPr bwMode="auto">
            <a:xfrm>
              <a:off x="76200" y="3683222"/>
              <a:ext cx="1676400" cy="503396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08452" y="4236530"/>
              <a:ext cx="16433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Incubator ref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576" y="3320153"/>
              <a:ext cx="11945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incubator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498710" y="3742866"/>
            <a:ext cx="926914" cy="38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285638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52567" y="2123207"/>
            <a:ext cx="1219200" cy="43712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0.125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2239" y="1753875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cupsCulture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49106" y="2580407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832146"/>
            <a:ext cx="1159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Point A</a:t>
            </a:r>
            <a:endParaRPr lang="en-US" sz="2400" dirty="0"/>
          </a:p>
        </p:txBody>
      </p:sp>
      <p:cxnSp>
        <p:nvCxnSpPr>
          <p:cNvPr id="78" name="Straight Arrow Connector 77"/>
          <p:cNvCxnSpPr/>
          <p:nvPr/>
        </p:nvCxnSpPr>
        <p:spPr bwMode="auto">
          <a:xfrm flipV="1">
            <a:off x="1597112" y="3320152"/>
            <a:ext cx="694018" cy="453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79" name="Group 78"/>
          <p:cNvGrpSpPr/>
          <p:nvPr/>
        </p:nvGrpSpPr>
        <p:grpSpPr>
          <a:xfrm>
            <a:off x="1963088" y="1415826"/>
            <a:ext cx="2382861" cy="2277556"/>
            <a:chOff x="1963088" y="1415826"/>
            <a:chExt cx="2382861" cy="2277556"/>
          </a:xfrm>
        </p:grpSpPr>
        <p:grpSp>
          <p:nvGrpSpPr>
            <p:cNvPr id="80" name="Group 79"/>
            <p:cNvGrpSpPr/>
            <p:nvPr/>
          </p:nvGrpSpPr>
          <p:grpSpPr>
            <a:xfrm>
              <a:off x="1963088" y="1415826"/>
              <a:ext cx="2382861" cy="2277556"/>
              <a:chOff x="2319433" y="1463176"/>
              <a:chExt cx="2382861" cy="2277556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2319433" y="1463176"/>
                <a:ext cx="2382861" cy="2277556"/>
                <a:chOff x="76200" y="1677847"/>
                <a:chExt cx="2205516" cy="2007453"/>
              </a:xfrm>
            </p:grpSpPr>
            <p:sp>
              <p:nvSpPr>
                <p:cNvPr id="86" name="Rectangle 85"/>
                <p:cNvSpPr/>
                <p:nvPr/>
              </p:nvSpPr>
              <p:spPr bwMode="auto">
                <a:xfrm>
                  <a:off x="403653" y="1981200"/>
                  <a:ext cx="1708845" cy="137513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176063" y="3386896"/>
                  <a:ext cx="1105653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Incubator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83" name="Group 82"/>
              <p:cNvGrpSpPr/>
              <p:nvPr/>
            </p:nvGrpSpPr>
            <p:grpSpPr>
              <a:xfrm>
                <a:off x="2673217" y="1801225"/>
                <a:ext cx="1735731" cy="1165086"/>
                <a:chOff x="76200" y="1611868"/>
                <a:chExt cx="1735731" cy="1165086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76200" y="1611868"/>
                  <a:ext cx="141897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numBacteria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1178424" y="2438400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long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81" name="Rectangle 80"/>
            <p:cNvSpPr/>
            <p:nvPr/>
          </p:nvSpPr>
          <p:spPr bwMode="auto">
            <a:xfrm>
              <a:off x="2378221" y="2123207"/>
              <a:ext cx="1736579" cy="48354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944387" y="4956326"/>
            <a:ext cx="4996881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YogurtDriver</a:t>
            </a:r>
            <a:r>
              <a:rPr lang="en-US" b="1" dirty="0" err="1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Incubator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incubator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new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Incubator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// Point A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incubator.addStarterCups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double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8" name="Right Arrow 7"/>
          <p:cNvSpPr/>
          <p:nvPr/>
        </p:nvSpPr>
        <p:spPr bwMode="auto">
          <a:xfrm rot="13368588">
            <a:off x="1696294" y="4275789"/>
            <a:ext cx="1241155" cy="48791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1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1597112" y="3320152"/>
            <a:ext cx="694018" cy="453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72576" y="3320153"/>
            <a:ext cx="1779275" cy="1254931"/>
            <a:chOff x="72576" y="3320153"/>
            <a:chExt cx="1779275" cy="1254931"/>
          </a:xfrm>
        </p:grpSpPr>
        <p:grpSp>
          <p:nvGrpSpPr>
            <p:cNvPr id="55" name="Group 54"/>
            <p:cNvGrpSpPr/>
            <p:nvPr/>
          </p:nvGrpSpPr>
          <p:grpSpPr>
            <a:xfrm>
              <a:off x="72576" y="3320153"/>
              <a:ext cx="1779275" cy="1254931"/>
              <a:chOff x="72576" y="3320153"/>
              <a:chExt cx="1779275" cy="1254931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08452" y="4236530"/>
                <a:ext cx="16433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2576" y="3320153"/>
                <a:ext cx="11945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239" y="1753875"/>
            <a:ext cx="1744794" cy="1165086"/>
            <a:chOff x="62239" y="1753875"/>
            <a:chExt cx="1744794" cy="1165086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52567" y="2123207"/>
              <a:ext cx="1219200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0.125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cupsCulture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49106" y="2580407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double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 bwMode="auto">
          <a:xfrm>
            <a:off x="5181600" y="1228266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432534" y="1295936"/>
            <a:ext cx="2092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addStarterCups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832146"/>
            <a:ext cx="1176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Point B</a:t>
            </a:r>
            <a:endParaRPr lang="en-US" sz="24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1963088" y="1415826"/>
            <a:ext cx="2382861" cy="2277556"/>
            <a:chOff x="1963088" y="1415826"/>
            <a:chExt cx="2382861" cy="2277556"/>
          </a:xfrm>
        </p:grpSpPr>
        <p:grpSp>
          <p:nvGrpSpPr>
            <p:cNvPr id="69" name="Group 68"/>
            <p:cNvGrpSpPr/>
            <p:nvPr/>
          </p:nvGrpSpPr>
          <p:grpSpPr>
            <a:xfrm>
              <a:off x="1963088" y="1415826"/>
              <a:ext cx="2382861" cy="2277556"/>
              <a:chOff x="2319433" y="1463176"/>
              <a:chExt cx="2382861" cy="2277556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2319433" y="1463176"/>
                <a:ext cx="2382861" cy="2277556"/>
                <a:chOff x="76200" y="1677847"/>
                <a:chExt cx="2205516" cy="2007453"/>
              </a:xfrm>
            </p:grpSpPr>
            <p:sp>
              <p:nvSpPr>
                <p:cNvPr id="75" name="Rectangle 74"/>
                <p:cNvSpPr/>
                <p:nvPr/>
              </p:nvSpPr>
              <p:spPr bwMode="auto">
                <a:xfrm>
                  <a:off x="403653" y="1981200"/>
                  <a:ext cx="1708845" cy="137513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1176063" y="3386896"/>
                  <a:ext cx="1105653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Incubator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72" name="Group 71"/>
              <p:cNvGrpSpPr/>
              <p:nvPr/>
            </p:nvGrpSpPr>
            <p:grpSpPr>
              <a:xfrm>
                <a:off x="2673217" y="1801225"/>
                <a:ext cx="1735731" cy="1165086"/>
                <a:chOff x="76200" y="1611868"/>
                <a:chExt cx="1735731" cy="1165086"/>
              </a:xfrm>
            </p:grpSpPr>
            <p:sp>
              <p:nvSpPr>
                <p:cNvPr id="73" name="TextBox 72"/>
                <p:cNvSpPr txBox="1"/>
                <p:nvPr/>
              </p:nvSpPr>
              <p:spPr>
                <a:xfrm>
                  <a:off x="76200" y="1611868"/>
                  <a:ext cx="141897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numBacteria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1178424" y="2438400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long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70" name="Rectangle 69"/>
            <p:cNvSpPr/>
            <p:nvPr/>
          </p:nvSpPr>
          <p:spPr bwMode="auto">
            <a:xfrm>
              <a:off x="2378221" y="2123207"/>
              <a:ext cx="1736579" cy="48354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1963088" y="4780138"/>
            <a:ext cx="8542723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Incubator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addStarterCups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// Point B</a:t>
            </a:r>
            <a:b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long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newBacteria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starterCups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BACTERIA_PER_CUP_STARTER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422363" y="1607879"/>
            <a:ext cx="2110431" cy="1244623"/>
            <a:chOff x="72576" y="3320153"/>
            <a:chExt cx="2110431" cy="1244623"/>
          </a:xfrm>
        </p:grpSpPr>
        <p:grpSp>
          <p:nvGrpSpPr>
            <p:cNvPr id="48" name="Group 47"/>
            <p:cNvGrpSpPr/>
            <p:nvPr/>
          </p:nvGrpSpPr>
          <p:grpSpPr>
            <a:xfrm>
              <a:off x="72576" y="3320153"/>
              <a:ext cx="2110431" cy="1244623"/>
              <a:chOff x="72576" y="3320153"/>
              <a:chExt cx="2110431" cy="1244623"/>
            </a:xfrm>
          </p:grpSpPr>
          <p:sp>
            <p:nvSpPr>
              <p:cNvPr id="50" name="Oval 49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39608" y="4226222"/>
                <a:ext cx="16433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72576" y="3320153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57" name="Straight Arrow Connector 56"/>
          <p:cNvCxnSpPr>
            <a:stCxn id="50" idx="3"/>
          </p:cNvCxnSpPr>
          <p:nvPr/>
        </p:nvCxnSpPr>
        <p:spPr bwMode="auto">
          <a:xfrm flipH="1">
            <a:off x="4163124" y="2400623"/>
            <a:ext cx="1508366" cy="518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58" name="Group 57"/>
          <p:cNvGrpSpPr/>
          <p:nvPr/>
        </p:nvGrpSpPr>
        <p:grpSpPr>
          <a:xfrm>
            <a:off x="5286123" y="2772285"/>
            <a:ext cx="2861406" cy="1165086"/>
            <a:chOff x="62239" y="1753875"/>
            <a:chExt cx="2861406" cy="1165086"/>
          </a:xfrm>
        </p:grpSpPr>
        <p:sp>
          <p:nvSpPr>
            <p:cNvPr id="59" name="Rectangle 58"/>
            <p:cNvSpPr/>
            <p:nvPr/>
          </p:nvSpPr>
          <p:spPr bwMode="auto">
            <a:xfrm>
              <a:off x="352566" y="2123207"/>
              <a:ext cx="2571079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0.125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starterCups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855916" y="2580407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double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78" name="Right Arrow 77"/>
          <p:cNvSpPr/>
          <p:nvPr/>
        </p:nvSpPr>
        <p:spPr bwMode="auto">
          <a:xfrm rot="19465694">
            <a:off x="4018858" y="4073404"/>
            <a:ext cx="1241155" cy="48791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9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1597112" y="3320152"/>
            <a:ext cx="694018" cy="453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72576" y="3320153"/>
            <a:ext cx="1779275" cy="1254931"/>
            <a:chOff x="72576" y="3320153"/>
            <a:chExt cx="1779275" cy="1254931"/>
          </a:xfrm>
        </p:grpSpPr>
        <p:grpSp>
          <p:nvGrpSpPr>
            <p:cNvPr id="55" name="Group 54"/>
            <p:cNvGrpSpPr/>
            <p:nvPr/>
          </p:nvGrpSpPr>
          <p:grpSpPr>
            <a:xfrm>
              <a:off x="72576" y="3320153"/>
              <a:ext cx="1779275" cy="1254931"/>
              <a:chOff x="72576" y="3320153"/>
              <a:chExt cx="1779275" cy="1254931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08452" y="4236530"/>
                <a:ext cx="16433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2576" y="3320153"/>
                <a:ext cx="11945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239" y="1753875"/>
            <a:ext cx="1744794" cy="1165086"/>
            <a:chOff x="62239" y="1753875"/>
            <a:chExt cx="1744794" cy="1165086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52567" y="2123207"/>
              <a:ext cx="1219200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0.125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cupsCulture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49106" y="2580407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double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 bwMode="auto">
          <a:xfrm>
            <a:off x="5181600" y="1228266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432534" y="1295936"/>
            <a:ext cx="2092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addStarterCups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832146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Point C</a:t>
            </a:r>
            <a:endParaRPr lang="en-US" sz="2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5422363" y="1607879"/>
            <a:ext cx="2110431" cy="1244623"/>
            <a:chOff x="72576" y="3320153"/>
            <a:chExt cx="2110431" cy="1244623"/>
          </a:xfrm>
        </p:grpSpPr>
        <p:grpSp>
          <p:nvGrpSpPr>
            <p:cNvPr id="40" name="Group 39"/>
            <p:cNvGrpSpPr/>
            <p:nvPr/>
          </p:nvGrpSpPr>
          <p:grpSpPr>
            <a:xfrm>
              <a:off x="72576" y="3320153"/>
              <a:ext cx="2110431" cy="1244623"/>
              <a:chOff x="72576" y="3320153"/>
              <a:chExt cx="2110431" cy="1244623"/>
            </a:xfrm>
          </p:grpSpPr>
          <p:sp>
            <p:nvSpPr>
              <p:cNvPr id="42" name="Oval 4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9608" y="4226222"/>
                <a:ext cx="16433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2576" y="3320153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45" name="Straight Arrow Connector 44"/>
          <p:cNvCxnSpPr>
            <a:stCxn id="42" idx="3"/>
          </p:cNvCxnSpPr>
          <p:nvPr/>
        </p:nvCxnSpPr>
        <p:spPr bwMode="auto">
          <a:xfrm flipH="1">
            <a:off x="4163124" y="2400623"/>
            <a:ext cx="1508366" cy="518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8" name="Group 7"/>
          <p:cNvGrpSpPr/>
          <p:nvPr/>
        </p:nvGrpSpPr>
        <p:grpSpPr>
          <a:xfrm>
            <a:off x="1963088" y="1415826"/>
            <a:ext cx="2382861" cy="2277556"/>
            <a:chOff x="1963088" y="1415826"/>
            <a:chExt cx="2382861" cy="2277556"/>
          </a:xfrm>
        </p:grpSpPr>
        <p:grpSp>
          <p:nvGrpSpPr>
            <p:cNvPr id="48" name="Group 47"/>
            <p:cNvGrpSpPr/>
            <p:nvPr/>
          </p:nvGrpSpPr>
          <p:grpSpPr>
            <a:xfrm>
              <a:off x="1963088" y="1415826"/>
              <a:ext cx="2382861" cy="2277556"/>
              <a:chOff x="2319433" y="1463176"/>
              <a:chExt cx="2382861" cy="2277556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2319433" y="1463176"/>
                <a:ext cx="2382861" cy="2277556"/>
                <a:chOff x="76200" y="1677847"/>
                <a:chExt cx="2205516" cy="2007453"/>
              </a:xfrm>
            </p:grpSpPr>
            <p:sp>
              <p:nvSpPr>
                <p:cNvPr id="59" name="Rectangle 58"/>
                <p:cNvSpPr/>
                <p:nvPr/>
              </p:nvSpPr>
              <p:spPr bwMode="auto">
                <a:xfrm>
                  <a:off x="403653" y="1981200"/>
                  <a:ext cx="1708845" cy="1375133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200" y="1677847"/>
                  <a:ext cx="85792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285638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1176063" y="3386896"/>
                  <a:ext cx="1105653" cy="2984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Incubator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2673217" y="1801225"/>
                <a:ext cx="1735731" cy="1165086"/>
                <a:chOff x="76200" y="1611868"/>
                <a:chExt cx="1735731" cy="1165086"/>
              </a:xfrm>
            </p:grpSpPr>
            <p:sp>
              <p:nvSpPr>
                <p:cNvPr id="57" name="TextBox 56"/>
                <p:cNvSpPr txBox="1"/>
                <p:nvPr/>
              </p:nvSpPr>
              <p:spPr>
                <a:xfrm>
                  <a:off x="76200" y="1611868"/>
                  <a:ext cx="141897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numBacteria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1178424" y="2438400"/>
                  <a:ext cx="633507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long</a:t>
                  </a:r>
                  <a:endParaRPr lang="en-US" sz="16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51" name="Rectangle 50"/>
            <p:cNvSpPr/>
            <p:nvPr/>
          </p:nvSpPr>
          <p:spPr bwMode="auto">
            <a:xfrm>
              <a:off x="2378221" y="2123207"/>
              <a:ext cx="1736579" cy="48354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944387" y="4780138"/>
            <a:ext cx="8542723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Incubator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addStarterCups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long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newBacteria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starterCups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BACTERIA_PER_CUP_STARTER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// Point C</a:t>
            </a:r>
            <a:b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numBacteria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newBacteria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286123" y="2772285"/>
            <a:ext cx="2861406" cy="1165086"/>
            <a:chOff x="62239" y="1753875"/>
            <a:chExt cx="2861406" cy="1165086"/>
          </a:xfrm>
        </p:grpSpPr>
        <p:sp>
          <p:nvSpPr>
            <p:cNvPr id="74" name="Rectangle 73"/>
            <p:cNvSpPr/>
            <p:nvPr/>
          </p:nvSpPr>
          <p:spPr bwMode="auto">
            <a:xfrm>
              <a:off x="352566" y="2123207"/>
              <a:ext cx="2571079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0.125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starterCups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855916" y="2580407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double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74398" y="3847054"/>
            <a:ext cx="2861406" cy="1165086"/>
            <a:chOff x="62239" y="1753875"/>
            <a:chExt cx="2861406" cy="1165086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52566" y="2123207"/>
              <a:ext cx="2571079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2_500_000_000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	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newBacteria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55916" y="2580407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long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77" name="Right Arrow 76"/>
          <p:cNvSpPr/>
          <p:nvPr/>
        </p:nvSpPr>
        <p:spPr bwMode="auto">
          <a:xfrm rot="19465694">
            <a:off x="4018858" y="4073401"/>
            <a:ext cx="1241155" cy="48791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add culture to incubator?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51851" y="1404454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1597112" y="3320152"/>
            <a:ext cx="694018" cy="453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72576" y="3320153"/>
            <a:ext cx="1779275" cy="1254931"/>
            <a:chOff x="72576" y="3320153"/>
            <a:chExt cx="1779275" cy="1254931"/>
          </a:xfrm>
        </p:grpSpPr>
        <p:grpSp>
          <p:nvGrpSpPr>
            <p:cNvPr id="55" name="Group 54"/>
            <p:cNvGrpSpPr/>
            <p:nvPr/>
          </p:nvGrpSpPr>
          <p:grpSpPr>
            <a:xfrm>
              <a:off x="72576" y="3320153"/>
              <a:ext cx="1779275" cy="1254931"/>
              <a:chOff x="72576" y="3320153"/>
              <a:chExt cx="1779275" cy="1254931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08452" y="4236530"/>
                <a:ext cx="16433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2576" y="3320153"/>
                <a:ext cx="11945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122627" y="1293811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239" y="1753875"/>
            <a:ext cx="1744794" cy="1165086"/>
            <a:chOff x="62239" y="1753875"/>
            <a:chExt cx="1744794" cy="1165086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52567" y="2123207"/>
              <a:ext cx="1219200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0.125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cupsCulture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949106" y="2580407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double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 bwMode="auto">
          <a:xfrm>
            <a:off x="5181600" y="1228266"/>
            <a:ext cx="0" cy="502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432534" y="1295936"/>
            <a:ext cx="2092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addStarterCups</a:t>
            </a:r>
            <a:r>
              <a:rPr lang="en-US" sz="16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endParaRPr lang="en-US" sz="16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53200" y="832146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Point D</a:t>
            </a:r>
            <a:endParaRPr lang="en-US" sz="24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1963088" y="1415826"/>
            <a:ext cx="2382861" cy="2277556"/>
            <a:chOff x="2319433" y="1463176"/>
            <a:chExt cx="2382861" cy="2277556"/>
          </a:xfrm>
        </p:grpSpPr>
        <p:grpSp>
          <p:nvGrpSpPr>
            <p:cNvPr id="49" name="Group 48"/>
            <p:cNvGrpSpPr/>
            <p:nvPr/>
          </p:nvGrpSpPr>
          <p:grpSpPr>
            <a:xfrm>
              <a:off x="2319433" y="1463176"/>
              <a:ext cx="2382861" cy="2277556"/>
              <a:chOff x="76200" y="1677847"/>
              <a:chExt cx="2205516" cy="2007453"/>
            </a:xfrm>
          </p:grpSpPr>
          <p:sp>
            <p:nvSpPr>
              <p:cNvPr id="59" name="Rectangle 58"/>
              <p:cNvSpPr/>
              <p:nvPr/>
            </p:nvSpPr>
            <p:spPr bwMode="auto">
              <a:xfrm>
                <a:off x="403653" y="1981200"/>
                <a:ext cx="1708845" cy="137513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76200" y="1677847"/>
                <a:ext cx="8579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285638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176063" y="3386896"/>
                <a:ext cx="1105653" cy="298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673217" y="1801225"/>
              <a:ext cx="1797928" cy="1165086"/>
              <a:chOff x="76200" y="1611868"/>
              <a:chExt cx="1797928" cy="1165086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137549" y="1981200"/>
                <a:ext cx="1736579" cy="48354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dirty="0"/>
                  <a:t>2_500_000_000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6200" y="1611868"/>
                <a:ext cx="1418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numBacteria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178424" y="2438400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long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1944387" y="4876800"/>
            <a:ext cx="3993401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  <a:cs typeface="Consolas" panose="020B0609020204030204" pitchFamily="49" charset="0"/>
              </a:rPr>
              <a:t>in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Incubator</a:t>
            </a:r>
            <a:r>
              <a:rPr lang="en-US" b="1" dirty="0" smtClean="0">
                <a:latin typeface="+mn-lt"/>
                <a:cs typeface="Consolas" panose="020B0609020204030204" pitchFamily="49" charset="0"/>
              </a:rPr>
              <a:t>'s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addStarterCups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numBacteria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newBacteria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b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i="1" dirty="0">
                <a:latin typeface="Consolas" panose="020B0609020204030204" pitchFamily="49" charset="0"/>
                <a:cs typeface="Consolas" panose="020B0609020204030204" pitchFamily="49" charset="0"/>
              </a:rPr>
              <a:t>// Point D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5422363" y="1607879"/>
            <a:ext cx="2110431" cy="1244623"/>
            <a:chOff x="72576" y="3320153"/>
            <a:chExt cx="2110431" cy="1244623"/>
          </a:xfrm>
        </p:grpSpPr>
        <p:grpSp>
          <p:nvGrpSpPr>
            <p:cNvPr id="70" name="Group 69"/>
            <p:cNvGrpSpPr/>
            <p:nvPr/>
          </p:nvGrpSpPr>
          <p:grpSpPr>
            <a:xfrm>
              <a:off x="72576" y="3320153"/>
              <a:ext cx="2110431" cy="1244623"/>
              <a:chOff x="72576" y="3320153"/>
              <a:chExt cx="2110431" cy="1244623"/>
            </a:xfrm>
          </p:grpSpPr>
          <p:sp>
            <p:nvSpPr>
              <p:cNvPr id="72" name="Oval 7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539608" y="4226222"/>
                <a:ext cx="164339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Incubator ref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72576" y="3320153"/>
                <a:ext cx="6335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6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498710" y="3742866"/>
              <a:ext cx="926914" cy="38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285638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75" name="Straight Arrow Connector 74"/>
          <p:cNvCxnSpPr>
            <a:stCxn id="72" idx="3"/>
          </p:cNvCxnSpPr>
          <p:nvPr/>
        </p:nvCxnSpPr>
        <p:spPr bwMode="auto">
          <a:xfrm flipH="1">
            <a:off x="4163124" y="2400623"/>
            <a:ext cx="1508366" cy="5183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76" name="Group 75"/>
          <p:cNvGrpSpPr/>
          <p:nvPr/>
        </p:nvGrpSpPr>
        <p:grpSpPr>
          <a:xfrm>
            <a:off x="5286123" y="2772285"/>
            <a:ext cx="2861406" cy="1165086"/>
            <a:chOff x="62239" y="1753875"/>
            <a:chExt cx="2861406" cy="1165086"/>
          </a:xfrm>
        </p:grpSpPr>
        <p:sp>
          <p:nvSpPr>
            <p:cNvPr id="77" name="Rectangle 76"/>
            <p:cNvSpPr/>
            <p:nvPr/>
          </p:nvSpPr>
          <p:spPr bwMode="auto">
            <a:xfrm>
              <a:off x="352566" y="2123207"/>
              <a:ext cx="2571079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0.125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starterCups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855916" y="2580407"/>
              <a:ext cx="857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double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274398" y="3847054"/>
            <a:ext cx="2861406" cy="1165086"/>
            <a:chOff x="62239" y="1753875"/>
            <a:chExt cx="2861406" cy="1165086"/>
          </a:xfrm>
        </p:grpSpPr>
        <p:sp>
          <p:nvSpPr>
            <p:cNvPr id="81" name="Rectangle 80"/>
            <p:cNvSpPr/>
            <p:nvPr/>
          </p:nvSpPr>
          <p:spPr bwMode="auto">
            <a:xfrm>
              <a:off x="352566" y="2123207"/>
              <a:ext cx="2571079" cy="43712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2_500_000_000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	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2239" y="1753875"/>
              <a:ext cx="14189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newBacteria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855916" y="2580407"/>
              <a:ext cx="6335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long</a:t>
              </a:r>
              <a:endParaRPr lang="en-US" sz="16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84" name="Right Arrow 83"/>
          <p:cNvSpPr/>
          <p:nvPr/>
        </p:nvSpPr>
        <p:spPr bwMode="auto">
          <a:xfrm rot="19465694">
            <a:off x="4018858" y="4073401"/>
            <a:ext cx="1241155" cy="48791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1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52501</TotalTime>
  <Words>941</Words>
  <Application>Microsoft Office PowerPoint</Application>
  <PresentationFormat>On-screen Show (4:3)</PresentationFormat>
  <Paragraphs>274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    SE1011 Week 6, Class 2</vt:lpstr>
      <vt:lpstr>Old Muddy Points</vt:lpstr>
      <vt:lpstr>Muddiest Point (1)</vt:lpstr>
      <vt:lpstr>Muddiest Point (2)</vt:lpstr>
      <vt:lpstr>Scope</vt:lpstr>
      <vt:lpstr>How to add culture to incubator?</vt:lpstr>
      <vt:lpstr>How to add culture to incubator?</vt:lpstr>
      <vt:lpstr>How to add culture to incubator?</vt:lpstr>
      <vt:lpstr>How to add culture to incubator?</vt:lpstr>
      <vt:lpstr>How to print a class  variable?</vt:lpstr>
      <vt:lpstr>How to print a class  variable?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1715</cp:revision>
  <cp:lastPrinted>2015-10-16T15:59:29Z</cp:lastPrinted>
  <dcterms:created xsi:type="dcterms:W3CDTF">1999-09-06T21:32:20Z</dcterms:created>
  <dcterms:modified xsi:type="dcterms:W3CDTF">2015-10-16T16:54:39Z</dcterms:modified>
</cp:coreProperties>
</file>