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20" r:id="rId2"/>
    <p:sldId id="356" r:id="rId3"/>
    <p:sldId id="357" r:id="rId4"/>
    <p:sldId id="345" r:id="rId5"/>
    <p:sldId id="358" r:id="rId6"/>
    <p:sldId id="367" r:id="rId7"/>
    <p:sldId id="361" r:id="rId8"/>
    <p:sldId id="362" r:id="rId9"/>
    <p:sldId id="363" r:id="rId10"/>
    <p:sldId id="366" r:id="rId11"/>
    <p:sldId id="368" r:id="rId12"/>
    <p:sldId id="369" r:id="rId13"/>
    <p:sldId id="359" r:id="rId14"/>
    <p:sldId id="343" r:id="rId15"/>
    <p:sldId id="325" r:id="rId1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26" autoAdjust="0"/>
    <p:restoredTop sz="70498" autoAdjust="0"/>
  </p:normalViewPr>
  <p:slideViewPr>
    <p:cSldViewPr>
      <p:cViewPr varScale="1">
        <p:scale>
          <a:sx n="89" d="100"/>
          <a:sy n="89" d="100"/>
        </p:scale>
        <p:origin x="-109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23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21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95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9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44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48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48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48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7,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Half Exam 3 (I have it with me)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Object Oriented Programming Details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References as arguments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Overloaded methods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Garbage collector again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multBy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308197" y="1328033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79009" y="125485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96219" y="1335554"/>
            <a:ext cx="1758712" cy="1671333"/>
            <a:chOff x="1963088" y="1415826"/>
            <a:chExt cx="2659229" cy="2527110"/>
          </a:xfrm>
        </p:grpSpPr>
        <p:grpSp>
          <p:nvGrpSpPr>
            <p:cNvPr id="48" name="Group 47"/>
            <p:cNvGrpSpPr/>
            <p:nvPr/>
          </p:nvGrpSpPr>
          <p:grpSpPr>
            <a:xfrm>
              <a:off x="1963088" y="1415826"/>
              <a:ext cx="2659229" cy="2527110"/>
              <a:chOff x="2319433" y="1463176"/>
              <a:chExt cx="2659229" cy="2527110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319433" y="1463176"/>
                <a:ext cx="2659229" cy="2527110"/>
                <a:chOff x="76200" y="1677847"/>
                <a:chExt cx="2461316" cy="2227412"/>
              </a:xfrm>
            </p:grpSpPr>
            <p:sp>
              <p:nvSpPr>
                <p:cNvPr id="59" name="Rectangle 58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6200" y="1677847"/>
                  <a:ext cx="852942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85638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446773" y="3536098"/>
                  <a:ext cx="1090743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673217" y="1801225"/>
                <a:ext cx="2196382" cy="1103355"/>
                <a:chOff x="76200" y="1611868"/>
                <a:chExt cx="2196382" cy="1103355"/>
              </a:xfrm>
            </p:grpSpPr>
            <p:sp>
              <p:nvSpPr>
                <p:cNvPr id="56" name="Rectangle 55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76200" y="1611868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222595" y="2296392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2334306" y="2508980"/>
              <a:ext cx="2196382" cy="1103355"/>
              <a:chOff x="2469272" y="1906275"/>
              <a:chExt cx="2196382" cy="1103355"/>
            </a:xfrm>
          </p:grpSpPr>
          <p:sp>
            <p:nvSpPr>
              <p:cNvPr id="68" name="Rectangle 67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469272" y="1906275"/>
                <a:ext cx="793065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615667" y="2590799"/>
                <a:ext cx="1049987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88" name="TextBox 87"/>
          <p:cNvSpPr txBox="1"/>
          <p:nvPr/>
        </p:nvSpPr>
        <p:spPr>
          <a:xfrm>
            <a:off x="-6180" y="1498556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2160" y="177558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918586" y="227498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9022" y="1778307"/>
            <a:ext cx="1428094" cy="876237"/>
            <a:chOff x="72576" y="3320153"/>
            <a:chExt cx="2159324" cy="1324899"/>
          </a:xfrm>
        </p:grpSpPr>
        <p:grpSp>
          <p:nvGrpSpPr>
            <p:cNvPr id="60" name="Group 59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63" name="Oval 6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72576" y="3320153"/>
                <a:ext cx="536142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r3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69" name="Straight Arrow Connector 68"/>
          <p:cNvCxnSpPr/>
          <p:nvPr/>
        </p:nvCxnSpPr>
        <p:spPr bwMode="auto">
          <a:xfrm flipV="1">
            <a:off x="1086803" y="1860658"/>
            <a:ext cx="443395" cy="263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70" name="Group 69"/>
          <p:cNvGrpSpPr/>
          <p:nvPr/>
        </p:nvGrpSpPr>
        <p:grpSpPr>
          <a:xfrm>
            <a:off x="24569" y="2623196"/>
            <a:ext cx="1428094" cy="876237"/>
            <a:chOff x="72576" y="3320153"/>
            <a:chExt cx="2159324" cy="1324899"/>
          </a:xfrm>
        </p:grpSpPr>
        <p:grpSp>
          <p:nvGrpSpPr>
            <p:cNvPr id="71" name="Group 70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73" name="Oval 7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72576" y="3320153"/>
                <a:ext cx="407683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85642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466641" y="3029779"/>
            <a:ext cx="1758712" cy="1671333"/>
            <a:chOff x="1466641" y="3029779"/>
            <a:chExt cx="1758712" cy="1671333"/>
          </a:xfrm>
        </p:grpSpPr>
        <p:grpSp>
          <p:nvGrpSpPr>
            <p:cNvPr id="76" name="Group 75"/>
            <p:cNvGrpSpPr/>
            <p:nvPr/>
          </p:nvGrpSpPr>
          <p:grpSpPr>
            <a:xfrm>
              <a:off x="1466641" y="3029779"/>
              <a:ext cx="1758712" cy="1671333"/>
              <a:chOff x="1963088" y="1415826"/>
              <a:chExt cx="2659229" cy="2527110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1963088" y="1415826"/>
                <a:ext cx="2659229" cy="2527110"/>
                <a:chOff x="2319433" y="1463176"/>
                <a:chExt cx="2659229" cy="2527110"/>
              </a:xfrm>
            </p:grpSpPr>
            <p:grpSp>
              <p:nvGrpSpPr>
                <p:cNvPr id="82" name="Group 81"/>
                <p:cNvGrpSpPr/>
                <p:nvPr/>
              </p:nvGrpSpPr>
              <p:grpSpPr>
                <a:xfrm>
                  <a:off x="2319433" y="1463176"/>
                  <a:ext cx="2659229" cy="2527110"/>
                  <a:chOff x="76200" y="1677847"/>
                  <a:chExt cx="2461316" cy="2227412"/>
                </a:xfrm>
              </p:grpSpPr>
              <p:sp>
                <p:nvSpPr>
                  <p:cNvPr id="98" name="Rectangle 97"/>
                  <p:cNvSpPr/>
                  <p:nvPr/>
                </p:nvSpPr>
                <p:spPr bwMode="auto">
                  <a:xfrm>
                    <a:off x="403653" y="1981200"/>
                    <a:ext cx="1855152" cy="15548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9" name="TextBox 98"/>
                  <p:cNvSpPr txBox="1"/>
                  <p:nvPr/>
                </p:nvSpPr>
                <p:spPr>
                  <a:xfrm>
                    <a:off x="76200" y="1677847"/>
                    <a:ext cx="852942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85642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1446773" y="3536098"/>
                    <a:ext cx="1090743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Complex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grpSp>
              <p:nvGrpSpPr>
                <p:cNvPr id="83" name="Group 82"/>
                <p:cNvGrpSpPr/>
                <p:nvPr/>
              </p:nvGrpSpPr>
              <p:grpSpPr>
                <a:xfrm>
                  <a:off x="2673217" y="1801225"/>
                  <a:ext cx="2196382" cy="1103355"/>
                  <a:chOff x="76200" y="1611868"/>
                  <a:chExt cx="2196382" cy="1103355"/>
                </a:xfrm>
              </p:grpSpPr>
              <p:sp>
                <p:nvSpPr>
                  <p:cNvPr id="84" name="Rectangle 83"/>
                  <p:cNvSpPr/>
                  <p:nvPr/>
                </p:nvSpPr>
                <p:spPr bwMode="auto">
                  <a:xfrm>
                    <a:off x="137549" y="1915393"/>
                    <a:ext cx="1736579" cy="41686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6" name="TextBox 95"/>
                  <p:cNvSpPr txBox="1"/>
                  <p:nvPr/>
                </p:nvSpPr>
                <p:spPr>
                  <a:xfrm>
                    <a:off x="76200" y="1611868"/>
                    <a:ext cx="793065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real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1222595" y="2296392"/>
                    <a:ext cx="1049987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double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</p:grpSp>
          <p:grpSp>
            <p:nvGrpSpPr>
              <p:cNvPr id="78" name="Group 77"/>
              <p:cNvGrpSpPr/>
              <p:nvPr/>
            </p:nvGrpSpPr>
            <p:grpSpPr>
              <a:xfrm>
                <a:off x="2334306" y="2508980"/>
                <a:ext cx="2196382" cy="1103355"/>
                <a:chOff x="2469272" y="1906275"/>
                <a:chExt cx="2196382" cy="1103355"/>
              </a:xfrm>
            </p:grpSpPr>
            <p:sp>
              <p:nvSpPr>
                <p:cNvPr id="79" name="Rectangle 78"/>
                <p:cNvSpPr/>
                <p:nvPr/>
              </p:nvSpPr>
              <p:spPr bwMode="auto">
                <a:xfrm>
                  <a:off x="2530621" y="2209800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2469272" y="1906275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imag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3615667" y="2590799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>
            <a:xfrm>
              <a:off x="2138232" y="3454092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098431" y="3963028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03" name="Straight Arrow Connector 102"/>
          <p:cNvCxnSpPr/>
          <p:nvPr/>
        </p:nvCxnSpPr>
        <p:spPr bwMode="auto">
          <a:xfrm>
            <a:off x="1130125" y="3034332"/>
            <a:ext cx="570494" cy="3309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87" name="Group 86"/>
          <p:cNvGrpSpPr/>
          <p:nvPr/>
        </p:nvGrpSpPr>
        <p:grpSpPr>
          <a:xfrm>
            <a:off x="1582333" y="4663238"/>
            <a:ext cx="1758712" cy="1671333"/>
            <a:chOff x="1466641" y="3029779"/>
            <a:chExt cx="1758712" cy="1671333"/>
          </a:xfrm>
        </p:grpSpPr>
        <p:grpSp>
          <p:nvGrpSpPr>
            <p:cNvPr id="89" name="Group 88"/>
            <p:cNvGrpSpPr/>
            <p:nvPr/>
          </p:nvGrpSpPr>
          <p:grpSpPr>
            <a:xfrm>
              <a:off x="1466641" y="3029779"/>
              <a:ext cx="1758712" cy="1671333"/>
              <a:chOff x="1963088" y="1415826"/>
              <a:chExt cx="2659229" cy="2527110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1963088" y="1415826"/>
                <a:ext cx="2659229" cy="2527110"/>
                <a:chOff x="2319433" y="1463176"/>
                <a:chExt cx="2659229" cy="2527110"/>
              </a:xfrm>
            </p:grpSpPr>
            <p:grpSp>
              <p:nvGrpSpPr>
                <p:cNvPr id="113" name="Group 112"/>
                <p:cNvGrpSpPr/>
                <p:nvPr/>
              </p:nvGrpSpPr>
              <p:grpSpPr>
                <a:xfrm>
                  <a:off x="2319433" y="1463176"/>
                  <a:ext cx="2659229" cy="2527110"/>
                  <a:chOff x="76200" y="1677847"/>
                  <a:chExt cx="2461316" cy="2227412"/>
                </a:xfrm>
              </p:grpSpPr>
              <p:sp>
                <p:nvSpPr>
                  <p:cNvPr id="118" name="Rectangle 117"/>
                  <p:cNvSpPr/>
                  <p:nvPr/>
                </p:nvSpPr>
                <p:spPr bwMode="auto">
                  <a:xfrm>
                    <a:off x="403653" y="1981200"/>
                    <a:ext cx="1855152" cy="15548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76200" y="1677847"/>
                    <a:ext cx="852942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85646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1446773" y="3536098"/>
                    <a:ext cx="1090743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Complex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grpSp>
              <p:nvGrpSpPr>
                <p:cNvPr id="114" name="Group 113"/>
                <p:cNvGrpSpPr/>
                <p:nvPr/>
              </p:nvGrpSpPr>
              <p:grpSpPr>
                <a:xfrm>
                  <a:off x="2673217" y="1801225"/>
                  <a:ext cx="2196382" cy="1103355"/>
                  <a:chOff x="76200" y="1611868"/>
                  <a:chExt cx="2196382" cy="1103355"/>
                </a:xfrm>
              </p:grpSpPr>
              <p:sp>
                <p:nvSpPr>
                  <p:cNvPr id="115" name="Rectangle 114"/>
                  <p:cNvSpPr/>
                  <p:nvPr/>
                </p:nvSpPr>
                <p:spPr bwMode="auto">
                  <a:xfrm>
                    <a:off x="137549" y="1915393"/>
                    <a:ext cx="1736579" cy="41686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6" name="TextBox 115"/>
                  <p:cNvSpPr txBox="1"/>
                  <p:nvPr/>
                </p:nvSpPr>
                <p:spPr>
                  <a:xfrm>
                    <a:off x="76200" y="1611868"/>
                    <a:ext cx="793065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real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1222595" y="2296392"/>
                    <a:ext cx="1049987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double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</p:grpSp>
          <p:grpSp>
            <p:nvGrpSpPr>
              <p:cNvPr id="94" name="Group 93"/>
              <p:cNvGrpSpPr/>
              <p:nvPr/>
            </p:nvGrpSpPr>
            <p:grpSpPr>
              <a:xfrm>
                <a:off x="2334306" y="2508980"/>
                <a:ext cx="2196382" cy="1103355"/>
                <a:chOff x="2469272" y="1906275"/>
                <a:chExt cx="2196382" cy="1103355"/>
              </a:xfrm>
            </p:grpSpPr>
            <p:sp>
              <p:nvSpPr>
                <p:cNvPr id="95" name="Rectangle 94"/>
                <p:cNvSpPr/>
                <p:nvPr/>
              </p:nvSpPr>
              <p:spPr bwMode="auto">
                <a:xfrm>
                  <a:off x="2530621" y="2209800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2469272" y="1906275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imag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3615667" y="2590799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90" name="Rectangle 89"/>
            <p:cNvSpPr/>
            <p:nvPr/>
          </p:nvSpPr>
          <p:spPr>
            <a:xfrm>
              <a:off x="2138232" y="3454092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098431" y="3963028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3.0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99214" y="4811657"/>
            <a:ext cx="4028524" cy="15696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main(String[]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args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) {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Complex r3 =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new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Complex(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Complex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=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new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Complex(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,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);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Complex prod =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i.multBy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(r3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// HERE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System.</a:t>
            </a:r>
            <a:r>
              <a:rPr kumimoji="0" lang="en-US" altLang="en-US" sz="1200" b="1" i="1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out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.println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itchFamily="49" charset="0"/>
                <a:cs typeface="Courier New" pitchFamily="49" charset="0"/>
              </a:rPr>
              <a:t>"result: "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+prod);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-13647" y="3963028"/>
            <a:ext cx="1428094" cy="876237"/>
            <a:chOff x="72576" y="3320153"/>
            <a:chExt cx="2159324" cy="1324899"/>
          </a:xfrm>
        </p:grpSpPr>
        <p:grpSp>
          <p:nvGrpSpPr>
            <p:cNvPr id="129" name="Group 128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31" name="Oval 130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72576" y="3320153"/>
                <a:ext cx="793065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prod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85646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34" name="Straight Arrow Connector 133"/>
          <p:cNvCxnSpPr/>
          <p:nvPr/>
        </p:nvCxnSpPr>
        <p:spPr bwMode="auto">
          <a:xfrm>
            <a:off x="1097457" y="4369611"/>
            <a:ext cx="718855" cy="8557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180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</a:t>
            </a:r>
            <a:r>
              <a:rPr lang="en-US" dirty="0" smtClean="0"/>
              <a:t>What is the state of memory at "HERE 2"?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 public void mystery(Incubator other) {</a:t>
            </a:r>
          </a:p>
          <a:p>
            <a:pPr marL="0" indent="0">
              <a:buNone/>
            </a:pPr>
            <a:r>
              <a:rPr lang="en-US" sz="2400" dirty="0"/>
              <a:t>        long total;</a:t>
            </a:r>
          </a:p>
          <a:p>
            <a:pPr marL="0" indent="0">
              <a:buNone/>
            </a:pPr>
            <a:r>
              <a:rPr lang="en-US" sz="2400" dirty="0"/>
              <a:t>        // HERE 1</a:t>
            </a:r>
          </a:p>
          <a:p>
            <a:pPr marL="0" indent="0">
              <a:buNone/>
            </a:pPr>
            <a:r>
              <a:rPr lang="en-US" sz="2400" dirty="0"/>
              <a:t>        total = </a:t>
            </a:r>
            <a:r>
              <a:rPr lang="en-US" sz="2400" dirty="0" err="1"/>
              <a:t>this.numBacteria</a:t>
            </a:r>
            <a:r>
              <a:rPr lang="en-US" sz="2400" dirty="0"/>
              <a:t> + </a:t>
            </a:r>
            <a:r>
              <a:rPr lang="en-US" sz="2400" dirty="0" err="1" smtClean="0"/>
              <a:t>other.numBacteria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err="1" smtClean="0"/>
              <a:t>this.numBacteria</a:t>
            </a:r>
            <a:r>
              <a:rPr lang="en-US" sz="2400" dirty="0" smtClean="0"/>
              <a:t> </a:t>
            </a:r>
            <a:r>
              <a:rPr lang="en-US" sz="2400" dirty="0"/>
              <a:t>= total/2;</a:t>
            </a:r>
          </a:p>
          <a:p>
            <a:pPr marL="0" indent="0">
              <a:buNone/>
            </a:pPr>
            <a:r>
              <a:rPr lang="en-US" sz="2400" dirty="0" smtClean="0"/>
              <a:t>        </a:t>
            </a:r>
            <a:r>
              <a:rPr lang="en-US" sz="2400" dirty="0" err="1" smtClean="0"/>
              <a:t>other.numBacteria</a:t>
            </a:r>
            <a:r>
              <a:rPr lang="en-US" sz="2400" dirty="0" smtClean="0"/>
              <a:t> </a:t>
            </a:r>
            <a:r>
              <a:rPr lang="en-US" sz="2400" dirty="0"/>
              <a:t>= total/2;</a:t>
            </a:r>
          </a:p>
          <a:p>
            <a:pPr marL="0" indent="0">
              <a:buNone/>
            </a:pPr>
            <a:r>
              <a:rPr lang="en-US" sz="2400" dirty="0"/>
              <a:t>        // HERE 2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988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What is the state of memory at "HERE 2"?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308197" y="1328033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79009" y="125485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296219" y="1335554"/>
            <a:ext cx="1928630" cy="1671333"/>
            <a:chOff x="2319433" y="1463176"/>
            <a:chExt cx="2916149" cy="2527110"/>
          </a:xfrm>
        </p:grpSpPr>
        <p:grpSp>
          <p:nvGrpSpPr>
            <p:cNvPr id="49" name="Group 48"/>
            <p:cNvGrpSpPr/>
            <p:nvPr/>
          </p:nvGrpSpPr>
          <p:grpSpPr>
            <a:xfrm>
              <a:off x="2319433" y="1463176"/>
              <a:ext cx="2916149" cy="2527110"/>
              <a:chOff x="76200" y="1677847"/>
              <a:chExt cx="2699114" cy="2227412"/>
            </a:xfrm>
          </p:grpSpPr>
          <p:sp>
            <p:nvSpPr>
              <p:cNvPr id="59" name="Rectangle 58"/>
              <p:cNvSpPr/>
              <p:nvPr/>
            </p:nvSpPr>
            <p:spPr bwMode="auto">
              <a:xfrm>
                <a:off x="403653" y="1981200"/>
                <a:ext cx="1855152" cy="155489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6200" y="1677847"/>
                <a:ext cx="852942" cy="369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85638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446771" y="3536098"/>
                <a:ext cx="1328543" cy="369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673217" y="1801225"/>
              <a:ext cx="1939460" cy="1103355"/>
              <a:chOff x="76200" y="1611868"/>
              <a:chExt cx="1939460" cy="1103355"/>
            </a:xfrm>
          </p:grpSpPr>
          <p:sp>
            <p:nvSpPr>
              <p:cNvPr id="56" name="Rectangle 55"/>
              <p:cNvSpPr/>
              <p:nvPr/>
            </p:nvSpPr>
            <p:spPr bwMode="auto">
              <a:xfrm>
                <a:off x="137549" y="1915393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6200" y="1611868"/>
                <a:ext cx="1692292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numBacteria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222595" y="2296391"/>
                <a:ext cx="793065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long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88" name="TextBox 87"/>
          <p:cNvSpPr txBox="1"/>
          <p:nvPr/>
        </p:nvSpPr>
        <p:spPr>
          <a:xfrm>
            <a:off x="-6180" y="1498556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04627" y="1782122"/>
            <a:ext cx="12891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1_000_000_000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4317544" y="1178782"/>
            <a:ext cx="0" cy="33261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4382720" y="1498556"/>
            <a:ext cx="1598012" cy="876237"/>
            <a:chOff x="72576" y="3320153"/>
            <a:chExt cx="2416246" cy="1324899"/>
          </a:xfrm>
        </p:grpSpPr>
        <p:grpSp>
          <p:nvGrpSpPr>
            <p:cNvPr id="35" name="Group 34"/>
            <p:cNvGrpSpPr/>
            <p:nvPr/>
          </p:nvGrpSpPr>
          <p:grpSpPr>
            <a:xfrm>
              <a:off x="72576" y="3320153"/>
              <a:ext cx="2416246" cy="1324899"/>
              <a:chOff x="72576" y="3320153"/>
              <a:chExt cx="2416246" cy="1324899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39608" y="4226220"/>
                <a:ext cx="1949214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2576" y="3320153"/>
                <a:ext cx="79306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98711" y="3742866"/>
              <a:ext cx="921527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6" name="Straight Arrow Connector 5"/>
          <p:cNvCxnSpPr>
            <a:stCxn id="37" idx="2"/>
          </p:cNvCxnSpPr>
          <p:nvPr/>
        </p:nvCxnSpPr>
        <p:spPr bwMode="auto">
          <a:xfrm flipH="1">
            <a:off x="2867310" y="1905139"/>
            <a:ext cx="1517807" cy="4314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452716" y="1228211"/>
            <a:ext cx="2127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Complex(double real,</a:t>
            </a:r>
            <a:b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	double </a:t>
            </a:r>
            <a:r>
              <a:rPr lang="en-US" sz="1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-71591" y="1758566"/>
            <a:ext cx="1482518" cy="879429"/>
            <a:chOff x="-64434" y="3290305"/>
            <a:chExt cx="2241616" cy="1329726"/>
          </a:xfrm>
        </p:grpSpPr>
        <p:grpSp>
          <p:nvGrpSpPr>
            <p:cNvPr id="60" name="Group 59"/>
            <p:cNvGrpSpPr/>
            <p:nvPr/>
          </p:nvGrpSpPr>
          <p:grpSpPr>
            <a:xfrm>
              <a:off x="-64434" y="3290305"/>
              <a:ext cx="2241616" cy="1329726"/>
              <a:chOff x="-64434" y="3290305"/>
              <a:chExt cx="2241616" cy="1329726"/>
            </a:xfrm>
          </p:grpSpPr>
          <p:sp>
            <p:nvSpPr>
              <p:cNvPr id="63" name="Oval 6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27968" y="4201199"/>
                <a:ext cx="1949214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 </a:t>
                </a:r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-64434" y="3290305"/>
                <a:ext cx="79306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inc1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69" name="Straight Arrow Connector 68"/>
          <p:cNvCxnSpPr/>
          <p:nvPr/>
        </p:nvCxnSpPr>
        <p:spPr bwMode="auto">
          <a:xfrm flipV="1">
            <a:off x="1086803" y="1860658"/>
            <a:ext cx="443395" cy="263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70" name="Group 69"/>
          <p:cNvGrpSpPr/>
          <p:nvPr/>
        </p:nvGrpSpPr>
        <p:grpSpPr>
          <a:xfrm>
            <a:off x="-71590" y="2641541"/>
            <a:ext cx="1439734" cy="857893"/>
            <a:chOff x="-72820" y="3347890"/>
            <a:chExt cx="2176925" cy="1297162"/>
          </a:xfrm>
        </p:grpSpPr>
        <p:grpSp>
          <p:nvGrpSpPr>
            <p:cNvPr id="71" name="Group 70"/>
            <p:cNvGrpSpPr/>
            <p:nvPr/>
          </p:nvGrpSpPr>
          <p:grpSpPr>
            <a:xfrm>
              <a:off x="-72820" y="3347890"/>
              <a:ext cx="2176925" cy="1297162"/>
              <a:chOff x="-72820" y="3347890"/>
              <a:chExt cx="2176925" cy="1297162"/>
            </a:xfrm>
          </p:grpSpPr>
          <p:sp>
            <p:nvSpPr>
              <p:cNvPr id="73" name="Oval 7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54891" y="4226220"/>
                <a:ext cx="1949214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 </a:t>
                </a:r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-72820" y="3347890"/>
                <a:ext cx="79306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inc2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85642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466641" y="3029779"/>
            <a:ext cx="1928630" cy="1671333"/>
            <a:chOff x="2319433" y="1463176"/>
            <a:chExt cx="2916149" cy="2527110"/>
          </a:xfrm>
        </p:grpSpPr>
        <p:grpSp>
          <p:nvGrpSpPr>
            <p:cNvPr id="82" name="Group 81"/>
            <p:cNvGrpSpPr/>
            <p:nvPr/>
          </p:nvGrpSpPr>
          <p:grpSpPr>
            <a:xfrm>
              <a:off x="2319433" y="1463176"/>
              <a:ext cx="2916149" cy="2527110"/>
              <a:chOff x="76200" y="1677847"/>
              <a:chExt cx="2699114" cy="2227412"/>
            </a:xfrm>
          </p:grpSpPr>
          <p:sp>
            <p:nvSpPr>
              <p:cNvPr id="98" name="Rectangle 97"/>
              <p:cNvSpPr/>
              <p:nvPr/>
            </p:nvSpPr>
            <p:spPr bwMode="auto">
              <a:xfrm>
                <a:off x="403653" y="1981200"/>
                <a:ext cx="1855152" cy="155489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76200" y="1677847"/>
                <a:ext cx="852942" cy="369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85642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446771" y="3536098"/>
                <a:ext cx="1328543" cy="369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2673217" y="1801225"/>
              <a:ext cx="1939460" cy="1103355"/>
              <a:chOff x="76200" y="1611868"/>
              <a:chExt cx="1939460" cy="1103355"/>
            </a:xfrm>
          </p:grpSpPr>
          <p:sp>
            <p:nvSpPr>
              <p:cNvPr id="84" name="Rectangle 83"/>
              <p:cNvSpPr/>
              <p:nvPr/>
            </p:nvSpPr>
            <p:spPr bwMode="auto">
              <a:xfrm>
                <a:off x="137549" y="1915393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76200" y="1611868"/>
                <a:ext cx="1692292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numBacteria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1222595" y="2296391"/>
                <a:ext cx="793065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long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cxnSp>
        <p:nvCxnSpPr>
          <p:cNvPr id="103" name="Straight Arrow Connector 102"/>
          <p:cNvCxnSpPr/>
          <p:nvPr/>
        </p:nvCxnSpPr>
        <p:spPr bwMode="auto">
          <a:xfrm>
            <a:off x="1130125" y="3034332"/>
            <a:ext cx="570494" cy="3309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4388267" y="2486681"/>
            <a:ext cx="1598012" cy="876237"/>
            <a:chOff x="72576" y="3320153"/>
            <a:chExt cx="2416246" cy="1324899"/>
          </a:xfrm>
        </p:grpSpPr>
        <p:grpSp>
          <p:nvGrpSpPr>
            <p:cNvPr id="105" name="Group 104"/>
            <p:cNvGrpSpPr/>
            <p:nvPr/>
          </p:nvGrpSpPr>
          <p:grpSpPr>
            <a:xfrm>
              <a:off x="72576" y="3320153"/>
              <a:ext cx="2416246" cy="1324899"/>
              <a:chOff x="72576" y="3320153"/>
              <a:chExt cx="2416246" cy="1324899"/>
            </a:xfrm>
          </p:grpSpPr>
          <p:sp>
            <p:nvSpPr>
              <p:cNvPr id="107" name="Oval 106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539608" y="4226220"/>
                <a:ext cx="1949214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 </a:t>
                </a:r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72576" y="3320153"/>
                <a:ext cx="92152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other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85642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10" name="Straight Arrow Connector 109"/>
          <p:cNvCxnSpPr>
            <a:stCxn id="107" idx="2"/>
          </p:cNvCxnSpPr>
          <p:nvPr/>
        </p:nvCxnSpPr>
        <p:spPr bwMode="auto">
          <a:xfrm flipH="1">
            <a:off x="3026202" y="2893264"/>
            <a:ext cx="1364462" cy="6696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800600" y="4586884"/>
            <a:ext cx="3886201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1200" dirty="0" smtClean="0"/>
              <a:t>public </a:t>
            </a:r>
            <a:r>
              <a:rPr lang="en-US" sz="1200" dirty="0"/>
              <a:t>void mystery(Incubator other) {</a:t>
            </a:r>
          </a:p>
          <a:p>
            <a:pPr marL="0" indent="0">
              <a:buNone/>
            </a:pPr>
            <a:r>
              <a:rPr lang="en-US" sz="1200" dirty="0"/>
              <a:t>        long total;</a:t>
            </a:r>
          </a:p>
          <a:p>
            <a:pPr marL="0" indent="0">
              <a:buNone/>
            </a:pPr>
            <a:r>
              <a:rPr lang="en-US" sz="1200" dirty="0"/>
              <a:t>        // HERE 1</a:t>
            </a:r>
          </a:p>
          <a:p>
            <a:pPr marL="0" indent="0">
              <a:buNone/>
            </a:pPr>
            <a:r>
              <a:rPr lang="en-US" sz="1200" dirty="0"/>
              <a:t>        total = </a:t>
            </a:r>
            <a:r>
              <a:rPr lang="en-US" sz="1200" dirty="0" err="1"/>
              <a:t>this.numBacteria</a:t>
            </a:r>
            <a:r>
              <a:rPr lang="en-US" sz="1200" dirty="0"/>
              <a:t> + </a:t>
            </a:r>
            <a:r>
              <a:rPr lang="en-US" sz="1200" dirty="0" err="1" smtClean="0"/>
              <a:t>other.numBacteria</a:t>
            </a:r>
            <a:r>
              <a:rPr lang="en-US" sz="1200" dirty="0" smtClean="0"/>
              <a:t>;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this.numBacteria</a:t>
            </a:r>
            <a:r>
              <a:rPr lang="en-US" sz="1200" dirty="0"/>
              <a:t> = total/2;</a:t>
            </a:r>
          </a:p>
          <a:p>
            <a:pPr marL="0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other.numBacteria</a:t>
            </a:r>
            <a:r>
              <a:rPr lang="en-US" sz="1200" dirty="0"/>
              <a:t> = total/2;</a:t>
            </a:r>
          </a:p>
          <a:p>
            <a:pPr marL="0" indent="0">
              <a:buNone/>
            </a:pPr>
            <a:r>
              <a:rPr lang="en-US" sz="1200" dirty="0"/>
              <a:t>        // HERE 2</a:t>
            </a:r>
          </a:p>
          <a:p>
            <a:pPr marL="0" indent="0">
              <a:buNone/>
            </a:pPr>
            <a:r>
              <a:rPr lang="en-US" sz="1200" dirty="0"/>
              <a:t>}</a:t>
            </a:r>
          </a:p>
          <a:p>
            <a:pPr lvl="0"/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572000" y="3677790"/>
            <a:ext cx="1148507" cy="2756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531426" y="347705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total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89608" y="3929767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1673635" y="3451812"/>
            <a:ext cx="12891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_000_000_000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7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allow this? (In addition to the other)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Complex </a:t>
            </a:r>
            <a:r>
              <a:rPr lang="en-US" dirty="0" err="1" smtClean="0"/>
              <a:t>i</a:t>
            </a:r>
            <a:r>
              <a:rPr lang="en-US" dirty="0" smtClean="0"/>
              <a:t> = new Complex(0,1);</a:t>
            </a:r>
          </a:p>
          <a:p>
            <a:pPr marL="0" indent="0">
              <a:buNone/>
            </a:pPr>
            <a:r>
              <a:rPr lang="en-US" dirty="0" smtClean="0"/>
              <a:t>Complex </a:t>
            </a:r>
            <a:r>
              <a:rPr lang="en-US" dirty="0"/>
              <a:t>prod = </a:t>
            </a:r>
            <a:r>
              <a:rPr lang="en-US" dirty="0" err="1" smtClean="0"/>
              <a:t>i.multBy</a:t>
            </a:r>
            <a:r>
              <a:rPr lang="en-US" dirty="0" smtClean="0"/>
              <a:t>(3.0);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sout</a:t>
            </a:r>
            <a:r>
              <a:rPr lang="en-US" dirty="0"/>
              <a:t>("result: "+</a:t>
            </a:r>
            <a:r>
              <a:rPr lang="en-US" dirty="0" err="1"/>
              <a:t>prod.toString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// Desired output: "result: 0.0 + 3.0i"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80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 to requirements for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Your </a:t>
            </a:r>
            <a:r>
              <a:rPr lang="en-US" dirty="0"/>
              <a:t>game must make use of all of the methods implemented in the Die (or alternative) class.</a:t>
            </a:r>
          </a:p>
          <a:p>
            <a:r>
              <a:rPr lang="en-US" strike="sngStrike" dirty="0"/>
              <a:t>Your game must make use of appropriate methods so that no single method is too complicated</a:t>
            </a:r>
            <a:r>
              <a:rPr lang="en-US" strike="sngStrike" dirty="0" smtClean="0"/>
              <a:t>.</a:t>
            </a:r>
            <a:r>
              <a:rPr lang="en-US" dirty="0" smtClean="0"/>
              <a:t> Don't make any static methods except main.</a:t>
            </a:r>
            <a:endParaRPr lang="en-US" dirty="0"/>
          </a:p>
          <a:p>
            <a:r>
              <a:rPr lang="en-US" dirty="0"/>
              <a:t>You must document how to play your game.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32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7 Upload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main class must be Lab7.java</a:t>
            </a:r>
          </a:p>
          <a:p>
            <a:r>
              <a:rPr lang="en-US" dirty="0" smtClean="0"/>
              <a:t>Your Die class must be Die.java</a:t>
            </a:r>
          </a:p>
          <a:p>
            <a:r>
              <a:rPr lang="en-US" dirty="0" smtClean="0"/>
              <a:t>All other classes can have any name you want – you shouldn't name them Class1.java, Class2.java, etc.</a:t>
            </a:r>
          </a:p>
          <a:p>
            <a:pPr lvl="1"/>
            <a:r>
              <a:rPr lang="en-US" dirty="0" smtClean="0"/>
              <a:t>These are completely optional.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97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references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Complex r3 = new Complex(3);</a:t>
            </a:r>
          </a:p>
          <a:p>
            <a:pPr marL="0" indent="0">
              <a:buNone/>
            </a:pPr>
            <a:r>
              <a:rPr lang="en-US" dirty="0" smtClean="0"/>
              <a:t>Complex </a:t>
            </a:r>
            <a:r>
              <a:rPr lang="en-US" dirty="0" err="1" smtClean="0"/>
              <a:t>i</a:t>
            </a:r>
            <a:r>
              <a:rPr lang="en-US" dirty="0" smtClean="0"/>
              <a:t> = new Complex(0,1);</a:t>
            </a:r>
          </a:p>
          <a:p>
            <a:pPr marL="0" indent="0">
              <a:buNone/>
            </a:pPr>
            <a:r>
              <a:rPr lang="en-US" dirty="0" smtClean="0"/>
              <a:t>Complex prod = </a:t>
            </a:r>
            <a:r>
              <a:rPr lang="en-US" dirty="0" err="1" smtClean="0"/>
              <a:t>i.multBy</a:t>
            </a:r>
            <a:r>
              <a:rPr lang="en-US" dirty="0" smtClean="0"/>
              <a:t>(r3);</a:t>
            </a:r>
          </a:p>
          <a:p>
            <a:pPr marL="0" indent="0">
              <a:buNone/>
            </a:pPr>
            <a:r>
              <a:rPr lang="en-US" i="1" dirty="0" err="1" smtClean="0"/>
              <a:t>sout</a:t>
            </a:r>
            <a:r>
              <a:rPr lang="en-US" dirty="0" smtClean="0"/>
              <a:t>("result: "+prod);</a:t>
            </a:r>
          </a:p>
          <a:p>
            <a:pPr marL="0" indent="0">
              <a:buNone/>
            </a:pPr>
            <a:r>
              <a:rPr lang="en-US" dirty="0" smtClean="0"/>
              <a:t>// Desired output: "result: 0.0 + 3.0i"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30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references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Complex r3 = new Complex(3);</a:t>
            </a:r>
          </a:p>
          <a:p>
            <a:pPr marL="0" indent="0">
              <a:buNone/>
            </a:pPr>
            <a:r>
              <a:rPr lang="en-US" dirty="0" smtClean="0"/>
              <a:t>Complex </a:t>
            </a:r>
            <a:r>
              <a:rPr lang="en-US" dirty="0" err="1" smtClean="0"/>
              <a:t>i</a:t>
            </a:r>
            <a:r>
              <a:rPr lang="en-US" dirty="0" smtClean="0"/>
              <a:t> = new Complex(0,1);</a:t>
            </a:r>
          </a:p>
          <a:p>
            <a:pPr marL="0" indent="0">
              <a:buNone/>
            </a:pPr>
            <a:r>
              <a:rPr lang="en-US" dirty="0" smtClean="0"/>
              <a:t>Complex prod = </a:t>
            </a:r>
            <a:r>
              <a:rPr lang="en-US" dirty="0" err="1" smtClean="0"/>
              <a:t>i.multBy</a:t>
            </a:r>
            <a:r>
              <a:rPr lang="en-US" dirty="0" smtClean="0"/>
              <a:t>(r3);</a:t>
            </a:r>
          </a:p>
          <a:p>
            <a:pPr marL="0" indent="0">
              <a:buNone/>
            </a:pPr>
            <a:r>
              <a:rPr lang="en-US" i="1" dirty="0" err="1" smtClean="0"/>
              <a:t>sout</a:t>
            </a:r>
            <a:r>
              <a:rPr lang="en-US" dirty="0" smtClean="0"/>
              <a:t>("result: "+</a:t>
            </a:r>
            <a:r>
              <a:rPr lang="en-US" dirty="0" err="1" smtClean="0"/>
              <a:t>prod.toString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smtClean="0"/>
              <a:t>// Desired output: "result: 0.0 + 3.0i"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34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references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Complex r3 = new Complex(3);</a:t>
            </a:r>
          </a:p>
          <a:p>
            <a:pPr marL="0" indent="0">
              <a:buNone/>
            </a:pPr>
            <a:r>
              <a:rPr lang="en-US" dirty="0" smtClean="0"/>
              <a:t>Complex </a:t>
            </a:r>
            <a:r>
              <a:rPr lang="en-US" dirty="0" err="1" smtClean="0"/>
              <a:t>i</a:t>
            </a:r>
            <a:r>
              <a:rPr lang="en-US" dirty="0" smtClean="0"/>
              <a:t> = new Complex(0,1);</a:t>
            </a:r>
          </a:p>
          <a:p>
            <a:pPr marL="0" indent="0">
              <a:buNone/>
            </a:pPr>
            <a:r>
              <a:rPr lang="en-US" dirty="0" smtClean="0"/>
              <a:t>Complex prod;</a:t>
            </a:r>
          </a:p>
          <a:p>
            <a:pPr marL="0" indent="0">
              <a:buNone/>
            </a:pPr>
            <a:r>
              <a:rPr lang="en-US" dirty="0" smtClean="0"/>
              <a:t>prod = </a:t>
            </a:r>
            <a:r>
              <a:rPr lang="en-US" dirty="0" err="1" smtClean="0"/>
              <a:t>i.multBy</a:t>
            </a:r>
            <a:r>
              <a:rPr lang="en-US" dirty="0" smtClean="0"/>
              <a:t>(r3);</a:t>
            </a:r>
          </a:p>
          <a:p>
            <a:pPr marL="0" indent="0">
              <a:buNone/>
            </a:pPr>
            <a:r>
              <a:rPr lang="en-US" i="1" dirty="0" err="1" smtClean="0"/>
              <a:t>sout</a:t>
            </a:r>
            <a:r>
              <a:rPr lang="en-US" dirty="0" smtClean="0"/>
              <a:t>("result: "+</a:t>
            </a:r>
            <a:r>
              <a:rPr lang="en-US" dirty="0" err="1" smtClean="0"/>
              <a:t>prod.toString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smtClean="0"/>
              <a:t>// Desired output: "result: 0.0 + 3.0i"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multBy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800600" y="4586884"/>
            <a:ext cx="3886201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public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Complex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multBy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(Complex other)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// HERE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Complex result =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new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Complex();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	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-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b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+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return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1308197" y="1328033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79009" y="125485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296219" y="1335554"/>
            <a:ext cx="1758712" cy="1671333"/>
            <a:chOff x="1963088" y="1415826"/>
            <a:chExt cx="2659229" cy="2527110"/>
          </a:xfrm>
        </p:grpSpPr>
        <p:grpSp>
          <p:nvGrpSpPr>
            <p:cNvPr id="91" name="Group 90"/>
            <p:cNvGrpSpPr/>
            <p:nvPr/>
          </p:nvGrpSpPr>
          <p:grpSpPr>
            <a:xfrm>
              <a:off x="1963088" y="1415826"/>
              <a:ext cx="2659229" cy="2527110"/>
              <a:chOff x="2319433" y="1463176"/>
              <a:chExt cx="2659229" cy="2527110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2319433" y="1463176"/>
                <a:ext cx="2659229" cy="2527110"/>
                <a:chOff x="76200" y="1677847"/>
                <a:chExt cx="2461316" cy="2227412"/>
              </a:xfrm>
            </p:grpSpPr>
            <p:sp>
              <p:nvSpPr>
                <p:cNvPr id="117" name="Rectangle 116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76200" y="1677847"/>
                  <a:ext cx="852942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85638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1446773" y="3536098"/>
                  <a:ext cx="1090743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113" name="Group 112"/>
              <p:cNvGrpSpPr/>
              <p:nvPr/>
            </p:nvGrpSpPr>
            <p:grpSpPr>
              <a:xfrm>
                <a:off x="2673217" y="1801225"/>
                <a:ext cx="2196382" cy="1103355"/>
                <a:chOff x="76200" y="1611868"/>
                <a:chExt cx="2196382" cy="1103355"/>
              </a:xfrm>
            </p:grpSpPr>
            <p:sp>
              <p:nvSpPr>
                <p:cNvPr id="114" name="Rectangle 113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76200" y="1611868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1222595" y="2296392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92" name="Group 91"/>
            <p:cNvGrpSpPr/>
            <p:nvPr/>
          </p:nvGrpSpPr>
          <p:grpSpPr>
            <a:xfrm>
              <a:off x="2334306" y="2508980"/>
              <a:ext cx="2196382" cy="1103355"/>
              <a:chOff x="2469272" y="1906275"/>
              <a:chExt cx="2196382" cy="1103355"/>
            </a:xfrm>
          </p:grpSpPr>
          <p:sp>
            <p:nvSpPr>
              <p:cNvPr id="94" name="Rectangle 93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69272" y="1906275"/>
                <a:ext cx="793065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3615667" y="2590799"/>
                <a:ext cx="1049987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120" name="TextBox 119"/>
          <p:cNvSpPr txBox="1"/>
          <p:nvPr/>
        </p:nvSpPr>
        <p:spPr>
          <a:xfrm>
            <a:off x="-6180" y="1498556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902160" y="177558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918586" y="227498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>
            <a:off x="4317544" y="1178782"/>
            <a:ext cx="0" cy="54506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124" name="Group 123"/>
          <p:cNvGrpSpPr/>
          <p:nvPr/>
        </p:nvGrpSpPr>
        <p:grpSpPr>
          <a:xfrm>
            <a:off x="4382720" y="1498556"/>
            <a:ext cx="1428094" cy="876237"/>
            <a:chOff x="72576" y="3320153"/>
            <a:chExt cx="2159325" cy="1324899"/>
          </a:xfrm>
        </p:grpSpPr>
        <p:grpSp>
          <p:nvGrpSpPr>
            <p:cNvPr id="125" name="Group 124"/>
            <p:cNvGrpSpPr/>
            <p:nvPr/>
          </p:nvGrpSpPr>
          <p:grpSpPr>
            <a:xfrm>
              <a:off x="72576" y="3320153"/>
              <a:ext cx="2159325" cy="1324899"/>
              <a:chOff x="72576" y="3320153"/>
              <a:chExt cx="2159325" cy="1324899"/>
            </a:xfrm>
          </p:grpSpPr>
          <p:sp>
            <p:nvSpPr>
              <p:cNvPr id="127" name="Oval 126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539608" y="4226221"/>
                <a:ext cx="1692293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72576" y="3320153"/>
                <a:ext cx="79306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26" name="TextBox 125"/>
            <p:cNvSpPr txBox="1"/>
            <p:nvPr/>
          </p:nvSpPr>
          <p:spPr>
            <a:xfrm>
              <a:off x="498711" y="3742866"/>
              <a:ext cx="921527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85642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30" name="Straight Arrow Connector 129"/>
          <p:cNvCxnSpPr>
            <a:stCxn id="127" idx="2"/>
          </p:cNvCxnSpPr>
          <p:nvPr/>
        </p:nvCxnSpPr>
        <p:spPr bwMode="auto">
          <a:xfrm flipH="1">
            <a:off x="2994331" y="1905140"/>
            <a:ext cx="1390786" cy="21246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4452716" y="1228211"/>
            <a:ext cx="2127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Complex(double real,</a:t>
            </a:r>
            <a:b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	double </a:t>
            </a:r>
            <a:r>
              <a:rPr lang="en-US" sz="1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9022" y="1778307"/>
            <a:ext cx="1428094" cy="876237"/>
            <a:chOff x="72576" y="3320153"/>
            <a:chExt cx="2159324" cy="1324899"/>
          </a:xfrm>
        </p:grpSpPr>
        <p:grpSp>
          <p:nvGrpSpPr>
            <p:cNvPr id="133" name="Group 132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35" name="Oval 134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72576" y="3320153"/>
                <a:ext cx="536142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r3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38" name="Straight Arrow Connector 137"/>
          <p:cNvCxnSpPr/>
          <p:nvPr/>
        </p:nvCxnSpPr>
        <p:spPr bwMode="auto">
          <a:xfrm flipV="1">
            <a:off x="1086803" y="1860658"/>
            <a:ext cx="443395" cy="263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39" name="Group 138"/>
          <p:cNvGrpSpPr/>
          <p:nvPr/>
        </p:nvGrpSpPr>
        <p:grpSpPr>
          <a:xfrm>
            <a:off x="24569" y="2623196"/>
            <a:ext cx="1428094" cy="876237"/>
            <a:chOff x="72576" y="3320153"/>
            <a:chExt cx="2159324" cy="1324899"/>
          </a:xfrm>
        </p:grpSpPr>
        <p:grpSp>
          <p:nvGrpSpPr>
            <p:cNvPr id="140" name="Group 139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42" name="Oval 14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72576" y="3320153"/>
                <a:ext cx="407683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41" name="TextBox 140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85642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1466641" y="3029779"/>
            <a:ext cx="1758712" cy="1671333"/>
            <a:chOff x="1466641" y="3029779"/>
            <a:chExt cx="1758712" cy="1671333"/>
          </a:xfrm>
        </p:grpSpPr>
        <p:grpSp>
          <p:nvGrpSpPr>
            <p:cNvPr id="146" name="Group 145"/>
            <p:cNvGrpSpPr/>
            <p:nvPr/>
          </p:nvGrpSpPr>
          <p:grpSpPr>
            <a:xfrm>
              <a:off x="1466641" y="3029779"/>
              <a:ext cx="1758712" cy="1671333"/>
              <a:chOff x="1963088" y="1415826"/>
              <a:chExt cx="2659229" cy="2527110"/>
            </a:xfrm>
          </p:grpSpPr>
          <p:grpSp>
            <p:nvGrpSpPr>
              <p:cNvPr id="149" name="Group 148"/>
              <p:cNvGrpSpPr/>
              <p:nvPr/>
            </p:nvGrpSpPr>
            <p:grpSpPr>
              <a:xfrm>
                <a:off x="1963088" y="1415826"/>
                <a:ext cx="2659229" cy="2527110"/>
                <a:chOff x="2319433" y="1463176"/>
                <a:chExt cx="2659229" cy="2527110"/>
              </a:xfrm>
            </p:grpSpPr>
            <p:grpSp>
              <p:nvGrpSpPr>
                <p:cNvPr id="154" name="Group 153"/>
                <p:cNvGrpSpPr/>
                <p:nvPr/>
              </p:nvGrpSpPr>
              <p:grpSpPr>
                <a:xfrm>
                  <a:off x="2319433" y="1463176"/>
                  <a:ext cx="2659229" cy="2527110"/>
                  <a:chOff x="76200" y="1677847"/>
                  <a:chExt cx="2461316" cy="2227412"/>
                </a:xfrm>
              </p:grpSpPr>
              <p:sp>
                <p:nvSpPr>
                  <p:cNvPr id="159" name="Rectangle 158"/>
                  <p:cNvSpPr/>
                  <p:nvPr/>
                </p:nvSpPr>
                <p:spPr bwMode="auto">
                  <a:xfrm>
                    <a:off x="403653" y="1981200"/>
                    <a:ext cx="1855152" cy="15548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0" name="TextBox 159"/>
                  <p:cNvSpPr txBox="1"/>
                  <p:nvPr/>
                </p:nvSpPr>
                <p:spPr>
                  <a:xfrm>
                    <a:off x="76200" y="1677847"/>
                    <a:ext cx="852942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85642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61" name="TextBox 160"/>
                  <p:cNvSpPr txBox="1"/>
                  <p:nvPr/>
                </p:nvSpPr>
                <p:spPr>
                  <a:xfrm>
                    <a:off x="1446773" y="3536098"/>
                    <a:ext cx="1090743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Complex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grpSp>
              <p:nvGrpSpPr>
                <p:cNvPr id="155" name="Group 154"/>
                <p:cNvGrpSpPr/>
                <p:nvPr/>
              </p:nvGrpSpPr>
              <p:grpSpPr>
                <a:xfrm>
                  <a:off x="2673217" y="1801225"/>
                  <a:ext cx="2196382" cy="1103355"/>
                  <a:chOff x="76200" y="1611868"/>
                  <a:chExt cx="2196382" cy="1103355"/>
                </a:xfrm>
              </p:grpSpPr>
              <p:sp>
                <p:nvSpPr>
                  <p:cNvPr id="156" name="Rectangle 155"/>
                  <p:cNvSpPr/>
                  <p:nvPr/>
                </p:nvSpPr>
                <p:spPr bwMode="auto">
                  <a:xfrm>
                    <a:off x="137549" y="1915393"/>
                    <a:ext cx="1736579" cy="41686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7" name="TextBox 156"/>
                  <p:cNvSpPr txBox="1"/>
                  <p:nvPr/>
                </p:nvSpPr>
                <p:spPr>
                  <a:xfrm>
                    <a:off x="76200" y="1611868"/>
                    <a:ext cx="793065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real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58" name="TextBox 157"/>
                  <p:cNvSpPr txBox="1"/>
                  <p:nvPr/>
                </p:nvSpPr>
                <p:spPr>
                  <a:xfrm>
                    <a:off x="1222595" y="2296392"/>
                    <a:ext cx="1049987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double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</p:grpSp>
          <p:grpSp>
            <p:nvGrpSpPr>
              <p:cNvPr id="150" name="Group 149"/>
              <p:cNvGrpSpPr/>
              <p:nvPr/>
            </p:nvGrpSpPr>
            <p:grpSpPr>
              <a:xfrm>
                <a:off x="2334306" y="2508980"/>
                <a:ext cx="2196382" cy="1103355"/>
                <a:chOff x="2469272" y="1906275"/>
                <a:chExt cx="2196382" cy="1103355"/>
              </a:xfrm>
            </p:grpSpPr>
            <p:sp>
              <p:nvSpPr>
                <p:cNvPr id="151" name="Rectangle 150"/>
                <p:cNvSpPr/>
                <p:nvPr/>
              </p:nvSpPr>
              <p:spPr bwMode="auto">
                <a:xfrm>
                  <a:off x="2530621" y="2209800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2469272" y="1906275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imag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53" name="TextBox 152"/>
                <p:cNvSpPr txBox="1"/>
                <p:nvPr/>
              </p:nvSpPr>
              <p:spPr>
                <a:xfrm>
                  <a:off x="3615667" y="2590799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147" name="Rectangle 146"/>
            <p:cNvSpPr/>
            <p:nvPr/>
          </p:nvSpPr>
          <p:spPr>
            <a:xfrm>
              <a:off x="2138232" y="3454092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098431" y="3963028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62" name="Straight Arrow Connector 161"/>
          <p:cNvCxnSpPr/>
          <p:nvPr/>
        </p:nvCxnSpPr>
        <p:spPr bwMode="auto">
          <a:xfrm>
            <a:off x="1130125" y="3034332"/>
            <a:ext cx="570494" cy="3309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63" name="Group 162"/>
          <p:cNvGrpSpPr/>
          <p:nvPr/>
        </p:nvGrpSpPr>
        <p:grpSpPr>
          <a:xfrm>
            <a:off x="4388267" y="2486681"/>
            <a:ext cx="1428094" cy="876237"/>
            <a:chOff x="72576" y="3320153"/>
            <a:chExt cx="2159324" cy="1324899"/>
          </a:xfrm>
        </p:grpSpPr>
        <p:grpSp>
          <p:nvGrpSpPr>
            <p:cNvPr id="164" name="Group 163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66" name="Oval 165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72576" y="3320153"/>
                <a:ext cx="92152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other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65" name="TextBox 164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69" name="Straight Arrow Connector 168"/>
          <p:cNvCxnSpPr>
            <a:stCxn id="166" idx="2"/>
          </p:cNvCxnSpPr>
          <p:nvPr/>
        </p:nvCxnSpPr>
        <p:spPr bwMode="auto">
          <a:xfrm flipH="1" flipV="1">
            <a:off x="2889701" y="1992228"/>
            <a:ext cx="1500963" cy="901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70" name="Group 169"/>
          <p:cNvGrpSpPr/>
          <p:nvPr/>
        </p:nvGrpSpPr>
        <p:grpSpPr>
          <a:xfrm>
            <a:off x="-13647" y="3963028"/>
            <a:ext cx="1428094" cy="876237"/>
            <a:chOff x="72576" y="3320153"/>
            <a:chExt cx="2159324" cy="1324899"/>
          </a:xfrm>
        </p:grpSpPr>
        <p:grpSp>
          <p:nvGrpSpPr>
            <p:cNvPr id="171" name="Group 170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73" name="Oval 17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72576" y="3320153"/>
                <a:ext cx="793065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prod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72" name="TextBox 171"/>
            <p:cNvSpPr txBox="1"/>
            <p:nvPr/>
          </p:nvSpPr>
          <p:spPr>
            <a:xfrm>
              <a:off x="498711" y="3742866"/>
              <a:ext cx="279319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085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multBy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308197" y="1328033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79009" y="125485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96219" y="1335554"/>
            <a:ext cx="1758712" cy="1671333"/>
            <a:chOff x="1963088" y="1415826"/>
            <a:chExt cx="2659229" cy="2527110"/>
          </a:xfrm>
        </p:grpSpPr>
        <p:grpSp>
          <p:nvGrpSpPr>
            <p:cNvPr id="48" name="Group 47"/>
            <p:cNvGrpSpPr/>
            <p:nvPr/>
          </p:nvGrpSpPr>
          <p:grpSpPr>
            <a:xfrm>
              <a:off x="1963088" y="1415826"/>
              <a:ext cx="2659229" cy="2527110"/>
              <a:chOff x="2319433" y="1463176"/>
              <a:chExt cx="2659229" cy="2527110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319433" y="1463176"/>
                <a:ext cx="2659229" cy="2527110"/>
                <a:chOff x="76200" y="1677847"/>
                <a:chExt cx="2461316" cy="2227412"/>
              </a:xfrm>
            </p:grpSpPr>
            <p:sp>
              <p:nvSpPr>
                <p:cNvPr id="59" name="Rectangle 58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6200" y="1677847"/>
                  <a:ext cx="852942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85638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446773" y="3536098"/>
                  <a:ext cx="1090743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673217" y="1801225"/>
                <a:ext cx="2196382" cy="1103355"/>
                <a:chOff x="76200" y="1611868"/>
                <a:chExt cx="2196382" cy="1103355"/>
              </a:xfrm>
            </p:grpSpPr>
            <p:sp>
              <p:nvSpPr>
                <p:cNvPr id="56" name="Rectangle 55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76200" y="1611868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222595" y="2296392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2334306" y="2508980"/>
              <a:ext cx="2196382" cy="1103355"/>
              <a:chOff x="2469272" y="1906275"/>
              <a:chExt cx="2196382" cy="1103355"/>
            </a:xfrm>
          </p:grpSpPr>
          <p:sp>
            <p:nvSpPr>
              <p:cNvPr id="68" name="Rectangle 67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469272" y="1906275"/>
                <a:ext cx="793065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615667" y="2590799"/>
                <a:ext cx="1049987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88" name="TextBox 87"/>
          <p:cNvSpPr txBox="1"/>
          <p:nvPr/>
        </p:nvSpPr>
        <p:spPr>
          <a:xfrm>
            <a:off x="-6180" y="1498556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2160" y="177558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918586" y="227498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4317544" y="1178782"/>
            <a:ext cx="0" cy="33261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452716" y="1228211"/>
            <a:ext cx="2127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Complex(double real,</a:t>
            </a:r>
            <a:b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	double </a:t>
            </a:r>
            <a:r>
              <a:rPr lang="en-US" sz="1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9022" y="1778307"/>
            <a:ext cx="1428094" cy="876237"/>
            <a:chOff x="72576" y="3320153"/>
            <a:chExt cx="2159324" cy="1324899"/>
          </a:xfrm>
        </p:grpSpPr>
        <p:grpSp>
          <p:nvGrpSpPr>
            <p:cNvPr id="60" name="Group 59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63" name="Oval 6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72576" y="3320153"/>
                <a:ext cx="536142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r3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69" name="Straight Arrow Connector 68"/>
          <p:cNvCxnSpPr/>
          <p:nvPr/>
        </p:nvCxnSpPr>
        <p:spPr bwMode="auto">
          <a:xfrm flipV="1">
            <a:off x="1086803" y="1860658"/>
            <a:ext cx="443395" cy="263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70" name="Group 69"/>
          <p:cNvGrpSpPr/>
          <p:nvPr/>
        </p:nvGrpSpPr>
        <p:grpSpPr>
          <a:xfrm>
            <a:off x="24569" y="2623196"/>
            <a:ext cx="1428094" cy="876237"/>
            <a:chOff x="72576" y="3320153"/>
            <a:chExt cx="2159324" cy="1324899"/>
          </a:xfrm>
        </p:grpSpPr>
        <p:grpSp>
          <p:nvGrpSpPr>
            <p:cNvPr id="71" name="Group 70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73" name="Oval 7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72576" y="3320153"/>
                <a:ext cx="407683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85642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466641" y="3029779"/>
            <a:ext cx="1758712" cy="1671333"/>
            <a:chOff x="1466641" y="3029779"/>
            <a:chExt cx="1758712" cy="1671333"/>
          </a:xfrm>
        </p:grpSpPr>
        <p:grpSp>
          <p:nvGrpSpPr>
            <p:cNvPr id="76" name="Group 75"/>
            <p:cNvGrpSpPr/>
            <p:nvPr/>
          </p:nvGrpSpPr>
          <p:grpSpPr>
            <a:xfrm>
              <a:off x="1466641" y="3029779"/>
              <a:ext cx="1758712" cy="1671333"/>
              <a:chOff x="1963088" y="1415826"/>
              <a:chExt cx="2659229" cy="2527110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1963088" y="1415826"/>
                <a:ext cx="2659229" cy="2527110"/>
                <a:chOff x="2319433" y="1463176"/>
                <a:chExt cx="2659229" cy="2527110"/>
              </a:xfrm>
            </p:grpSpPr>
            <p:grpSp>
              <p:nvGrpSpPr>
                <p:cNvPr id="82" name="Group 81"/>
                <p:cNvGrpSpPr/>
                <p:nvPr/>
              </p:nvGrpSpPr>
              <p:grpSpPr>
                <a:xfrm>
                  <a:off x="2319433" y="1463176"/>
                  <a:ext cx="2659229" cy="2527110"/>
                  <a:chOff x="76200" y="1677847"/>
                  <a:chExt cx="2461316" cy="2227412"/>
                </a:xfrm>
              </p:grpSpPr>
              <p:sp>
                <p:nvSpPr>
                  <p:cNvPr id="98" name="Rectangle 97"/>
                  <p:cNvSpPr/>
                  <p:nvPr/>
                </p:nvSpPr>
                <p:spPr bwMode="auto">
                  <a:xfrm>
                    <a:off x="403653" y="1981200"/>
                    <a:ext cx="1855152" cy="15548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9" name="TextBox 98"/>
                  <p:cNvSpPr txBox="1"/>
                  <p:nvPr/>
                </p:nvSpPr>
                <p:spPr>
                  <a:xfrm>
                    <a:off x="76200" y="1677847"/>
                    <a:ext cx="852942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85642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1446773" y="3536098"/>
                    <a:ext cx="1090743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Complex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grpSp>
              <p:nvGrpSpPr>
                <p:cNvPr id="83" name="Group 82"/>
                <p:cNvGrpSpPr/>
                <p:nvPr/>
              </p:nvGrpSpPr>
              <p:grpSpPr>
                <a:xfrm>
                  <a:off x="2673217" y="1801225"/>
                  <a:ext cx="2196382" cy="1103355"/>
                  <a:chOff x="76200" y="1611868"/>
                  <a:chExt cx="2196382" cy="1103355"/>
                </a:xfrm>
              </p:grpSpPr>
              <p:sp>
                <p:nvSpPr>
                  <p:cNvPr id="84" name="Rectangle 83"/>
                  <p:cNvSpPr/>
                  <p:nvPr/>
                </p:nvSpPr>
                <p:spPr bwMode="auto">
                  <a:xfrm>
                    <a:off x="137549" y="1915393"/>
                    <a:ext cx="1736579" cy="41686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6" name="TextBox 95"/>
                  <p:cNvSpPr txBox="1"/>
                  <p:nvPr/>
                </p:nvSpPr>
                <p:spPr>
                  <a:xfrm>
                    <a:off x="76200" y="1611868"/>
                    <a:ext cx="793065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real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1222595" y="2296392"/>
                    <a:ext cx="1049987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double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</p:grpSp>
          <p:grpSp>
            <p:nvGrpSpPr>
              <p:cNvPr id="78" name="Group 77"/>
              <p:cNvGrpSpPr/>
              <p:nvPr/>
            </p:nvGrpSpPr>
            <p:grpSpPr>
              <a:xfrm>
                <a:off x="2334306" y="2508980"/>
                <a:ext cx="2196382" cy="1103355"/>
                <a:chOff x="2469272" y="1906275"/>
                <a:chExt cx="2196382" cy="1103355"/>
              </a:xfrm>
            </p:grpSpPr>
            <p:sp>
              <p:nvSpPr>
                <p:cNvPr id="79" name="Rectangle 78"/>
                <p:cNvSpPr/>
                <p:nvPr/>
              </p:nvSpPr>
              <p:spPr bwMode="auto">
                <a:xfrm>
                  <a:off x="2530621" y="2209800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2469272" y="1906275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imag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3615667" y="2590799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>
            <a:xfrm>
              <a:off x="2138232" y="3454092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098431" y="3963028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03" name="Straight Arrow Connector 102"/>
          <p:cNvCxnSpPr/>
          <p:nvPr/>
        </p:nvCxnSpPr>
        <p:spPr bwMode="auto">
          <a:xfrm>
            <a:off x="1130125" y="3034332"/>
            <a:ext cx="570494" cy="3309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800600" y="4586884"/>
            <a:ext cx="3886201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public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Complex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multBy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(Complex other) {</a:t>
            </a:r>
          </a:p>
          <a:p>
            <a:pPr lvl="0"/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Complex result =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new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Complex();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HERE</a:t>
            </a:r>
            <a:br>
              <a:rPr lang="en-US" alt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	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-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b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+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return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582333" y="4663238"/>
            <a:ext cx="1758712" cy="1671333"/>
            <a:chOff x="1466641" y="3029779"/>
            <a:chExt cx="1758712" cy="1671333"/>
          </a:xfrm>
        </p:grpSpPr>
        <p:grpSp>
          <p:nvGrpSpPr>
            <p:cNvPr id="89" name="Group 88"/>
            <p:cNvGrpSpPr/>
            <p:nvPr/>
          </p:nvGrpSpPr>
          <p:grpSpPr>
            <a:xfrm>
              <a:off x="1466641" y="3029779"/>
              <a:ext cx="1758712" cy="1671333"/>
              <a:chOff x="1963088" y="1415826"/>
              <a:chExt cx="2659229" cy="2527110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1963088" y="1415826"/>
                <a:ext cx="2659229" cy="2527110"/>
                <a:chOff x="2319433" y="1463176"/>
                <a:chExt cx="2659229" cy="2527110"/>
              </a:xfrm>
            </p:grpSpPr>
            <p:grpSp>
              <p:nvGrpSpPr>
                <p:cNvPr id="113" name="Group 112"/>
                <p:cNvGrpSpPr/>
                <p:nvPr/>
              </p:nvGrpSpPr>
              <p:grpSpPr>
                <a:xfrm>
                  <a:off x="2319433" y="1463176"/>
                  <a:ext cx="2659229" cy="2527110"/>
                  <a:chOff x="76200" y="1677847"/>
                  <a:chExt cx="2461316" cy="2227412"/>
                </a:xfrm>
              </p:grpSpPr>
              <p:sp>
                <p:nvSpPr>
                  <p:cNvPr id="118" name="Rectangle 117"/>
                  <p:cNvSpPr/>
                  <p:nvPr/>
                </p:nvSpPr>
                <p:spPr bwMode="auto">
                  <a:xfrm>
                    <a:off x="403653" y="1981200"/>
                    <a:ext cx="1855152" cy="15548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76200" y="1677847"/>
                    <a:ext cx="852942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85646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1446773" y="3536098"/>
                    <a:ext cx="1090743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Complex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grpSp>
              <p:nvGrpSpPr>
                <p:cNvPr id="114" name="Group 113"/>
                <p:cNvGrpSpPr/>
                <p:nvPr/>
              </p:nvGrpSpPr>
              <p:grpSpPr>
                <a:xfrm>
                  <a:off x="2673217" y="1801225"/>
                  <a:ext cx="2196382" cy="1103355"/>
                  <a:chOff x="76200" y="1611868"/>
                  <a:chExt cx="2196382" cy="1103355"/>
                </a:xfrm>
              </p:grpSpPr>
              <p:sp>
                <p:nvSpPr>
                  <p:cNvPr id="115" name="Rectangle 114"/>
                  <p:cNvSpPr/>
                  <p:nvPr/>
                </p:nvSpPr>
                <p:spPr bwMode="auto">
                  <a:xfrm>
                    <a:off x="137549" y="1915393"/>
                    <a:ext cx="1736579" cy="41686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6" name="TextBox 115"/>
                  <p:cNvSpPr txBox="1"/>
                  <p:nvPr/>
                </p:nvSpPr>
                <p:spPr>
                  <a:xfrm>
                    <a:off x="76200" y="1611868"/>
                    <a:ext cx="793065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real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1222595" y="2296392"/>
                    <a:ext cx="1049987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double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</p:grpSp>
          <p:grpSp>
            <p:nvGrpSpPr>
              <p:cNvPr id="94" name="Group 93"/>
              <p:cNvGrpSpPr/>
              <p:nvPr/>
            </p:nvGrpSpPr>
            <p:grpSpPr>
              <a:xfrm>
                <a:off x="2334306" y="2508980"/>
                <a:ext cx="2196382" cy="1103355"/>
                <a:chOff x="2469272" y="1906275"/>
                <a:chExt cx="2196382" cy="1103355"/>
              </a:xfrm>
            </p:grpSpPr>
            <p:sp>
              <p:nvSpPr>
                <p:cNvPr id="95" name="Rectangle 94"/>
                <p:cNvSpPr/>
                <p:nvPr/>
              </p:nvSpPr>
              <p:spPr bwMode="auto">
                <a:xfrm>
                  <a:off x="2530621" y="2209800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2469272" y="1906275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imag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3615667" y="2590799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90" name="Rectangle 89"/>
            <p:cNvSpPr/>
            <p:nvPr/>
          </p:nvSpPr>
          <p:spPr>
            <a:xfrm>
              <a:off x="2138232" y="3454092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098431" y="3963028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452716" y="3530351"/>
            <a:ext cx="1428094" cy="876237"/>
            <a:chOff x="72576" y="3320153"/>
            <a:chExt cx="2159324" cy="1324899"/>
          </a:xfrm>
        </p:grpSpPr>
        <p:grpSp>
          <p:nvGrpSpPr>
            <p:cNvPr id="122" name="Group 121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24" name="Oval 123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72576" y="3320153"/>
                <a:ext cx="1049987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result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85646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27" name="Straight Arrow Connector 126"/>
          <p:cNvCxnSpPr/>
          <p:nvPr/>
        </p:nvCxnSpPr>
        <p:spPr bwMode="auto">
          <a:xfrm flipH="1">
            <a:off x="3153223" y="4029748"/>
            <a:ext cx="1410887" cy="9955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28" name="Group 127"/>
          <p:cNvGrpSpPr/>
          <p:nvPr/>
        </p:nvGrpSpPr>
        <p:grpSpPr>
          <a:xfrm>
            <a:off x="-13647" y="3963028"/>
            <a:ext cx="1428094" cy="876237"/>
            <a:chOff x="72576" y="3320153"/>
            <a:chExt cx="2159324" cy="1324899"/>
          </a:xfrm>
        </p:grpSpPr>
        <p:grpSp>
          <p:nvGrpSpPr>
            <p:cNvPr id="129" name="Group 128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31" name="Oval 130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72576" y="3320153"/>
                <a:ext cx="793065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prod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>
              <a:off x="498711" y="3742866"/>
              <a:ext cx="279319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382720" y="1498556"/>
            <a:ext cx="1428094" cy="876237"/>
            <a:chOff x="72576" y="3320153"/>
            <a:chExt cx="2159325" cy="1324899"/>
          </a:xfrm>
        </p:grpSpPr>
        <p:grpSp>
          <p:nvGrpSpPr>
            <p:cNvPr id="135" name="Group 134"/>
            <p:cNvGrpSpPr/>
            <p:nvPr/>
          </p:nvGrpSpPr>
          <p:grpSpPr>
            <a:xfrm>
              <a:off x="72576" y="3320153"/>
              <a:ext cx="2159325" cy="1324899"/>
              <a:chOff x="72576" y="3320153"/>
              <a:chExt cx="2159325" cy="1324899"/>
            </a:xfrm>
          </p:grpSpPr>
          <p:sp>
            <p:nvSpPr>
              <p:cNvPr id="137" name="Oval 136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39608" y="4226221"/>
                <a:ext cx="1692293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72576" y="3320153"/>
                <a:ext cx="79306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6" name="TextBox 135"/>
            <p:cNvSpPr txBox="1"/>
            <p:nvPr/>
          </p:nvSpPr>
          <p:spPr>
            <a:xfrm>
              <a:off x="498711" y="3742866"/>
              <a:ext cx="921527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85642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40" name="Straight Arrow Connector 139"/>
          <p:cNvCxnSpPr>
            <a:stCxn id="137" idx="2"/>
          </p:cNvCxnSpPr>
          <p:nvPr/>
        </p:nvCxnSpPr>
        <p:spPr bwMode="auto">
          <a:xfrm flipH="1">
            <a:off x="2994331" y="1905140"/>
            <a:ext cx="1390786" cy="21246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41" name="Group 140"/>
          <p:cNvGrpSpPr/>
          <p:nvPr/>
        </p:nvGrpSpPr>
        <p:grpSpPr>
          <a:xfrm>
            <a:off x="4388267" y="2486681"/>
            <a:ext cx="1428094" cy="876237"/>
            <a:chOff x="72576" y="3320153"/>
            <a:chExt cx="2159324" cy="1324899"/>
          </a:xfrm>
        </p:grpSpPr>
        <p:grpSp>
          <p:nvGrpSpPr>
            <p:cNvPr id="142" name="Group 141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44" name="Oval 143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72576" y="3320153"/>
                <a:ext cx="92152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other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43" name="TextBox 142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47" name="Straight Arrow Connector 146"/>
          <p:cNvCxnSpPr>
            <a:stCxn id="144" idx="2"/>
          </p:cNvCxnSpPr>
          <p:nvPr/>
        </p:nvCxnSpPr>
        <p:spPr bwMode="auto">
          <a:xfrm flipH="1" flipV="1">
            <a:off x="2889701" y="1992228"/>
            <a:ext cx="1500963" cy="901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7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multBy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308197" y="1328033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79009" y="125485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96219" y="1335554"/>
            <a:ext cx="1758712" cy="1671333"/>
            <a:chOff x="1963088" y="1415826"/>
            <a:chExt cx="2659229" cy="2527110"/>
          </a:xfrm>
        </p:grpSpPr>
        <p:grpSp>
          <p:nvGrpSpPr>
            <p:cNvPr id="48" name="Group 47"/>
            <p:cNvGrpSpPr/>
            <p:nvPr/>
          </p:nvGrpSpPr>
          <p:grpSpPr>
            <a:xfrm>
              <a:off x="1963088" y="1415826"/>
              <a:ext cx="2659229" cy="2527110"/>
              <a:chOff x="2319433" y="1463176"/>
              <a:chExt cx="2659229" cy="2527110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319433" y="1463176"/>
                <a:ext cx="2659229" cy="2527110"/>
                <a:chOff x="76200" y="1677847"/>
                <a:chExt cx="2461316" cy="2227412"/>
              </a:xfrm>
            </p:grpSpPr>
            <p:sp>
              <p:nvSpPr>
                <p:cNvPr id="59" name="Rectangle 58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6200" y="1677847"/>
                  <a:ext cx="852942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85638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446773" y="3536098"/>
                  <a:ext cx="1090743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673217" y="1801225"/>
                <a:ext cx="2196382" cy="1103355"/>
                <a:chOff x="76200" y="1611868"/>
                <a:chExt cx="2196382" cy="1103355"/>
              </a:xfrm>
            </p:grpSpPr>
            <p:sp>
              <p:nvSpPr>
                <p:cNvPr id="56" name="Rectangle 55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76200" y="1611868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222595" y="2296392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2334306" y="2508980"/>
              <a:ext cx="2196382" cy="1103355"/>
              <a:chOff x="2469272" y="1906275"/>
              <a:chExt cx="2196382" cy="1103355"/>
            </a:xfrm>
          </p:grpSpPr>
          <p:sp>
            <p:nvSpPr>
              <p:cNvPr id="68" name="Rectangle 67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469272" y="1906275"/>
                <a:ext cx="793065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615667" y="2590799"/>
                <a:ext cx="1049987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88" name="TextBox 87"/>
          <p:cNvSpPr txBox="1"/>
          <p:nvPr/>
        </p:nvSpPr>
        <p:spPr>
          <a:xfrm>
            <a:off x="-6180" y="1498556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2160" y="177558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918586" y="227498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4317544" y="1178782"/>
            <a:ext cx="0" cy="33261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452716" y="1228211"/>
            <a:ext cx="2127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Complex(double real,</a:t>
            </a:r>
            <a:b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	double </a:t>
            </a:r>
            <a:r>
              <a:rPr lang="en-US" sz="1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9022" y="1778307"/>
            <a:ext cx="1428094" cy="876237"/>
            <a:chOff x="72576" y="3320153"/>
            <a:chExt cx="2159324" cy="1324899"/>
          </a:xfrm>
        </p:grpSpPr>
        <p:grpSp>
          <p:nvGrpSpPr>
            <p:cNvPr id="60" name="Group 59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63" name="Oval 6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72576" y="3320153"/>
                <a:ext cx="536142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r3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69" name="Straight Arrow Connector 68"/>
          <p:cNvCxnSpPr/>
          <p:nvPr/>
        </p:nvCxnSpPr>
        <p:spPr bwMode="auto">
          <a:xfrm flipV="1">
            <a:off x="1086803" y="1860658"/>
            <a:ext cx="443395" cy="263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70" name="Group 69"/>
          <p:cNvGrpSpPr/>
          <p:nvPr/>
        </p:nvGrpSpPr>
        <p:grpSpPr>
          <a:xfrm>
            <a:off x="24569" y="2623196"/>
            <a:ext cx="1428094" cy="876237"/>
            <a:chOff x="72576" y="3320153"/>
            <a:chExt cx="2159324" cy="1324899"/>
          </a:xfrm>
        </p:grpSpPr>
        <p:grpSp>
          <p:nvGrpSpPr>
            <p:cNvPr id="71" name="Group 70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73" name="Oval 7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72576" y="3320153"/>
                <a:ext cx="407683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85642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466641" y="3029779"/>
            <a:ext cx="1758712" cy="1671333"/>
            <a:chOff x="1466641" y="3029779"/>
            <a:chExt cx="1758712" cy="1671333"/>
          </a:xfrm>
        </p:grpSpPr>
        <p:grpSp>
          <p:nvGrpSpPr>
            <p:cNvPr id="76" name="Group 75"/>
            <p:cNvGrpSpPr/>
            <p:nvPr/>
          </p:nvGrpSpPr>
          <p:grpSpPr>
            <a:xfrm>
              <a:off x="1466641" y="3029779"/>
              <a:ext cx="1758712" cy="1671333"/>
              <a:chOff x="1963088" y="1415826"/>
              <a:chExt cx="2659229" cy="2527110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1963088" y="1415826"/>
                <a:ext cx="2659229" cy="2527110"/>
                <a:chOff x="2319433" y="1463176"/>
                <a:chExt cx="2659229" cy="2527110"/>
              </a:xfrm>
            </p:grpSpPr>
            <p:grpSp>
              <p:nvGrpSpPr>
                <p:cNvPr id="82" name="Group 81"/>
                <p:cNvGrpSpPr/>
                <p:nvPr/>
              </p:nvGrpSpPr>
              <p:grpSpPr>
                <a:xfrm>
                  <a:off x="2319433" y="1463176"/>
                  <a:ext cx="2659229" cy="2527110"/>
                  <a:chOff x="76200" y="1677847"/>
                  <a:chExt cx="2461316" cy="2227412"/>
                </a:xfrm>
              </p:grpSpPr>
              <p:sp>
                <p:nvSpPr>
                  <p:cNvPr id="98" name="Rectangle 97"/>
                  <p:cNvSpPr/>
                  <p:nvPr/>
                </p:nvSpPr>
                <p:spPr bwMode="auto">
                  <a:xfrm>
                    <a:off x="403653" y="1981200"/>
                    <a:ext cx="1855152" cy="15548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9" name="TextBox 98"/>
                  <p:cNvSpPr txBox="1"/>
                  <p:nvPr/>
                </p:nvSpPr>
                <p:spPr>
                  <a:xfrm>
                    <a:off x="76200" y="1677847"/>
                    <a:ext cx="852942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85642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1446773" y="3536098"/>
                    <a:ext cx="1090743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Complex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grpSp>
              <p:nvGrpSpPr>
                <p:cNvPr id="83" name="Group 82"/>
                <p:cNvGrpSpPr/>
                <p:nvPr/>
              </p:nvGrpSpPr>
              <p:grpSpPr>
                <a:xfrm>
                  <a:off x="2673217" y="1801225"/>
                  <a:ext cx="2196382" cy="1103355"/>
                  <a:chOff x="76200" y="1611868"/>
                  <a:chExt cx="2196382" cy="1103355"/>
                </a:xfrm>
              </p:grpSpPr>
              <p:sp>
                <p:nvSpPr>
                  <p:cNvPr id="84" name="Rectangle 83"/>
                  <p:cNvSpPr/>
                  <p:nvPr/>
                </p:nvSpPr>
                <p:spPr bwMode="auto">
                  <a:xfrm>
                    <a:off x="137549" y="1915393"/>
                    <a:ext cx="1736579" cy="41686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96" name="TextBox 95"/>
                  <p:cNvSpPr txBox="1"/>
                  <p:nvPr/>
                </p:nvSpPr>
                <p:spPr>
                  <a:xfrm>
                    <a:off x="76200" y="1611868"/>
                    <a:ext cx="793065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real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1222595" y="2296392"/>
                    <a:ext cx="1049987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double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</p:grpSp>
          <p:grpSp>
            <p:nvGrpSpPr>
              <p:cNvPr id="78" name="Group 77"/>
              <p:cNvGrpSpPr/>
              <p:nvPr/>
            </p:nvGrpSpPr>
            <p:grpSpPr>
              <a:xfrm>
                <a:off x="2334306" y="2508980"/>
                <a:ext cx="2196382" cy="1103355"/>
                <a:chOff x="2469272" y="1906275"/>
                <a:chExt cx="2196382" cy="1103355"/>
              </a:xfrm>
            </p:grpSpPr>
            <p:sp>
              <p:nvSpPr>
                <p:cNvPr id="79" name="Rectangle 78"/>
                <p:cNvSpPr/>
                <p:nvPr/>
              </p:nvSpPr>
              <p:spPr bwMode="auto">
                <a:xfrm>
                  <a:off x="2530621" y="2209800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2469272" y="1906275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imag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3615667" y="2590799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>
            <a:xfrm>
              <a:off x="2138232" y="3454092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098431" y="3963028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03" name="Straight Arrow Connector 102"/>
          <p:cNvCxnSpPr/>
          <p:nvPr/>
        </p:nvCxnSpPr>
        <p:spPr bwMode="auto">
          <a:xfrm>
            <a:off x="1130125" y="3034332"/>
            <a:ext cx="570494" cy="3309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800600" y="4586884"/>
            <a:ext cx="3886201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public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Complex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multBy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(Complex other) {</a:t>
            </a:r>
          </a:p>
          <a:p>
            <a:pPr lvl="0"/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Complex result =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new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Complex();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	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-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b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+ 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2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HERE</a:t>
            </a:r>
            <a:br>
              <a:rPr lang="en-US" altLang="en-US" sz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return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result;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582333" y="4663238"/>
            <a:ext cx="1758712" cy="1671333"/>
            <a:chOff x="1466641" y="3029779"/>
            <a:chExt cx="1758712" cy="1671333"/>
          </a:xfrm>
        </p:grpSpPr>
        <p:grpSp>
          <p:nvGrpSpPr>
            <p:cNvPr id="89" name="Group 88"/>
            <p:cNvGrpSpPr/>
            <p:nvPr/>
          </p:nvGrpSpPr>
          <p:grpSpPr>
            <a:xfrm>
              <a:off x="1466641" y="3029779"/>
              <a:ext cx="1758712" cy="1671333"/>
              <a:chOff x="1963088" y="1415826"/>
              <a:chExt cx="2659229" cy="2527110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1963088" y="1415826"/>
                <a:ext cx="2659229" cy="2527110"/>
                <a:chOff x="2319433" y="1463176"/>
                <a:chExt cx="2659229" cy="2527110"/>
              </a:xfrm>
            </p:grpSpPr>
            <p:grpSp>
              <p:nvGrpSpPr>
                <p:cNvPr id="113" name="Group 112"/>
                <p:cNvGrpSpPr/>
                <p:nvPr/>
              </p:nvGrpSpPr>
              <p:grpSpPr>
                <a:xfrm>
                  <a:off x="2319433" y="1463176"/>
                  <a:ext cx="2659229" cy="2527110"/>
                  <a:chOff x="76200" y="1677847"/>
                  <a:chExt cx="2461316" cy="2227412"/>
                </a:xfrm>
              </p:grpSpPr>
              <p:sp>
                <p:nvSpPr>
                  <p:cNvPr id="118" name="Rectangle 117"/>
                  <p:cNvSpPr/>
                  <p:nvPr/>
                </p:nvSpPr>
                <p:spPr bwMode="auto">
                  <a:xfrm>
                    <a:off x="403653" y="1981200"/>
                    <a:ext cx="1855152" cy="15548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76200" y="1677847"/>
                    <a:ext cx="852942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85646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1446773" y="3536098"/>
                    <a:ext cx="1090743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Complex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grpSp>
              <p:nvGrpSpPr>
                <p:cNvPr id="114" name="Group 113"/>
                <p:cNvGrpSpPr/>
                <p:nvPr/>
              </p:nvGrpSpPr>
              <p:grpSpPr>
                <a:xfrm>
                  <a:off x="2673217" y="1801225"/>
                  <a:ext cx="2196382" cy="1103355"/>
                  <a:chOff x="76200" y="1611868"/>
                  <a:chExt cx="2196382" cy="1103355"/>
                </a:xfrm>
              </p:grpSpPr>
              <p:sp>
                <p:nvSpPr>
                  <p:cNvPr id="115" name="Rectangle 114"/>
                  <p:cNvSpPr/>
                  <p:nvPr/>
                </p:nvSpPr>
                <p:spPr bwMode="auto">
                  <a:xfrm>
                    <a:off x="137549" y="1915393"/>
                    <a:ext cx="1736579" cy="41686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16" name="TextBox 115"/>
                  <p:cNvSpPr txBox="1"/>
                  <p:nvPr/>
                </p:nvSpPr>
                <p:spPr>
                  <a:xfrm>
                    <a:off x="76200" y="1611868"/>
                    <a:ext cx="793065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real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1222595" y="2296392"/>
                    <a:ext cx="1049987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double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</p:grpSp>
          <p:grpSp>
            <p:nvGrpSpPr>
              <p:cNvPr id="94" name="Group 93"/>
              <p:cNvGrpSpPr/>
              <p:nvPr/>
            </p:nvGrpSpPr>
            <p:grpSpPr>
              <a:xfrm>
                <a:off x="2334306" y="2508980"/>
                <a:ext cx="2196382" cy="1103355"/>
                <a:chOff x="2469272" y="1906275"/>
                <a:chExt cx="2196382" cy="1103355"/>
              </a:xfrm>
            </p:grpSpPr>
            <p:sp>
              <p:nvSpPr>
                <p:cNvPr id="95" name="Rectangle 94"/>
                <p:cNvSpPr/>
                <p:nvPr/>
              </p:nvSpPr>
              <p:spPr bwMode="auto">
                <a:xfrm>
                  <a:off x="2530621" y="2209800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2469272" y="1906275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imag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3615667" y="2590799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90" name="Rectangle 89"/>
            <p:cNvSpPr/>
            <p:nvPr/>
          </p:nvSpPr>
          <p:spPr>
            <a:xfrm>
              <a:off x="2138232" y="3454092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098431" y="3963028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3.0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452716" y="3530351"/>
            <a:ext cx="1428094" cy="876237"/>
            <a:chOff x="72576" y="3320153"/>
            <a:chExt cx="2159324" cy="1324899"/>
          </a:xfrm>
        </p:grpSpPr>
        <p:grpSp>
          <p:nvGrpSpPr>
            <p:cNvPr id="122" name="Group 121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24" name="Oval 123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72576" y="3320153"/>
                <a:ext cx="1049987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result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85646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27" name="Straight Arrow Connector 126"/>
          <p:cNvCxnSpPr/>
          <p:nvPr/>
        </p:nvCxnSpPr>
        <p:spPr bwMode="auto">
          <a:xfrm flipH="1">
            <a:off x="3153223" y="4029748"/>
            <a:ext cx="1410887" cy="9955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28" name="Group 127"/>
          <p:cNvGrpSpPr/>
          <p:nvPr/>
        </p:nvGrpSpPr>
        <p:grpSpPr>
          <a:xfrm>
            <a:off x="-13647" y="3963028"/>
            <a:ext cx="1428094" cy="876237"/>
            <a:chOff x="72576" y="3320153"/>
            <a:chExt cx="2159324" cy="1324899"/>
          </a:xfrm>
        </p:grpSpPr>
        <p:grpSp>
          <p:nvGrpSpPr>
            <p:cNvPr id="129" name="Group 128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31" name="Oval 130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72576" y="3320153"/>
                <a:ext cx="793065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prod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>
              <a:off x="498711" y="3742866"/>
              <a:ext cx="279319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382720" y="1498556"/>
            <a:ext cx="1428094" cy="876237"/>
            <a:chOff x="72576" y="3320153"/>
            <a:chExt cx="2159325" cy="1324899"/>
          </a:xfrm>
        </p:grpSpPr>
        <p:grpSp>
          <p:nvGrpSpPr>
            <p:cNvPr id="135" name="Group 134"/>
            <p:cNvGrpSpPr/>
            <p:nvPr/>
          </p:nvGrpSpPr>
          <p:grpSpPr>
            <a:xfrm>
              <a:off x="72576" y="3320153"/>
              <a:ext cx="2159325" cy="1324899"/>
              <a:chOff x="72576" y="3320153"/>
              <a:chExt cx="2159325" cy="1324899"/>
            </a:xfrm>
          </p:grpSpPr>
          <p:sp>
            <p:nvSpPr>
              <p:cNvPr id="137" name="Oval 136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39608" y="4226221"/>
                <a:ext cx="1692293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72576" y="3320153"/>
                <a:ext cx="79306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6" name="TextBox 135"/>
            <p:cNvSpPr txBox="1"/>
            <p:nvPr/>
          </p:nvSpPr>
          <p:spPr>
            <a:xfrm>
              <a:off x="498711" y="3742866"/>
              <a:ext cx="921527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85642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40" name="Straight Arrow Connector 139"/>
          <p:cNvCxnSpPr>
            <a:stCxn id="137" idx="2"/>
          </p:cNvCxnSpPr>
          <p:nvPr/>
        </p:nvCxnSpPr>
        <p:spPr bwMode="auto">
          <a:xfrm flipH="1">
            <a:off x="2994331" y="1905140"/>
            <a:ext cx="1390786" cy="21246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41" name="Group 140"/>
          <p:cNvGrpSpPr/>
          <p:nvPr/>
        </p:nvGrpSpPr>
        <p:grpSpPr>
          <a:xfrm>
            <a:off x="4388267" y="2486681"/>
            <a:ext cx="1428094" cy="876237"/>
            <a:chOff x="72576" y="3320153"/>
            <a:chExt cx="2159324" cy="1324899"/>
          </a:xfrm>
        </p:grpSpPr>
        <p:grpSp>
          <p:nvGrpSpPr>
            <p:cNvPr id="142" name="Group 141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44" name="Oval 143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72576" y="3320153"/>
                <a:ext cx="92152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other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43" name="TextBox 142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47" name="Straight Arrow Connector 146"/>
          <p:cNvCxnSpPr>
            <a:stCxn id="144" idx="2"/>
          </p:cNvCxnSpPr>
          <p:nvPr/>
        </p:nvCxnSpPr>
        <p:spPr bwMode="auto">
          <a:xfrm flipH="1" flipV="1">
            <a:off x="2889701" y="1992228"/>
            <a:ext cx="1500963" cy="901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000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a2f6b9-0228-4d17-b7d9-c852de5915c0"/>
  <p:tag name="__PE_ORIG_SIZE" val="5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52995</TotalTime>
  <Words>909</Words>
  <Application>Microsoft Office PowerPoint</Application>
  <PresentationFormat>On-screen Show (4:3)</PresentationFormat>
  <Paragraphs>345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2_Network</vt:lpstr>
      <vt:lpstr>    SE1011 Week 7, Class 3</vt:lpstr>
      <vt:lpstr>Modification to requirements for lab</vt:lpstr>
      <vt:lpstr>Lab 7 Upload</vt:lpstr>
      <vt:lpstr>Passing references as arguments</vt:lpstr>
      <vt:lpstr>Passing references as arguments</vt:lpstr>
      <vt:lpstr>Passing references as arguments</vt:lpstr>
      <vt:lpstr>the multBy method</vt:lpstr>
      <vt:lpstr>the multBy method</vt:lpstr>
      <vt:lpstr>the multBy method</vt:lpstr>
      <vt:lpstr>the multBy method</vt:lpstr>
      <vt:lpstr>Exercise: What is the state of memory at "HERE 2"?</vt:lpstr>
      <vt:lpstr>Exercise: What is the state of memory at "HERE 2"?</vt:lpstr>
      <vt:lpstr>How to allow this? (In addition to the other)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1764</cp:revision>
  <cp:lastPrinted>2015-10-23T16:01:51Z</cp:lastPrinted>
  <dcterms:created xsi:type="dcterms:W3CDTF">1999-09-06T21:32:20Z</dcterms:created>
  <dcterms:modified xsi:type="dcterms:W3CDTF">2015-10-23T18:19:31Z</dcterms:modified>
</cp:coreProperties>
</file>