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tags/tag10.xml" ContentType="application/vnd.openxmlformats-officedocument.presentationml.tags+xml"/>
  <Override PartName="/ppt/notesSlides/notesSlide10.xml" ContentType="application/vnd.openxmlformats-officedocument.presentationml.notesSlide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2"/>
  </p:notesMasterIdLst>
  <p:handoutMasterIdLst>
    <p:handoutMasterId r:id="rId13"/>
  </p:handoutMasterIdLst>
  <p:sldIdLst>
    <p:sldId id="320" r:id="rId2"/>
    <p:sldId id="370" r:id="rId3"/>
    <p:sldId id="371" r:id="rId4"/>
    <p:sldId id="373" r:id="rId5"/>
    <p:sldId id="372" r:id="rId6"/>
    <p:sldId id="375" r:id="rId7"/>
    <p:sldId id="374" r:id="rId8"/>
    <p:sldId id="376" r:id="rId9"/>
    <p:sldId id="343" r:id="rId10"/>
    <p:sldId id="325" r:id="rId11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BFA6"/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426" autoAdjust="0"/>
    <p:restoredTop sz="70498" autoAdjust="0"/>
  </p:normalViewPr>
  <p:slideViewPr>
    <p:cSldViewPr>
      <p:cViewPr varScale="1">
        <p:scale>
          <a:sx n="33" d="100"/>
          <a:sy n="33" d="100"/>
        </p:scale>
        <p:origin x="-39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8"/>
        <p:guide pos="22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8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26 October 2015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8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2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10/26/2015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7" y="672763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Dr. Josiah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438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9389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0859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0485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4466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0235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0135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22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was the muddiest point? (SE1011)
https://www.polleverywhere.com/free_text_polls/5ecaTmFuFeJ65hY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029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9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SE1011</a:t>
            </a:r>
            <a:br>
              <a:rPr lang="en-US" dirty="0" smtClean="0"/>
            </a:br>
            <a:r>
              <a:rPr lang="en-US" dirty="0" smtClean="0"/>
              <a:t>Week </a:t>
            </a:r>
            <a:r>
              <a:rPr lang="en-US" dirty="0" smtClean="0"/>
              <a:t>8, </a:t>
            </a:r>
            <a:r>
              <a:rPr lang="en-US" dirty="0" smtClean="0"/>
              <a:t>Class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Return Half Exam 3 (I have it with me)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Object Oriented Programming Details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References as arguments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Overloaded methods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Garbage collector again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Muddiest Point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course is based on the text</a:t>
            </a:r>
          </a:p>
          <a:p>
            <a:pPr marL="0" indent="0">
              <a:buNone/>
            </a:pPr>
            <a:r>
              <a:rPr lang="en-US" dirty="0" smtClean="0"/>
              <a:t>Introduction to Programming with Java by Dean &amp; Dean, 2</a:t>
            </a:r>
            <a:r>
              <a:rPr lang="en-US" baseline="30000" dirty="0" smtClean="0"/>
              <a:t>nd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247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Muddiest Point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7680146"/>
              </p:ext>
            </p:extLst>
          </p:nvPr>
        </p:nvGraphicFramePr>
        <p:xfrm>
          <a:off x="152400" y="1676400"/>
          <a:ext cx="8763000" cy="4320540"/>
        </p:xfrm>
        <a:graphic>
          <a:graphicData uri="http://schemas.openxmlformats.org/drawingml/2006/table">
            <a:tbl>
              <a:tblPr bandRow="1">
                <a:tableStyleId>{5202B0CA-FC54-4496-8BCA-5EF66A818D29}</a:tableStyleId>
              </a:tblPr>
              <a:tblGrid>
                <a:gridCol w="6781800"/>
                <a:gridCol w="1981200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how to specify which objects are used as "this" and "other"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sng" strike="noStrike" dirty="0">
                          <a:effectLst/>
                        </a:rPr>
                        <a:t>reference passing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So was the last example an example of why we want the instance variables to be private? So that you can't edit the instances from another class without calling a method?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1" u="none" strike="noStrike" dirty="0">
                          <a:effectLst/>
                        </a:rPr>
                        <a:t>public/private</a:t>
                      </a:r>
                      <a:endParaRPr lang="en-US" sz="20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how do objects actually work?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object implementation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A professor assigned a task worth 1 point. The task was to mix dirt and water. Now that's a muddy point.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So was this a lesson on how not to use objects?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unused objects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what is the significance of the keyword "new" when calling a new instance of a class? What happens if we don't use it?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new keyword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new diagram type: do we need to learn it? What exactly does each line/shape mean?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sequence diagram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966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Muddiest Point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9361778"/>
              </p:ext>
            </p:extLst>
          </p:nvPr>
        </p:nvGraphicFramePr>
        <p:xfrm>
          <a:off x="228600" y="1600200"/>
          <a:ext cx="8458200" cy="4023360"/>
        </p:xfrm>
        <a:graphic>
          <a:graphicData uri="http://schemas.openxmlformats.org/drawingml/2006/table">
            <a:tbl>
              <a:tblPr bandRow="1">
                <a:tableStyleId>{5202B0CA-FC54-4496-8BCA-5EF66A818D29}</a:tableStyleId>
              </a:tblPr>
              <a:tblGrid>
                <a:gridCol w="6172200"/>
                <a:gridCol w="2286000"/>
              </a:tblGrid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The diagrams started making sense at the end of the hour. The lifelines especially were a little confusing at </a:t>
                      </a:r>
                      <a:r>
                        <a:rPr lang="en-US" sz="2000" u="none" strike="noStrike" dirty="0" err="1" smtClean="0">
                          <a:effectLst/>
                        </a:rPr>
                        <a:t>firsta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1" u="none" strike="noStrike" dirty="0">
                          <a:effectLst/>
                        </a:rPr>
                        <a:t>sequence diagram</a:t>
                      </a:r>
                      <a:endParaRPr lang="en-US" sz="20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Using 'this' in constructors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this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how to retrieve the values stored in objects and use them as arguments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accessor method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why </a:t>
                      </a:r>
                      <a:r>
                        <a:rPr lang="en-US" sz="2000" u="none" strike="noStrike" dirty="0" err="1">
                          <a:effectLst/>
                        </a:rPr>
                        <a:t>wold</a:t>
                      </a:r>
                      <a:r>
                        <a:rPr lang="en-US" sz="2000" u="none" strike="noStrike" dirty="0">
                          <a:effectLst/>
                        </a:rPr>
                        <a:t> we call things in this way?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reference passing?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Why you would want to forget or delete the old class?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sng" strike="noStrike" dirty="0">
                          <a:effectLst/>
                        </a:rPr>
                        <a:t>garbage collection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the diagram for the complex driver and user input was not clear to me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1" u="none" strike="noStrike" dirty="0">
                          <a:effectLst/>
                        </a:rPr>
                        <a:t>sequence diagram</a:t>
                      </a:r>
                      <a:endParaRPr lang="en-US" sz="20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Is there ever a time we want to write an unused Object?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unused objects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The new types of diagram seems a bit confusing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1" u="none" strike="noStrike" dirty="0">
                          <a:effectLst/>
                        </a:rPr>
                        <a:t>sequence diagram</a:t>
                      </a:r>
                      <a:endParaRPr lang="en-US" sz="20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514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new Complex(8,6</a:t>
            </a:r>
            <a:r>
              <a:rPr lang="en-US" dirty="0" smtClean="0"/>
              <a:t>); // why do this?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Complex len5;</a:t>
            </a:r>
          </a:p>
          <a:p>
            <a:pPr marL="0" indent="0">
              <a:buNone/>
            </a:pPr>
            <a:r>
              <a:rPr lang="en-US" dirty="0" smtClean="0"/>
              <a:t>len5 = new Complex(3,4);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0320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multBy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4683951" y="4352860"/>
            <a:ext cx="5210536" cy="255454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itchFamily="49" charset="0"/>
                <a:cs typeface="Courier New" pitchFamily="49" charset="0"/>
              </a:rPr>
              <a:t>public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Complex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multBy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(Complex other) {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// HERE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    Complex result = 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itchFamily="49" charset="0"/>
                <a:cs typeface="Courier New" pitchFamily="49" charset="0"/>
              </a:rPr>
              <a:t>new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Complex();</a:t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result.</a:t>
            </a:r>
            <a:r>
              <a:rPr kumimoji="0" lang="en-US" altLang="en-US" sz="16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real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= </a:t>
            </a:r>
            <a:r>
              <a:rPr kumimoji="0" lang="en-US" altLang="en-US" sz="16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urier New" pitchFamily="49" charset="0"/>
                <a:cs typeface="Courier New" pitchFamily="49" charset="0"/>
              </a:rPr>
              <a:t>this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.</a:t>
            </a:r>
            <a:r>
              <a:rPr kumimoji="0" lang="en-US" altLang="en-US" sz="16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real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*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other.</a:t>
            </a:r>
            <a:r>
              <a:rPr kumimoji="0" lang="en-US" altLang="en-US" sz="16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real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 	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- </a:t>
            </a:r>
            <a:r>
              <a:rPr kumimoji="0" lang="en-US" altLang="en-US" sz="16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urier New" pitchFamily="49" charset="0"/>
                <a:cs typeface="Courier New" pitchFamily="49" charset="0"/>
              </a:rPr>
              <a:t>this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.</a:t>
            </a:r>
            <a:r>
              <a:rPr kumimoji="0" lang="en-US" altLang="en-US" sz="16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imag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*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other.</a:t>
            </a:r>
            <a:r>
              <a:rPr kumimoji="0" lang="en-US" altLang="en-US" sz="16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imag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result.</a:t>
            </a:r>
            <a:r>
              <a:rPr kumimoji="0" lang="en-US" altLang="en-US" sz="16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imag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= </a:t>
            </a:r>
            <a:r>
              <a:rPr kumimoji="0" lang="en-US" altLang="en-US" sz="16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urier New" pitchFamily="49" charset="0"/>
                <a:cs typeface="Courier New" pitchFamily="49" charset="0"/>
              </a:rPr>
              <a:t>this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.</a:t>
            </a:r>
            <a:r>
              <a:rPr kumimoji="0" lang="en-US" altLang="en-US" sz="16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real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*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other.</a:t>
            </a:r>
            <a:r>
              <a:rPr kumimoji="0" lang="en-US" altLang="en-US" sz="16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imag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b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	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+ </a:t>
            </a:r>
            <a:r>
              <a:rPr kumimoji="0" lang="en-US" altLang="en-US" sz="16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urier New" pitchFamily="49" charset="0"/>
                <a:cs typeface="Courier New" pitchFamily="49" charset="0"/>
              </a:rPr>
              <a:t>this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.</a:t>
            </a:r>
            <a:r>
              <a:rPr kumimoji="0" lang="en-US" altLang="en-US" sz="16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imag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*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other.</a:t>
            </a:r>
            <a:r>
              <a:rPr kumimoji="0" lang="en-US" altLang="en-US" sz="16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imag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    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itchFamily="49" charset="0"/>
                <a:cs typeface="Courier New" pitchFamily="49" charset="0"/>
              </a:rPr>
              <a:t>return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result;</a:t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}</a:t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7" name="Straight Connector 86"/>
          <p:cNvCxnSpPr/>
          <p:nvPr/>
        </p:nvCxnSpPr>
        <p:spPr bwMode="auto">
          <a:xfrm>
            <a:off x="1308197" y="1328033"/>
            <a:ext cx="0" cy="530136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89" name="TextBox 88"/>
          <p:cNvSpPr txBox="1"/>
          <p:nvPr/>
        </p:nvSpPr>
        <p:spPr>
          <a:xfrm>
            <a:off x="79009" y="1254858"/>
            <a:ext cx="7793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main(…)</a:t>
            </a:r>
            <a:endParaRPr lang="en-US" sz="12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90" name="Group 89"/>
          <p:cNvGrpSpPr/>
          <p:nvPr/>
        </p:nvGrpSpPr>
        <p:grpSpPr>
          <a:xfrm>
            <a:off x="1296219" y="1335554"/>
            <a:ext cx="1758712" cy="1671333"/>
            <a:chOff x="1963088" y="1415826"/>
            <a:chExt cx="2659229" cy="2527110"/>
          </a:xfrm>
        </p:grpSpPr>
        <p:grpSp>
          <p:nvGrpSpPr>
            <p:cNvPr id="91" name="Group 90"/>
            <p:cNvGrpSpPr/>
            <p:nvPr/>
          </p:nvGrpSpPr>
          <p:grpSpPr>
            <a:xfrm>
              <a:off x="1963088" y="1415826"/>
              <a:ext cx="2659229" cy="2527110"/>
              <a:chOff x="2319433" y="1463176"/>
              <a:chExt cx="2659229" cy="2527110"/>
            </a:xfrm>
          </p:grpSpPr>
          <p:grpSp>
            <p:nvGrpSpPr>
              <p:cNvPr id="112" name="Group 111"/>
              <p:cNvGrpSpPr/>
              <p:nvPr/>
            </p:nvGrpSpPr>
            <p:grpSpPr>
              <a:xfrm>
                <a:off x="2319433" y="1463176"/>
                <a:ext cx="2659229" cy="2527110"/>
                <a:chOff x="76200" y="1677847"/>
                <a:chExt cx="2461316" cy="2227412"/>
              </a:xfrm>
            </p:grpSpPr>
            <p:sp>
              <p:nvSpPr>
                <p:cNvPr id="117" name="Rectangle 116"/>
                <p:cNvSpPr/>
                <p:nvPr/>
              </p:nvSpPr>
              <p:spPr bwMode="auto">
                <a:xfrm>
                  <a:off x="403653" y="1981200"/>
                  <a:ext cx="1855152" cy="1554898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18" name="TextBox 117"/>
                <p:cNvSpPr txBox="1"/>
                <p:nvPr/>
              </p:nvSpPr>
              <p:spPr>
                <a:xfrm>
                  <a:off x="76200" y="1677847"/>
                  <a:ext cx="852942" cy="36916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85638</a:t>
                  </a:r>
                  <a:endParaRPr lang="en-US" sz="12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119" name="TextBox 118"/>
                <p:cNvSpPr txBox="1"/>
                <p:nvPr/>
              </p:nvSpPr>
              <p:spPr>
                <a:xfrm>
                  <a:off x="1446773" y="3536098"/>
                  <a:ext cx="1090743" cy="36916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Complex</a:t>
                  </a:r>
                  <a:endParaRPr lang="en-US" sz="12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</p:grpSp>
          <p:grpSp>
            <p:nvGrpSpPr>
              <p:cNvPr id="113" name="Group 112"/>
              <p:cNvGrpSpPr/>
              <p:nvPr/>
            </p:nvGrpSpPr>
            <p:grpSpPr>
              <a:xfrm>
                <a:off x="2673217" y="1801225"/>
                <a:ext cx="2196382" cy="1103355"/>
                <a:chOff x="76200" y="1611868"/>
                <a:chExt cx="2196382" cy="1103355"/>
              </a:xfrm>
            </p:grpSpPr>
            <p:sp>
              <p:nvSpPr>
                <p:cNvPr id="114" name="Rectangle 113"/>
                <p:cNvSpPr/>
                <p:nvPr/>
              </p:nvSpPr>
              <p:spPr bwMode="auto">
                <a:xfrm>
                  <a:off x="137549" y="1915393"/>
                  <a:ext cx="1736579" cy="416866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15" name="TextBox 114"/>
                <p:cNvSpPr txBox="1"/>
                <p:nvPr/>
              </p:nvSpPr>
              <p:spPr>
                <a:xfrm>
                  <a:off x="76200" y="1611868"/>
                  <a:ext cx="793065" cy="4188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real</a:t>
                  </a:r>
                  <a:endParaRPr lang="en-US" sz="12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116" name="TextBox 115"/>
                <p:cNvSpPr txBox="1"/>
                <p:nvPr/>
              </p:nvSpPr>
              <p:spPr>
                <a:xfrm>
                  <a:off x="1222595" y="2296392"/>
                  <a:ext cx="1049987" cy="4188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double</a:t>
                  </a:r>
                  <a:endParaRPr lang="en-US" sz="12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</p:grpSp>
        </p:grpSp>
        <p:grpSp>
          <p:nvGrpSpPr>
            <p:cNvPr id="92" name="Group 91"/>
            <p:cNvGrpSpPr/>
            <p:nvPr/>
          </p:nvGrpSpPr>
          <p:grpSpPr>
            <a:xfrm>
              <a:off x="2334306" y="2508980"/>
              <a:ext cx="2196382" cy="1103355"/>
              <a:chOff x="2469272" y="1906275"/>
              <a:chExt cx="2196382" cy="1103355"/>
            </a:xfrm>
          </p:grpSpPr>
          <p:sp>
            <p:nvSpPr>
              <p:cNvPr id="94" name="Rectangle 93"/>
              <p:cNvSpPr/>
              <p:nvPr/>
            </p:nvSpPr>
            <p:spPr bwMode="auto">
              <a:xfrm>
                <a:off x="2530621" y="2209800"/>
                <a:ext cx="1736579" cy="416866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2469272" y="1906275"/>
                <a:ext cx="793065" cy="4188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imag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111" name="TextBox 110"/>
              <p:cNvSpPr txBox="1"/>
              <p:nvPr/>
            </p:nvSpPr>
            <p:spPr>
              <a:xfrm>
                <a:off x="3615667" y="2590799"/>
                <a:ext cx="1049987" cy="4188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double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</p:grpSp>
      <p:sp>
        <p:nvSpPr>
          <p:cNvPr id="120" name="TextBox 119"/>
          <p:cNvSpPr txBox="1"/>
          <p:nvPr/>
        </p:nvSpPr>
        <p:spPr>
          <a:xfrm>
            <a:off x="-6180" y="1498556"/>
            <a:ext cx="524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real</a:t>
            </a:r>
            <a:endParaRPr 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1902160" y="1775585"/>
            <a:ext cx="4395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3.0</a:t>
            </a:r>
            <a:endParaRPr 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1918586" y="2274982"/>
            <a:ext cx="4395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0.0</a:t>
            </a:r>
            <a:endParaRPr 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23" name="Straight Connector 122"/>
          <p:cNvCxnSpPr/>
          <p:nvPr/>
        </p:nvCxnSpPr>
        <p:spPr bwMode="auto">
          <a:xfrm>
            <a:off x="4317544" y="1178782"/>
            <a:ext cx="0" cy="54506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miter lim="800000"/>
            <a:headEnd type="none" w="med" len="med"/>
            <a:tailEnd type="none" w="med" len="med"/>
          </a:ln>
          <a:effectLst/>
        </p:spPr>
      </p:cxnSp>
      <p:grpSp>
        <p:nvGrpSpPr>
          <p:cNvPr id="124" name="Group 123"/>
          <p:cNvGrpSpPr/>
          <p:nvPr/>
        </p:nvGrpSpPr>
        <p:grpSpPr>
          <a:xfrm>
            <a:off x="4382720" y="1498556"/>
            <a:ext cx="1428094" cy="876237"/>
            <a:chOff x="72576" y="3320153"/>
            <a:chExt cx="2159325" cy="1324899"/>
          </a:xfrm>
        </p:grpSpPr>
        <p:grpSp>
          <p:nvGrpSpPr>
            <p:cNvPr id="125" name="Group 124"/>
            <p:cNvGrpSpPr/>
            <p:nvPr/>
          </p:nvGrpSpPr>
          <p:grpSpPr>
            <a:xfrm>
              <a:off x="72576" y="3320153"/>
              <a:ext cx="2159325" cy="1324899"/>
              <a:chOff x="72576" y="3320153"/>
              <a:chExt cx="2159325" cy="1324899"/>
            </a:xfrm>
          </p:grpSpPr>
          <p:sp>
            <p:nvSpPr>
              <p:cNvPr id="127" name="Oval 126"/>
              <p:cNvSpPr/>
              <p:nvPr/>
            </p:nvSpPr>
            <p:spPr bwMode="auto">
              <a:xfrm>
                <a:off x="76200" y="3683222"/>
                <a:ext cx="1676400" cy="503396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539608" y="4226221"/>
                <a:ext cx="1692293" cy="4188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Complex ref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129" name="TextBox 128"/>
              <p:cNvSpPr txBox="1"/>
              <p:nvPr/>
            </p:nvSpPr>
            <p:spPr>
              <a:xfrm>
                <a:off x="72576" y="3320153"/>
                <a:ext cx="793066" cy="418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this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126" name="TextBox 125"/>
            <p:cNvSpPr txBox="1"/>
            <p:nvPr/>
          </p:nvSpPr>
          <p:spPr>
            <a:xfrm>
              <a:off x="498711" y="3742866"/>
              <a:ext cx="921527" cy="418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85642</a:t>
              </a:r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cxnSp>
        <p:nvCxnSpPr>
          <p:cNvPr id="130" name="Straight Arrow Connector 129"/>
          <p:cNvCxnSpPr>
            <a:stCxn id="127" idx="2"/>
          </p:cNvCxnSpPr>
          <p:nvPr/>
        </p:nvCxnSpPr>
        <p:spPr bwMode="auto">
          <a:xfrm flipH="1">
            <a:off x="2994331" y="1905140"/>
            <a:ext cx="1390786" cy="21246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131" name="TextBox 130"/>
          <p:cNvSpPr txBox="1"/>
          <p:nvPr/>
        </p:nvSpPr>
        <p:spPr>
          <a:xfrm>
            <a:off x="4452716" y="1228211"/>
            <a:ext cx="21275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Complex(double real,</a:t>
            </a:r>
            <a:br>
              <a:rPr lang="en-US" sz="1200" b="1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	double </a:t>
            </a:r>
            <a:r>
              <a:rPr lang="en-US" sz="12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imag</a:t>
            </a:r>
            <a:r>
              <a:rPr lang="en-US" sz="1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sz="12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132" name="Group 131"/>
          <p:cNvGrpSpPr/>
          <p:nvPr/>
        </p:nvGrpSpPr>
        <p:grpSpPr>
          <a:xfrm>
            <a:off x="19022" y="1778307"/>
            <a:ext cx="1428094" cy="876237"/>
            <a:chOff x="72576" y="3320153"/>
            <a:chExt cx="2159324" cy="1324899"/>
          </a:xfrm>
        </p:grpSpPr>
        <p:grpSp>
          <p:nvGrpSpPr>
            <p:cNvPr id="133" name="Group 132"/>
            <p:cNvGrpSpPr/>
            <p:nvPr/>
          </p:nvGrpSpPr>
          <p:grpSpPr>
            <a:xfrm>
              <a:off x="72576" y="3320153"/>
              <a:ext cx="2159324" cy="1324899"/>
              <a:chOff x="72576" y="3320153"/>
              <a:chExt cx="2159324" cy="1324899"/>
            </a:xfrm>
          </p:grpSpPr>
          <p:sp>
            <p:nvSpPr>
              <p:cNvPr id="135" name="Oval 134"/>
              <p:cNvSpPr/>
              <p:nvPr/>
            </p:nvSpPr>
            <p:spPr bwMode="auto">
              <a:xfrm>
                <a:off x="76200" y="3683222"/>
                <a:ext cx="1676400" cy="503396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36" name="TextBox 135"/>
              <p:cNvSpPr txBox="1"/>
              <p:nvPr/>
            </p:nvSpPr>
            <p:spPr>
              <a:xfrm>
                <a:off x="539608" y="4226221"/>
                <a:ext cx="1692292" cy="4188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Complex ref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72576" y="3320153"/>
                <a:ext cx="536142" cy="418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r3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134" name="TextBox 133"/>
            <p:cNvSpPr txBox="1"/>
            <p:nvPr/>
          </p:nvSpPr>
          <p:spPr>
            <a:xfrm>
              <a:off x="498711" y="3742866"/>
              <a:ext cx="921526" cy="418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85638</a:t>
              </a:r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cxnSp>
        <p:nvCxnSpPr>
          <p:cNvPr id="138" name="Straight Arrow Connector 137"/>
          <p:cNvCxnSpPr/>
          <p:nvPr/>
        </p:nvCxnSpPr>
        <p:spPr bwMode="auto">
          <a:xfrm flipV="1">
            <a:off x="1086803" y="1860658"/>
            <a:ext cx="443395" cy="2631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grpSp>
        <p:nvGrpSpPr>
          <p:cNvPr id="139" name="Group 138"/>
          <p:cNvGrpSpPr/>
          <p:nvPr/>
        </p:nvGrpSpPr>
        <p:grpSpPr>
          <a:xfrm>
            <a:off x="24569" y="2623196"/>
            <a:ext cx="1428094" cy="876237"/>
            <a:chOff x="72576" y="3320153"/>
            <a:chExt cx="2159324" cy="1324899"/>
          </a:xfrm>
        </p:grpSpPr>
        <p:grpSp>
          <p:nvGrpSpPr>
            <p:cNvPr id="140" name="Group 139"/>
            <p:cNvGrpSpPr/>
            <p:nvPr/>
          </p:nvGrpSpPr>
          <p:grpSpPr>
            <a:xfrm>
              <a:off x="72576" y="3320153"/>
              <a:ext cx="2159324" cy="1324899"/>
              <a:chOff x="72576" y="3320153"/>
              <a:chExt cx="2159324" cy="1324899"/>
            </a:xfrm>
          </p:grpSpPr>
          <p:sp>
            <p:nvSpPr>
              <p:cNvPr id="142" name="Oval 141"/>
              <p:cNvSpPr/>
              <p:nvPr/>
            </p:nvSpPr>
            <p:spPr bwMode="auto">
              <a:xfrm>
                <a:off x="76200" y="3683222"/>
                <a:ext cx="1676400" cy="503396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43" name="TextBox 142"/>
              <p:cNvSpPr txBox="1"/>
              <p:nvPr/>
            </p:nvSpPr>
            <p:spPr>
              <a:xfrm>
                <a:off x="539608" y="4226221"/>
                <a:ext cx="1692292" cy="4188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Complex ref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144" name="TextBox 143"/>
              <p:cNvSpPr txBox="1"/>
              <p:nvPr/>
            </p:nvSpPr>
            <p:spPr>
              <a:xfrm>
                <a:off x="72576" y="3320153"/>
                <a:ext cx="407683" cy="418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i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141" name="TextBox 140"/>
            <p:cNvSpPr txBox="1"/>
            <p:nvPr/>
          </p:nvSpPr>
          <p:spPr>
            <a:xfrm>
              <a:off x="498711" y="3742866"/>
              <a:ext cx="921526" cy="418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85642</a:t>
              </a:r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1466641" y="3029779"/>
            <a:ext cx="1758712" cy="1671333"/>
            <a:chOff x="1466641" y="3029779"/>
            <a:chExt cx="1758712" cy="1671333"/>
          </a:xfrm>
        </p:grpSpPr>
        <p:grpSp>
          <p:nvGrpSpPr>
            <p:cNvPr id="146" name="Group 145"/>
            <p:cNvGrpSpPr/>
            <p:nvPr/>
          </p:nvGrpSpPr>
          <p:grpSpPr>
            <a:xfrm>
              <a:off x="1466641" y="3029779"/>
              <a:ext cx="1758712" cy="1671333"/>
              <a:chOff x="1963088" y="1415826"/>
              <a:chExt cx="2659229" cy="2527110"/>
            </a:xfrm>
          </p:grpSpPr>
          <p:grpSp>
            <p:nvGrpSpPr>
              <p:cNvPr id="149" name="Group 148"/>
              <p:cNvGrpSpPr/>
              <p:nvPr/>
            </p:nvGrpSpPr>
            <p:grpSpPr>
              <a:xfrm>
                <a:off x="1963088" y="1415826"/>
                <a:ext cx="2659229" cy="2527110"/>
                <a:chOff x="2319433" y="1463176"/>
                <a:chExt cx="2659229" cy="2527110"/>
              </a:xfrm>
            </p:grpSpPr>
            <p:grpSp>
              <p:nvGrpSpPr>
                <p:cNvPr id="154" name="Group 153"/>
                <p:cNvGrpSpPr/>
                <p:nvPr/>
              </p:nvGrpSpPr>
              <p:grpSpPr>
                <a:xfrm>
                  <a:off x="2319433" y="1463176"/>
                  <a:ext cx="2659229" cy="2527110"/>
                  <a:chOff x="76200" y="1677847"/>
                  <a:chExt cx="2461316" cy="2227412"/>
                </a:xfrm>
              </p:grpSpPr>
              <p:sp>
                <p:nvSpPr>
                  <p:cNvPr id="159" name="Rectangle 158"/>
                  <p:cNvSpPr/>
                  <p:nvPr/>
                </p:nvSpPr>
                <p:spPr bwMode="auto">
                  <a:xfrm>
                    <a:off x="403653" y="1981200"/>
                    <a:ext cx="1855152" cy="1554898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60" name="TextBox 159"/>
                  <p:cNvSpPr txBox="1"/>
                  <p:nvPr/>
                </p:nvSpPr>
                <p:spPr>
                  <a:xfrm>
                    <a:off x="76200" y="1677847"/>
                    <a:ext cx="852942" cy="36916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200" dirty="0" smtClean="0">
                        <a:latin typeface="Consolas" panose="020B0609020204030204" pitchFamily="49" charset="0"/>
                        <a:cs typeface="Consolas" panose="020B0609020204030204" pitchFamily="49" charset="0"/>
                      </a:rPr>
                      <a:t>85642</a:t>
                    </a:r>
                    <a:endParaRPr lang="en-US" sz="1200" dirty="0">
                      <a:latin typeface="Consolas" panose="020B0609020204030204" pitchFamily="49" charset="0"/>
                      <a:cs typeface="Consolas" panose="020B0609020204030204" pitchFamily="49" charset="0"/>
                    </a:endParaRPr>
                  </a:p>
                </p:txBody>
              </p:sp>
              <p:sp>
                <p:nvSpPr>
                  <p:cNvPr id="161" name="TextBox 160"/>
                  <p:cNvSpPr txBox="1"/>
                  <p:nvPr/>
                </p:nvSpPr>
                <p:spPr>
                  <a:xfrm>
                    <a:off x="1446773" y="3536098"/>
                    <a:ext cx="1090743" cy="36916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200" dirty="0" smtClean="0">
                        <a:latin typeface="Consolas" panose="020B0609020204030204" pitchFamily="49" charset="0"/>
                        <a:cs typeface="Consolas" panose="020B0609020204030204" pitchFamily="49" charset="0"/>
                      </a:rPr>
                      <a:t>Complex</a:t>
                    </a:r>
                    <a:endParaRPr lang="en-US" sz="1200" dirty="0">
                      <a:latin typeface="Consolas" panose="020B0609020204030204" pitchFamily="49" charset="0"/>
                      <a:cs typeface="Consolas" panose="020B0609020204030204" pitchFamily="49" charset="0"/>
                    </a:endParaRPr>
                  </a:p>
                </p:txBody>
              </p:sp>
            </p:grpSp>
            <p:grpSp>
              <p:nvGrpSpPr>
                <p:cNvPr id="155" name="Group 154"/>
                <p:cNvGrpSpPr/>
                <p:nvPr/>
              </p:nvGrpSpPr>
              <p:grpSpPr>
                <a:xfrm>
                  <a:off x="2673217" y="1801225"/>
                  <a:ext cx="2196382" cy="1103355"/>
                  <a:chOff x="76200" y="1611868"/>
                  <a:chExt cx="2196382" cy="1103355"/>
                </a:xfrm>
              </p:grpSpPr>
              <p:sp>
                <p:nvSpPr>
                  <p:cNvPr id="156" name="Rectangle 155"/>
                  <p:cNvSpPr/>
                  <p:nvPr/>
                </p:nvSpPr>
                <p:spPr bwMode="auto">
                  <a:xfrm>
                    <a:off x="137549" y="1915393"/>
                    <a:ext cx="1736579" cy="416866"/>
                  </a:xfrm>
                  <a:prstGeom prst="rect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algn="ctr"/>
                    <a:endParaRPr kumimoji="0" lang="en-US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57" name="TextBox 156"/>
                  <p:cNvSpPr txBox="1"/>
                  <p:nvPr/>
                </p:nvSpPr>
                <p:spPr>
                  <a:xfrm>
                    <a:off x="76200" y="1611868"/>
                    <a:ext cx="793065" cy="41883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200" dirty="0" smtClean="0">
                        <a:latin typeface="Consolas" panose="020B0609020204030204" pitchFamily="49" charset="0"/>
                        <a:cs typeface="Consolas" panose="020B0609020204030204" pitchFamily="49" charset="0"/>
                      </a:rPr>
                      <a:t>real</a:t>
                    </a:r>
                    <a:endParaRPr lang="en-US" sz="1200" dirty="0">
                      <a:latin typeface="Consolas" panose="020B0609020204030204" pitchFamily="49" charset="0"/>
                      <a:cs typeface="Consolas" panose="020B0609020204030204" pitchFamily="49" charset="0"/>
                    </a:endParaRPr>
                  </a:p>
                </p:txBody>
              </p:sp>
              <p:sp>
                <p:nvSpPr>
                  <p:cNvPr id="158" name="TextBox 157"/>
                  <p:cNvSpPr txBox="1"/>
                  <p:nvPr/>
                </p:nvSpPr>
                <p:spPr>
                  <a:xfrm>
                    <a:off x="1222595" y="2296392"/>
                    <a:ext cx="1049987" cy="41883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200" dirty="0" smtClean="0">
                        <a:latin typeface="Consolas" panose="020B0609020204030204" pitchFamily="49" charset="0"/>
                        <a:cs typeface="Consolas" panose="020B0609020204030204" pitchFamily="49" charset="0"/>
                      </a:rPr>
                      <a:t>double</a:t>
                    </a:r>
                    <a:endParaRPr lang="en-US" sz="1200" dirty="0">
                      <a:latin typeface="Consolas" panose="020B0609020204030204" pitchFamily="49" charset="0"/>
                      <a:cs typeface="Consolas" panose="020B0609020204030204" pitchFamily="49" charset="0"/>
                    </a:endParaRPr>
                  </a:p>
                </p:txBody>
              </p:sp>
            </p:grpSp>
          </p:grpSp>
          <p:grpSp>
            <p:nvGrpSpPr>
              <p:cNvPr id="150" name="Group 149"/>
              <p:cNvGrpSpPr/>
              <p:nvPr/>
            </p:nvGrpSpPr>
            <p:grpSpPr>
              <a:xfrm>
                <a:off x="2334306" y="2508980"/>
                <a:ext cx="2196382" cy="1103355"/>
                <a:chOff x="2469272" y="1906275"/>
                <a:chExt cx="2196382" cy="1103355"/>
              </a:xfrm>
            </p:grpSpPr>
            <p:sp>
              <p:nvSpPr>
                <p:cNvPr id="151" name="Rectangle 150"/>
                <p:cNvSpPr/>
                <p:nvPr/>
              </p:nvSpPr>
              <p:spPr bwMode="auto">
                <a:xfrm>
                  <a:off x="2530621" y="2209800"/>
                  <a:ext cx="1736579" cy="416866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52" name="TextBox 151"/>
                <p:cNvSpPr txBox="1"/>
                <p:nvPr/>
              </p:nvSpPr>
              <p:spPr>
                <a:xfrm>
                  <a:off x="2469272" y="1906275"/>
                  <a:ext cx="793065" cy="4188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err="1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imag</a:t>
                  </a:r>
                  <a:endParaRPr lang="en-US" sz="12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153" name="TextBox 152"/>
                <p:cNvSpPr txBox="1"/>
                <p:nvPr/>
              </p:nvSpPr>
              <p:spPr>
                <a:xfrm>
                  <a:off x="3615667" y="2590799"/>
                  <a:ext cx="1049987" cy="4188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double</a:t>
                  </a:r>
                  <a:endParaRPr lang="en-US" sz="12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</p:grpSp>
        </p:grpSp>
        <p:sp>
          <p:nvSpPr>
            <p:cNvPr id="147" name="Rectangle 146"/>
            <p:cNvSpPr/>
            <p:nvPr/>
          </p:nvSpPr>
          <p:spPr>
            <a:xfrm>
              <a:off x="2138232" y="3454092"/>
              <a:ext cx="43954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0.0</a:t>
              </a:r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2098431" y="3963028"/>
              <a:ext cx="43954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  <a:r>
                <a:rPr lang="en-US" sz="12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.0</a:t>
              </a:r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cxnSp>
        <p:nvCxnSpPr>
          <p:cNvPr id="162" name="Straight Arrow Connector 161"/>
          <p:cNvCxnSpPr/>
          <p:nvPr/>
        </p:nvCxnSpPr>
        <p:spPr bwMode="auto">
          <a:xfrm>
            <a:off x="1130125" y="3034332"/>
            <a:ext cx="570494" cy="33097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grpSp>
        <p:nvGrpSpPr>
          <p:cNvPr id="163" name="Group 162"/>
          <p:cNvGrpSpPr/>
          <p:nvPr/>
        </p:nvGrpSpPr>
        <p:grpSpPr>
          <a:xfrm>
            <a:off x="4388267" y="2486681"/>
            <a:ext cx="1428094" cy="876237"/>
            <a:chOff x="72576" y="3320153"/>
            <a:chExt cx="2159324" cy="1324899"/>
          </a:xfrm>
        </p:grpSpPr>
        <p:grpSp>
          <p:nvGrpSpPr>
            <p:cNvPr id="164" name="Group 163"/>
            <p:cNvGrpSpPr/>
            <p:nvPr/>
          </p:nvGrpSpPr>
          <p:grpSpPr>
            <a:xfrm>
              <a:off x="72576" y="3320153"/>
              <a:ext cx="2159324" cy="1324899"/>
              <a:chOff x="72576" y="3320153"/>
              <a:chExt cx="2159324" cy="1324899"/>
            </a:xfrm>
          </p:grpSpPr>
          <p:sp>
            <p:nvSpPr>
              <p:cNvPr id="166" name="Oval 165"/>
              <p:cNvSpPr/>
              <p:nvPr/>
            </p:nvSpPr>
            <p:spPr bwMode="auto">
              <a:xfrm>
                <a:off x="76200" y="3683222"/>
                <a:ext cx="1676400" cy="503396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67" name="TextBox 166"/>
              <p:cNvSpPr txBox="1"/>
              <p:nvPr/>
            </p:nvSpPr>
            <p:spPr>
              <a:xfrm>
                <a:off x="539608" y="4226221"/>
                <a:ext cx="1692292" cy="4188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Complex ref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168" name="TextBox 167"/>
              <p:cNvSpPr txBox="1"/>
              <p:nvPr/>
            </p:nvSpPr>
            <p:spPr>
              <a:xfrm>
                <a:off x="72576" y="3320153"/>
                <a:ext cx="921526" cy="418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other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165" name="TextBox 164"/>
            <p:cNvSpPr txBox="1"/>
            <p:nvPr/>
          </p:nvSpPr>
          <p:spPr>
            <a:xfrm>
              <a:off x="498711" y="3742866"/>
              <a:ext cx="921526" cy="418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85638</a:t>
              </a:r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cxnSp>
        <p:nvCxnSpPr>
          <p:cNvPr id="169" name="Straight Arrow Connector 168"/>
          <p:cNvCxnSpPr>
            <a:stCxn id="166" idx="2"/>
          </p:cNvCxnSpPr>
          <p:nvPr/>
        </p:nvCxnSpPr>
        <p:spPr bwMode="auto">
          <a:xfrm flipH="1" flipV="1">
            <a:off x="2889701" y="1992228"/>
            <a:ext cx="1500963" cy="9010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grpSp>
        <p:nvGrpSpPr>
          <p:cNvPr id="170" name="Group 169"/>
          <p:cNvGrpSpPr/>
          <p:nvPr/>
        </p:nvGrpSpPr>
        <p:grpSpPr>
          <a:xfrm>
            <a:off x="-13647" y="3963028"/>
            <a:ext cx="1428094" cy="876237"/>
            <a:chOff x="72576" y="3320153"/>
            <a:chExt cx="2159324" cy="1324899"/>
          </a:xfrm>
        </p:grpSpPr>
        <p:grpSp>
          <p:nvGrpSpPr>
            <p:cNvPr id="171" name="Group 170"/>
            <p:cNvGrpSpPr/>
            <p:nvPr/>
          </p:nvGrpSpPr>
          <p:grpSpPr>
            <a:xfrm>
              <a:off x="72576" y="3320153"/>
              <a:ext cx="2159324" cy="1324899"/>
              <a:chOff x="72576" y="3320153"/>
              <a:chExt cx="2159324" cy="1324899"/>
            </a:xfrm>
          </p:grpSpPr>
          <p:sp>
            <p:nvSpPr>
              <p:cNvPr id="173" name="Oval 172"/>
              <p:cNvSpPr/>
              <p:nvPr/>
            </p:nvSpPr>
            <p:spPr bwMode="auto">
              <a:xfrm>
                <a:off x="76200" y="3683222"/>
                <a:ext cx="1676400" cy="503396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74" name="TextBox 173"/>
              <p:cNvSpPr txBox="1"/>
              <p:nvPr/>
            </p:nvSpPr>
            <p:spPr>
              <a:xfrm>
                <a:off x="539608" y="4226221"/>
                <a:ext cx="1692292" cy="4188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Complex ref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175" name="TextBox 174"/>
              <p:cNvSpPr txBox="1"/>
              <p:nvPr/>
            </p:nvSpPr>
            <p:spPr>
              <a:xfrm>
                <a:off x="72576" y="3320153"/>
                <a:ext cx="793065" cy="418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prod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172" name="TextBox 171"/>
            <p:cNvSpPr txBox="1"/>
            <p:nvPr/>
          </p:nvSpPr>
          <p:spPr>
            <a:xfrm>
              <a:off x="498711" y="3742866"/>
              <a:ext cx="279319" cy="418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77" name="Rectangle 1"/>
          <p:cNvSpPr>
            <a:spLocks noChangeArrowheads="1"/>
          </p:cNvSpPr>
          <p:nvPr/>
        </p:nvSpPr>
        <p:spPr bwMode="auto">
          <a:xfrm>
            <a:off x="133002" y="4854970"/>
            <a:ext cx="3886201" cy="206210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itchFamily="49" charset="0"/>
                <a:cs typeface="Courier New" pitchFamily="49" charset="0"/>
              </a:rPr>
              <a:t>public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static</a:t>
            </a:r>
            <a:r>
              <a:rPr kumimoji="0" lang="en-US" altLang="en-US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 void main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(String [])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…</a:t>
            </a:r>
            <a:endParaRPr lang="en-US" altLang="en-US" sz="16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alt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// HERE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prod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i.multBy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(r3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…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}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44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Swapping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BUGGY swapping code: </a:t>
            </a:r>
          </a:p>
          <a:p>
            <a:pPr marL="349250" lvl="1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x = 4;</a:t>
            </a:r>
          </a:p>
          <a:p>
            <a:pPr marL="349250" lvl="1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y = 5;</a:t>
            </a:r>
          </a:p>
          <a:p>
            <a:pPr marL="349250" lvl="1" indent="0">
              <a:buNone/>
            </a:pPr>
            <a:r>
              <a:rPr lang="en-US" dirty="0" smtClean="0"/>
              <a:t>x = y; </a:t>
            </a:r>
          </a:p>
          <a:p>
            <a:pPr marL="349250" lvl="1" indent="0">
              <a:buNone/>
            </a:pPr>
            <a:r>
              <a:rPr lang="en-US" dirty="0" smtClean="0"/>
              <a:t>y = x;</a:t>
            </a:r>
          </a:p>
          <a:p>
            <a:pPr marL="349250" lvl="1" indent="0">
              <a:buNone/>
            </a:pPr>
            <a:r>
              <a:rPr lang="en-US" dirty="0" err="1" smtClean="0"/>
              <a:t>System.out.println</a:t>
            </a:r>
            <a:r>
              <a:rPr lang="en-US" dirty="0" smtClean="0"/>
              <a:t>("x: "+x);</a:t>
            </a:r>
          </a:p>
          <a:p>
            <a:pPr marL="349250" lvl="1" indent="0">
              <a:buNone/>
            </a:pPr>
            <a:r>
              <a:rPr lang="en-US" dirty="0" err="1" smtClean="0"/>
              <a:t>System.out.println</a:t>
            </a:r>
            <a:r>
              <a:rPr lang="en-US" dirty="0" smtClean="0"/>
              <a:t>("y: "+y);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does this code print when it is run?</a:t>
            </a:r>
          </a:p>
          <a:p>
            <a:pPr marL="0" indent="0">
              <a:buNone/>
            </a:pPr>
            <a:r>
              <a:rPr lang="en-US" dirty="0" smtClean="0"/>
              <a:t>Why does it print this? (Can you fix it?)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0627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Swapping bacteria in two incubators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public void swap(Incubator other)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long temp = </a:t>
            </a:r>
            <a:r>
              <a:rPr lang="en-US" dirty="0" err="1" smtClean="0"/>
              <a:t>this.numBacteria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this.numBacteria</a:t>
            </a:r>
            <a:r>
              <a:rPr lang="en-US" dirty="0" smtClean="0"/>
              <a:t> = </a:t>
            </a:r>
            <a:r>
              <a:rPr lang="en-US" dirty="0" err="1" smtClean="0"/>
              <a:t>other.numBacteria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other.numBacteria</a:t>
            </a:r>
            <a:r>
              <a:rPr lang="en-US" dirty="0" smtClean="0"/>
              <a:t> = temp;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0993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allow </a:t>
            </a:r>
            <a:r>
              <a:rPr lang="en-US" dirty="0" smtClean="0"/>
              <a:t>both of these this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Complex </a:t>
            </a:r>
            <a:r>
              <a:rPr lang="en-US" dirty="0" err="1" smtClean="0"/>
              <a:t>i</a:t>
            </a:r>
            <a:r>
              <a:rPr lang="en-US" dirty="0" smtClean="0"/>
              <a:t> = new Complex(0,1);</a:t>
            </a:r>
          </a:p>
          <a:p>
            <a:pPr marL="0" indent="0">
              <a:buNone/>
            </a:pPr>
            <a:r>
              <a:rPr lang="en-US" dirty="0" smtClean="0"/>
              <a:t>Complex </a:t>
            </a:r>
            <a:r>
              <a:rPr lang="en-US" dirty="0" smtClean="0"/>
              <a:t>prod1 </a:t>
            </a:r>
            <a:r>
              <a:rPr lang="en-US" dirty="0"/>
              <a:t>= </a:t>
            </a:r>
            <a:r>
              <a:rPr lang="en-US" dirty="0" err="1" smtClean="0"/>
              <a:t>i.</a:t>
            </a:r>
            <a:r>
              <a:rPr lang="en-US" b="1" dirty="0" err="1" smtClean="0"/>
              <a:t>multBy</a:t>
            </a:r>
            <a:r>
              <a:rPr lang="en-US" b="1" dirty="0" smtClean="0"/>
              <a:t>(3.0</a:t>
            </a:r>
            <a:r>
              <a:rPr lang="en-US" b="1" dirty="0" smtClean="0"/>
              <a:t>)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Complex </a:t>
            </a:r>
            <a:r>
              <a:rPr lang="en-US" dirty="0" smtClean="0"/>
              <a:t>angle45 </a:t>
            </a:r>
            <a:r>
              <a:rPr lang="en-US" dirty="0"/>
              <a:t>= new </a:t>
            </a:r>
            <a:r>
              <a:rPr lang="en-US" dirty="0" smtClean="0"/>
              <a:t>Complex(1,1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 smtClean="0"/>
              <a:t>Complex prod2 = </a:t>
            </a:r>
            <a:r>
              <a:rPr lang="en-US" dirty="0" err="1" smtClean="0"/>
              <a:t>i.</a:t>
            </a:r>
            <a:r>
              <a:rPr lang="en-US" b="1" dirty="0" err="1" smtClean="0"/>
              <a:t>multBy</a:t>
            </a:r>
            <a:r>
              <a:rPr lang="en-US" b="1" dirty="0" smtClean="0"/>
              <a:t>(angle45)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err="1"/>
              <a:t>sout</a:t>
            </a:r>
            <a:r>
              <a:rPr lang="en-US" dirty="0"/>
              <a:t>("result: "+</a:t>
            </a:r>
            <a:r>
              <a:rPr lang="en-US" dirty="0" smtClean="0"/>
              <a:t>prod1.toString</a:t>
            </a:r>
            <a:r>
              <a:rPr lang="en-US" dirty="0"/>
              <a:t>());</a:t>
            </a:r>
          </a:p>
          <a:p>
            <a:pPr marL="0" indent="0">
              <a:buNone/>
            </a:pPr>
            <a:r>
              <a:rPr lang="en-US" dirty="0"/>
              <a:t>// Desired output: "result: 0.0 + 3.0i"</a:t>
            </a:r>
          </a:p>
          <a:p>
            <a:pPr marL="0" indent="0">
              <a:buNone/>
            </a:pPr>
            <a:r>
              <a:rPr lang="en-US" i="1" dirty="0" err="1" smtClean="0"/>
              <a:t>sout</a:t>
            </a:r>
            <a:r>
              <a:rPr lang="en-US" dirty="0"/>
              <a:t>("result: "+prod1.toString());</a:t>
            </a:r>
          </a:p>
          <a:p>
            <a:pPr marL="0" indent="0">
              <a:buNone/>
            </a:pPr>
            <a:r>
              <a:rPr lang="en-US" dirty="0"/>
              <a:t>// Desired output: "result: </a:t>
            </a:r>
            <a:r>
              <a:rPr lang="en-US" dirty="0" smtClean="0"/>
              <a:t>-1.0 </a:t>
            </a:r>
            <a:r>
              <a:rPr lang="en-US" dirty="0"/>
              <a:t>+ </a:t>
            </a:r>
            <a:r>
              <a:rPr lang="en-US" dirty="0" smtClean="0"/>
              <a:t>1.0i</a:t>
            </a:r>
            <a:r>
              <a:rPr lang="en-US" dirty="0"/>
              <a:t>"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6256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06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eca2f6b9-0228-4d17-b7d9-c852de5915c0"/>
  <p:tag name="__PE_ORIG_SIZE" val="500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53081</TotalTime>
  <Words>730</Words>
  <Application>Microsoft Office PowerPoint</Application>
  <PresentationFormat>On-screen Show (4:3)</PresentationFormat>
  <Paragraphs>172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2_Network</vt:lpstr>
      <vt:lpstr>    SE1011 Week 8, Class 1</vt:lpstr>
      <vt:lpstr>Muddiest Point</vt:lpstr>
      <vt:lpstr>Muddiest Point</vt:lpstr>
      <vt:lpstr>Object Construction</vt:lpstr>
      <vt:lpstr>the multBy method</vt:lpstr>
      <vt:lpstr>Swapping Methods</vt:lpstr>
      <vt:lpstr>Swapping bacteria in two incubators</vt:lpstr>
      <vt:lpstr>How to allow both of these this? </vt:lpstr>
      <vt:lpstr>PowerPoint Presentation</vt:lpstr>
      <vt:lpstr>Acknowledgement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Dr. Yoder</cp:lastModifiedBy>
  <cp:revision>1773</cp:revision>
  <cp:lastPrinted>2015-10-26T15:57:02Z</cp:lastPrinted>
  <dcterms:created xsi:type="dcterms:W3CDTF">1999-09-06T21:32:20Z</dcterms:created>
  <dcterms:modified xsi:type="dcterms:W3CDTF">2015-10-26T17:04:11Z</dcterms:modified>
</cp:coreProperties>
</file>