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10.xml" ContentType="application/vnd.openxmlformats-officedocument.presentationml.notesSlide+xml"/>
  <Override PartName="/ppt/tags/tag11.xml" ContentType="application/vnd.openxmlformats-officedocument.presentationml.tags+xml"/>
  <Override PartName="/ppt/notesSlides/notesSlide11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3"/>
  </p:notesMasterIdLst>
  <p:handoutMasterIdLst>
    <p:handoutMasterId r:id="rId14"/>
  </p:handoutMasterIdLst>
  <p:sldIdLst>
    <p:sldId id="320" r:id="rId2"/>
    <p:sldId id="370" r:id="rId3"/>
    <p:sldId id="371" r:id="rId4"/>
    <p:sldId id="383" r:id="rId5"/>
    <p:sldId id="381" r:id="rId6"/>
    <p:sldId id="373" r:id="rId7"/>
    <p:sldId id="377" r:id="rId8"/>
    <p:sldId id="379" r:id="rId9"/>
    <p:sldId id="382" r:id="rId10"/>
    <p:sldId id="376" r:id="rId11"/>
    <p:sldId id="325" r:id="rId12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BFA6"/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426" autoAdjust="0"/>
    <p:restoredTop sz="90406" autoAdjust="0"/>
  </p:normalViewPr>
  <p:slideViewPr>
    <p:cSldViewPr>
      <p:cViewPr varScale="1">
        <p:scale>
          <a:sx n="80" d="100"/>
          <a:sy n="80" d="100"/>
        </p:scale>
        <p:origin x="-1363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43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8"/>
        <p:guide pos="22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8" y="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t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30 October 2015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8" y="8948333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83" tIns="47244" rIns="94483" bIns="47244" numCol="1" anchor="b" anchorCtr="0" compatLnSpc="1">
            <a:prstTxWarp prst="textNoShape">
              <a:avLst/>
            </a:prstTxWarp>
          </a:bodyPr>
          <a:lstStyle>
            <a:lvl1pPr algn="r" defTabSz="945586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2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13" tIns="44706" rIns="89413" bIns="44706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7" y="672763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8025"/>
            <a:ext cx="4710112" cy="35321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Dr. Josiah Yoder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2" y="3"/>
            <a:ext cx="3810000" cy="372803"/>
          </a:xfrm>
          <a:prstGeom prst="rect">
            <a:avLst/>
          </a:prstGeom>
          <a:noFill/>
        </p:spPr>
        <p:txBody>
          <a:bodyPr vert="horz" lIns="91409" tIns="45704" rIns="91409" bIns="45704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4418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(SE1011)
https://www.polleverywhere.com/free_text_polls/5ecaTmFuFeJ65hY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1585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438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9389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859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216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353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SE1011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10/30/2015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Josiah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46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7" name="Rectangle 6"/>
          <p:cNvSpPr txBox="1">
            <a:spLocks noChangeArrowheads="1"/>
          </p:cNvSpPr>
          <p:nvPr userDrawn="1"/>
        </p:nvSpPr>
        <p:spPr bwMode="auto">
          <a:xfrm>
            <a:off x="3429000" y="6219825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10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Most Content: Dr. Hornick</a:t>
            </a:r>
          </a:p>
          <a:p>
            <a:pPr>
              <a:defRPr/>
            </a:pPr>
            <a:r>
              <a:rPr lang="en-US" altLang="en-US" dirty="0" smtClean="0"/>
              <a:t>Some Content and Most Errors: Dr. Yoder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 sz="2400"/>
            </a:lvl1pPr>
          </a:lstStyle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ck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457200" y="4360677"/>
            <a:ext cx="8229600" cy="18877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17" hasCustomPrompt="1"/>
          </p:nvPr>
        </p:nvSpPr>
        <p:spPr>
          <a:xfrm>
            <a:off x="457200" y="3581400"/>
            <a:ext cx="8305800" cy="609600"/>
          </a:xfrm>
        </p:spPr>
        <p:txBody>
          <a:bodyPr/>
          <a:lstStyle>
            <a:lvl1pPr marL="0" indent="0">
              <a:buNone/>
              <a:defRPr sz="3900" b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Click to edit the Secondary title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416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1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0.xml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7543800" cy="12954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SE1011</a:t>
            </a:r>
            <a:br>
              <a:rPr lang="en-US" dirty="0" smtClean="0"/>
            </a:br>
            <a:r>
              <a:rPr lang="en-US" dirty="0" smtClean="0"/>
              <a:t>Week 8, Class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>
                <a:sym typeface="Wingdings" panose="05000000000000000000" pitchFamily="2" charset="2"/>
              </a:rPr>
              <a:t>Today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Designing </a:t>
            </a:r>
            <a:r>
              <a:rPr lang="en-US" dirty="0" smtClean="0">
                <a:sym typeface="Wingdings" panose="05000000000000000000" pitchFamily="2" charset="2"/>
              </a:rPr>
              <a:t>Code</a:t>
            </a:r>
            <a:endParaRPr lang="en-US" dirty="0" smtClean="0">
              <a:sym typeface="Wingdings" panose="05000000000000000000" pitchFamily="2" charset="2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0198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664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course is based on the text</a:t>
            </a:r>
          </a:p>
          <a:p>
            <a:pPr marL="0" indent="0">
              <a:buNone/>
            </a:pPr>
            <a:r>
              <a:rPr lang="en-US" dirty="0" smtClean="0"/>
              <a:t>Introduction to Programming with Java by Dean &amp; Dean, 2</a:t>
            </a:r>
            <a:r>
              <a:rPr lang="en-US" baseline="30000" dirty="0" smtClean="0"/>
              <a:t>nd</a:t>
            </a:r>
            <a:r>
              <a:rPr lang="en-US" dirty="0" smtClean="0"/>
              <a:t> Edition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2476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3763754"/>
              </p:ext>
            </p:extLst>
          </p:nvPr>
        </p:nvGraphicFramePr>
        <p:xfrm>
          <a:off x="152400" y="1676400"/>
          <a:ext cx="8763000" cy="371094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781800"/>
                <a:gridCol w="19812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having multiple classes and the exact use of each one. Plus that, how can I figure which classes to create?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designing and using classes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to debug a program that requires user input.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debugging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P.S. I didn't mean for my jokes to undermine your feedback tool &lt;3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Should we use main() only as a "starter" to the "object" of the main program?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 and main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More on what can or can't be passed to a method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parameters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did we have to use a method for main?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 and main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we couldnt use main for the actual game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 and main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400" y="6428264"/>
            <a:ext cx="894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Discussed at start</a:t>
            </a:r>
            <a:r>
              <a:rPr lang="en-US" dirty="0" smtClean="0"/>
              <a:t>.  </a:t>
            </a:r>
            <a:r>
              <a:rPr lang="en-US" b="1" u="sng" dirty="0" smtClean="0"/>
              <a:t>Discussed during this class</a:t>
            </a:r>
            <a:r>
              <a:rPr lang="en-US" dirty="0" smtClean="0"/>
              <a:t>. </a:t>
            </a:r>
            <a:r>
              <a:rPr lang="en-US" i="1" dirty="0" smtClean="0"/>
              <a:t>[Instructor answer to the question]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73966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Muddiest Point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448067"/>
              </p:ext>
            </p:extLst>
          </p:nvPr>
        </p:nvGraphicFramePr>
        <p:xfrm>
          <a:off x="228600" y="1600200"/>
          <a:ext cx="8458200" cy="443484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400800"/>
                <a:gridCol w="20574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How do you know when to do this before you've completed writing the duplicate code?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designing classes</a:t>
                      </a:r>
                    </a:p>
                  </a:txBody>
                  <a:tcPr marL="7620" marR="7620" marT="7620" marB="0" anchor="b"/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should we be doing more work in other classes vs in the driver.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 and main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why make another class, when you can keep the variables in the main class?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 and main</a:t>
                      </a:r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; designing classes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Nothing today I think I have a good understanding of everything right now.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Still not clear what "static" *means* and what the alternative is.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</a:t>
                      </a:r>
                    </a:p>
                  </a:txBody>
                  <a:tcPr marL="7620" marR="7620" marT="7620" marB="0" anchor="b"/>
                </a:tc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should we not use main from now on?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0" u="sng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static and main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400" y="6236732"/>
            <a:ext cx="894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Discussed at start</a:t>
            </a:r>
            <a:r>
              <a:rPr lang="en-US" dirty="0" smtClean="0"/>
              <a:t>.  </a:t>
            </a:r>
            <a:r>
              <a:rPr lang="en-US" b="1" u="sng" dirty="0" smtClean="0"/>
              <a:t>Discussed during this class</a:t>
            </a:r>
            <a:r>
              <a:rPr lang="en-US" dirty="0" smtClean="0"/>
              <a:t>. </a:t>
            </a:r>
            <a:r>
              <a:rPr lang="en-US" i="1" dirty="0" smtClean="0"/>
              <a:t>[Instructor answer to the question]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3514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Muddy Points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8078406"/>
              </p:ext>
            </p:extLst>
          </p:nvPr>
        </p:nvGraphicFramePr>
        <p:xfrm>
          <a:off x="457200" y="1719263"/>
          <a:ext cx="8458200" cy="1104900"/>
        </p:xfrm>
        <a:graphic>
          <a:graphicData uri="http://schemas.openxmlformats.org/drawingml/2006/table">
            <a:tbl>
              <a:tblPr bandRow="1">
                <a:tableStyleId>{5202B0CA-FC54-4496-8BCA-5EF66A818D29}</a:tableStyleId>
              </a:tblPr>
              <a:tblGrid>
                <a:gridCol w="6400800"/>
                <a:gridCol w="20574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Does || work the same way as &amp;&amp; as a short circuit operator? So if(true || &lt;something that can't be evaluated&gt;) will it go on or will it crash?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short-circuit </a:t>
                      </a:r>
                      <a:r>
                        <a:rPr lang="en-US" sz="2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||</a:t>
                      </a:r>
                      <a:r>
                        <a:rPr lang="en-US" sz="24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en-US" sz="2400" b="1" i="1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-9525" y="5867400"/>
            <a:ext cx="89434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Discussed at start</a:t>
            </a:r>
            <a:r>
              <a:rPr lang="en-US" dirty="0" smtClean="0"/>
              <a:t>.  </a:t>
            </a:r>
            <a:r>
              <a:rPr lang="en-US" b="1" u="sng" dirty="0" smtClean="0"/>
              <a:t>Discussed during this class</a:t>
            </a:r>
            <a:r>
              <a:rPr lang="en-US" dirty="0" smtClean="0"/>
              <a:t>. </a:t>
            </a:r>
            <a:r>
              <a:rPr lang="en-US" i="1" dirty="0" smtClean="0"/>
              <a:t>[Instructor answer to the question]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093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static method?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method which can be called without an instance of the class, for example:</a:t>
            </a:r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800" dirty="0" smtClean="0"/>
              <a:t>line = </a:t>
            </a:r>
            <a:r>
              <a:rPr lang="en-US" sz="2800" dirty="0" err="1" smtClean="0"/>
              <a:t>JOptionPane.</a:t>
            </a:r>
            <a:r>
              <a:rPr lang="en-US" sz="2800" b="1" dirty="0" err="1" smtClean="0"/>
              <a:t>showInputDialog</a:t>
            </a:r>
            <a:r>
              <a:rPr lang="en-US" sz="2800" dirty="0" smtClean="0"/>
              <a:t>("...");   </a:t>
            </a:r>
          </a:p>
          <a:p>
            <a:pPr marL="0" indent="0">
              <a:buNone/>
            </a:pPr>
            <a:r>
              <a:rPr lang="en-US" dirty="0" smtClean="0"/>
              <a:t>   unlike normal methods:</a:t>
            </a:r>
          </a:p>
          <a:p>
            <a:pPr marL="0" indent="0">
              <a:buNone/>
            </a:pPr>
            <a:r>
              <a:rPr lang="en-US" sz="2800" dirty="0" smtClean="0"/>
              <a:t>	Scanner in = new Scanner(System.in);</a:t>
            </a:r>
          </a:p>
          <a:p>
            <a:pPr marL="0" indent="0">
              <a:buNone/>
            </a:pPr>
            <a:r>
              <a:rPr lang="en-US" sz="2800" dirty="0" smtClean="0"/>
              <a:t>	line = </a:t>
            </a:r>
            <a:r>
              <a:rPr lang="en-US" sz="2800" dirty="0" err="1" smtClean="0"/>
              <a:t>in.</a:t>
            </a:r>
            <a:r>
              <a:rPr lang="en-US" sz="2800" b="1" dirty="0" err="1" smtClean="0"/>
              <a:t>nextLine</a:t>
            </a:r>
            <a:r>
              <a:rPr lang="en-US" sz="2800" dirty="0" smtClean="0"/>
              <a:t>();</a:t>
            </a:r>
          </a:p>
          <a:p>
            <a:r>
              <a:rPr lang="en-US" dirty="0" smtClean="0"/>
              <a:t>a method without a </a:t>
            </a:r>
            <a:r>
              <a:rPr lang="en-US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lang="en-US" dirty="0" smtClean="0"/>
              <a:t> reference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SE-1011 Slide design: Dr. Mark L. Hornick Instructor: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13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1.0 (Start of last class)</a:t>
            </a:r>
            <a:br>
              <a:rPr lang="en-US" dirty="0" smtClean="0"/>
            </a:br>
            <a:r>
              <a:rPr lang="en-US" dirty="0" smtClean="0"/>
              <a:t>class8_2_Elevens_start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9022" y="1778307"/>
            <a:ext cx="1111103" cy="876237"/>
            <a:chOff x="72576" y="3320153"/>
            <a:chExt cx="1680024" cy="1324899"/>
          </a:xfrm>
        </p:grpSpPr>
        <p:grpSp>
          <p:nvGrpSpPr>
            <p:cNvPr id="133" name="Group 132"/>
            <p:cNvGrpSpPr/>
            <p:nvPr/>
          </p:nvGrpSpPr>
          <p:grpSpPr>
            <a:xfrm>
              <a:off x="72576" y="3320153"/>
              <a:ext cx="1680024" cy="1324899"/>
              <a:chOff x="72576" y="3320153"/>
              <a:chExt cx="1680024" cy="1324899"/>
            </a:xfrm>
          </p:grpSpPr>
          <p:sp>
            <p:nvSpPr>
              <p:cNvPr id="135" name="Oval 1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9608" y="4226220"/>
                <a:ext cx="117845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Die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2576" y="3320153"/>
                <a:ext cx="156383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playerDie1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38" name="Straight Arrow Connector 137"/>
          <p:cNvCxnSpPr>
            <a:endCxn id="96" idx="1"/>
          </p:cNvCxnSpPr>
          <p:nvPr/>
        </p:nvCxnSpPr>
        <p:spPr bwMode="auto">
          <a:xfrm flipV="1">
            <a:off x="1086803" y="1979057"/>
            <a:ext cx="2973239" cy="14474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79" name="Group 78"/>
          <p:cNvGrpSpPr/>
          <p:nvPr/>
        </p:nvGrpSpPr>
        <p:grpSpPr>
          <a:xfrm>
            <a:off x="3811736" y="1279088"/>
            <a:ext cx="1752600" cy="1478678"/>
            <a:chOff x="2319433" y="1463176"/>
            <a:chExt cx="2497085" cy="1904618"/>
          </a:xfrm>
        </p:grpSpPr>
        <p:grpSp>
          <p:nvGrpSpPr>
            <p:cNvPr id="84" name="Group 83"/>
            <p:cNvGrpSpPr/>
            <p:nvPr/>
          </p:nvGrpSpPr>
          <p:grpSpPr>
            <a:xfrm>
              <a:off x="2319433" y="1463176"/>
              <a:ext cx="2497085" cy="1904618"/>
              <a:chOff x="76200" y="1677847"/>
              <a:chExt cx="2311240" cy="1678743"/>
            </a:xfrm>
          </p:grpSpPr>
          <p:sp>
            <p:nvSpPr>
              <p:cNvPr id="96" name="Rectangle 95"/>
              <p:cNvSpPr/>
              <p:nvPr/>
            </p:nvSpPr>
            <p:spPr bwMode="auto">
              <a:xfrm>
                <a:off x="403653" y="1981200"/>
                <a:ext cx="1855152" cy="982642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7" name="TextBox 96"/>
              <p:cNvSpPr txBox="1"/>
              <p:nvPr/>
            </p:nvSpPr>
            <p:spPr>
              <a:xfrm>
                <a:off x="76200" y="1677847"/>
                <a:ext cx="852942" cy="369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85638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1772299" y="2987429"/>
                <a:ext cx="615141" cy="36916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Die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grpSp>
          <p:nvGrpSpPr>
            <p:cNvPr id="85" name="Group 84"/>
            <p:cNvGrpSpPr/>
            <p:nvPr/>
          </p:nvGrpSpPr>
          <p:grpSpPr>
            <a:xfrm>
              <a:off x="2673217" y="1801225"/>
              <a:ext cx="1810999" cy="1103355"/>
              <a:chOff x="76200" y="1611868"/>
              <a:chExt cx="1810999" cy="1103355"/>
            </a:xfrm>
          </p:grpSpPr>
          <p:sp>
            <p:nvSpPr>
              <p:cNvPr id="86" name="Rectangle 85"/>
              <p:cNvSpPr/>
              <p:nvPr/>
            </p:nvSpPr>
            <p:spPr bwMode="auto">
              <a:xfrm>
                <a:off x="419023" y="1915393"/>
                <a:ext cx="1363729" cy="416866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8" name="TextBox 87"/>
              <p:cNvSpPr txBox="1"/>
              <p:nvPr/>
            </p:nvSpPr>
            <p:spPr>
              <a:xfrm>
                <a:off x="76200" y="1611868"/>
                <a:ext cx="1306908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numSides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93" name="TextBox 92"/>
              <p:cNvSpPr txBox="1"/>
              <p:nvPr/>
            </p:nvSpPr>
            <p:spPr>
              <a:xfrm>
                <a:off x="1222595" y="2296391"/>
                <a:ext cx="664604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</p:grpSp>
      <p:sp>
        <p:nvSpPr>
          <p:cNvPr id="108" name="Rectangle 1"/>
          <p:cNvSpPr>
            <a:spLocks noChangeArrowheads="1"/>
          </p:cNvSpPr>
          <p:nvPr/>
        </p:nvSpPr>
        <p:spPr bwMode="auto">
          <a:xfrm>
            <a:off x="115405" y="5522978"/>
            <a:ext cx="4185250" cy="181588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1600" u="sng" dirty="0" smtClean="0"/>
              <a:t>in main(…)</a:t>
            </a:r>
            <a:br>
              <a:rPr lang="en-US" sz="1600" u="sng" dirty="0" smtClean="0"/>
            </a:br>
            <a:endParaRPr lang="en-US" sz="1600" u="sng" dirty="0" smtClean="0"/>
          </a:p>
          <a:p>
            <a:pPr lvl="0"/>
            <a:r>
              <a:rPr lang="en-US" sz="1600" dirty="0" smtClean="0"/>
              <a:t>playerRoll1 </a:t>
            </a:r>
            <a:r>
              <a:rPr lang="en-US" sz="1600" dirty="0"/>
              <a:t>= playerDie1.roll();</a:t>
            </a:r>
            <a:br>
              <a:rPr lang="en-US" sz="1600" dirty="0"/>
            </a:br>
            <a:r>
              <a:rPr lang="en-US" sz="1600" dirty="0" err="1"/>
              <a:t>playerTotal</a:t>
            </a:r>
            <a:r>
              <a:rPr lang="en-US" sz="1600" dirty="0"/>
              <a:t> = playerRoll1 + playerRoll2</a:t>
            </a:r>
            <a:r>
              <a:rPr lang="en-US" sz="1600" dirty="0" smtClean="0"/>
              <a:t>;</a:t>
            </a:r>
          </a:p>
          <a:p>
            <a:pPr lvl="0"/>
            <a:r>
              <a:rPr lang="en-US" sz="1600" dirty="0" smtClean="0"/>
              <a:t>//HERE</a:t>
            </a:r>
            <a:r>
              <a:rPr lang="en-US" sz="1600" dirty="0"/>
              <a:t/>
            </a:r>
            <a:br>
              <a:rPr lang="en-US" sz="1600" dirty="0"/>
            </a:br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09" name="TextBox 108"/>
          <p:cNvSpPr txBox="1"/>
          <p:nvPr/>
        </p:nvSpPr>
        <p:spPr>
          <a:xfrm>
            <a:off x="4628604" y="1800607"/>
            <a:ext cx="2696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Consolas" panose="020B0609020204030204" pitchFamily="49" charset="0"/>
                <a:cs typeface="Consolas" panose="020B0609020204030204" pitchFamily="49" charset="0"/>
              </a:rPr>
              <a:t>6</a:t>
            </a:r>
            <a:endParaRPr lang="en-US" sz="12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-13647" y="2736271"/>
            <a:ext cx="1311581" cy="845129"/>
            <a:chOff x="-13647" y="2736271"/>
            <a:chExt cx="1311581" cy="845129"/>
          </a:xfrm>
        </p:grpSpPr>
        <p:grpSp>
          <p:nvGrpSpPr>
            <p:cNvPr id="4" name="Group 3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110" name="Rectangle 109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76" name="TextBox 175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77" name="TextBox 176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playerRoll1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86" name="TextBox 185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-14991" y="3716383"/>
            <a:ext cx="1311581" cy="845129"/>
            <a:chOff x="-13647" y="2736271"/>
            <a:chExt cx="1311581" cy="845129"/>
          </a:xfrm>
        </p:grpSpPr>
        <p:grpSp>
          <p:nvGrpSpPr>
            <p:cNvPr id="188" name="Group 187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190" name="Rectangle 189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1" name="TextBox 190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92" name="TextBox 191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playerRoll2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89" name="TextBox 188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-16335" y="4677849"/>
            <a:ext cx="1311581" cy="845129"/>
            <a:chOff x="-13647" y="2736271"/>
            <a:chExt cx="1311581" cy="845129"/>
          </a:xfrm>
        </p:grpSpPr>
        <p:grpSp>
          <p:nvGrpSpPr>
            <p:cNvPr id="194" name="Group 193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196" name="Rectangle 195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97" name="TextBox 196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98" name="TextBox 197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playerTotal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95" name="TextBox 194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9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3519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1.1 (Middle of class)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9022" y="1778307"/>
            <a:ext cx="1111103" cy="876237"/>
            <a:chOff x="72576" y="3320153"/>
            <a:chExt cx="1680024" cy="1324899"/>
          </a:xfrm>
        </p:grpSpPr>
        <p:grpSp>
          <p:nvGrpSpPr>
            <p:cNvPr id="133" name="Group 132"/>
            <p:cNvGrpSpPr/>
            <p:nvPr/>
          </p:nvGrpSpPr>
          <p:grpSpPr>
            <a:xfrm>
              <a:off x="72576" y="3320153"/>
              <a:ext cx="1680024" cy="1324899"/>
              <a:chOff x="72576" y="3320153"/>
              <a:chExt cx="1680024" cy="1324899"/>
            </a:xfrm>
          </p:grpSpPr>
          <p:sp>
            <p:nvSpPr>
              <p:cNvPr id="135" name="Oval 1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9608" y="4226220"/>
                <a:ext cx="117845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Die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2576" y="3320153"/>
                <a:ext cx="156383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playerDie1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43" name="Straight Connector 42"/>
          <p:cNvCxnSpPr/>
          <p:nvPr/>
        </p:nvCxnSpPr>
        <p:spPr bwMode="auto">
          <a:xfrm>
            <a:off x="6248400" y="1342698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477000" y="1392505"/>
            <a:ext cx="1204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reRollOneDie</a:t>
            </a:r>
            <a:endParaRPr lang="en-US" sz="1200" b="1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7067408" y="2579020"/>
            <a:ext cx="1111103" cy="876237"/>
            <a:chOff x="72576" y="3320153"/>
            <a:chExt cx="1680024" cy="1324899"/>
          </a:xfrm>
        </p:grpSpPr>
        <p:grpSp>
          <p:nvGrpSpPr>
            <p:cNvPr id="46" name="Group 45"/>
            <p:cNvGrpSpPr/>
            <p:nvPr/>
          </p:nvGrpSpPr>
          <p:grpSpPr>
            <a:xfrm>
              <a:off x="72576" y="3320153"/>
              <a:ext cx="1680024" cy="1324899"/>
              <a:chOff x="72576" y="3320153"/>
              <a:chExt cx="1680024" cy="1324899"/>
            </a:xfrm>
          </p:grpSpPr>
          <p:sp>
            <p:nvSpPr>
              <p:cNvPr id="48" name="Oval 47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39608" y="4226220"/>
                <a:ext cx="117845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Die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2576" y="3320153"/>
                <a:ext cx="1435371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playerDie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13304" y="2472330"/>
            <a:ext cx="1311581" cy="845129"/>
            <a:chOff x="-13647" y="2736271"/>
            <a:chExt cx="1311581" cy="845129"/>
          </a:xfrm>
        </p:grpSpPr>
        <p:grpSp>
          <p:nvGrpSpPr>
            <p:cNvPr id="52" name="Group 51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playerRoll1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211960" y="3341401"/>
            <a:ext cx="1311581" cy="845129"/>
            <a:chOff x="-13647" y="2736271"/>
            <a:chExt cx="1311581" cy="845129"/>
          </a:xfrm>
        </p:grpSpPr>
        <p:grpSp>
          <p:nvGrpSpPr>
            <p:cNvPr id="58" name="Group 57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playerRoll2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210616" y="4186530"/>
            <a:ext cx="1311581" cy="845129"/>
            <a:chOff x="-13647" y="2736271"/>
            <a:chExt cx="1311581" cy="845129"/>
          </a:xfrm>
        </p:grpSpPr>
        <p:grpSp>
          <p:nvGrpSpPr>
            <p:cNvPr id="64" name="Group 63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playerTotal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9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739516" y="2199603"/>
            <a:ext cx="2084897" cy="3307232"/>
            <a:chOff x="76200" y="1715349"/>
            <a:chExt cx="2325380" cy="1338611"/>
          </a:xfrm>
        </p:grpSpPr>
        <p:sp>
          <p:nvSpPr>
            <p:cNvPr id="76" name="Rectangle 75"/>
            <p:cNvSpPr/>
            <p:nvPr/>
          </p:nvSpPr>
          <p:spPr bwMode="auto">
            <a:xfrm>
              <a:off x="403653" y="1815882"/>
              <a:ext cx="1855152" cy="110643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6200" y="1715349"/>
              <a:ext cx="679761" cy="1121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85700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786438" y="2941844"/>
              <a:ext cx="615142" cy="112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Lab7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92" name="Straight Arrow Connector 91"/>
          <p:cNvCxnSpPr>
            <a:stCxn id="48" idx="2"/>
            <a:endCxn id="107" idx="3"/>
          </p:cNvCxnSpPr>
          <p:nvPr/>
        </p:nvCxnSpPr>
        <p:spPr bwMode="auto">
          <a:xfrm flipH="1" flipV="1">
            <a:off x="5466793" y="1979057"/>
            <a:ext cx="1603012" cy="10065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98478" y="4567768"/>
            <a:ext cx="4480714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u="sng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in </a:t>
            </a:r>
            <a:r>
              <a:rPr kumimoji="0" lang="en-US" altLang="en-US" sz="1400" b="1" u="sng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reRollOneDie</a:t>
            </a:r>
            <a:r>
              <a:rPr kumimoji="0" lang="en-US" altLang="en-US" sz="1400" b="1" u="sng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00008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playerRoll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playerDie.roll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();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numDie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==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playerRoll1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playerRoll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playerRoll2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playerRoll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playerTotal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playerRoll1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+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playerRoll2;</a:t>
            </a:r>
            <a:b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// HERE</a:t>
            </a:r>
            <a:endParaRPr kumimoji="0" lang="en-US" altLang="en-US" sz="4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1086803" y="1279088"/>
            <a:ext cx="4477533" cy="1478678"/>
            <a:chOff x="1086803" y="1279088"/>
            <a:chExt cx="4477533" cy="1478678"/>
          </a:xfrm>
        </p:grpSpPr>
        <p:cxnSp>
          <p:nvCxnSpPr>
            <p:cNvPr id="99" name="Straight Arrow Connector 98"/>
            <p:cNvCxnSpPr>
              <a:endCxn id="107" idx="1"/>
            </p:cNvCxnSpPr>
            <p:nvPr/>
          </p:nvCxnSpPr>
          <p:spPr bwMode="auto">
            <a:xfrm flipV="1">
              <a:off x="1086803" y="1979057"/>
              <a:ext cx="2973239" cy="144743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arrow"/>
            </a:ln>
            <a:effectLst/>
          </p:spPr>
        </p:cxnSp>
        <p:grpSp>
          <p:nvGrpSpPr>
            <p:cNvPr id="100" name="Group 99"/>
            <p:cNvGrpSpPr/>
            <p:nvPr/>
          </p:nvGrpSpPr>
          <p:grpSpPr>
            <a:xfrm>
              <a:off x="3811736" y="1279088"/>
              <a:ext cx="1752600" cy="1478678"/>
              <a:chOff x="2319433" y="1463176"/>
              <a:chExt cx="2497085" cy="1904618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2319433" y="1463176"/>
                <a:ext cx="2497085" cy="1904618"/>
                <a:chOff x="76200" y="1677847"/>
                <a:chExt cx="2311240" cy="1678743"/>
              </a:xfrm>
            </p:grpSpPr>
            <p:sp>
              <p:nvSpPr>
                <p:cNvPr id="107" name="Rectangle 106"/>
                <p:cNvSpPr/>
                <p:nvPr/>
              </p:nvSpPr>
              <p:spPr bwMode="auto">
                <a:xfrm>
                  <a:off x="403653" y="1981200"/>
                  <a:ext cx="1855152" cy="98264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1772299" y="2987429"/>
                  <a:ext cx="615141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Die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2673217" y="1801225"/>
                <a:ext cx="1810999" cy="1103355"/>
                <a:chOff x="76200" y="1611868"/>
                <a:chExt cx="1810999" cy="1103355"/>
              </a:xfrm>
            </p:grpSpPr>
            <p:sp>
              <p:nvSpPr>
                <p:cNvPr id="104" name="Rectangle 103"/>
                <p:cNvSpPr/>
                <p:nvPr/>
              </p:nvSpPr>
              <p:spPr bwMode="auto">
                <a:xfrm>
                  <a:off x="419023" y="1915393"/>
                  <a:ext cx="136372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76200" y="1611868"/>
                  <a:ext cx="1306908" cy="418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numSides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1222595" y="2296391"/>
                  <a:ext cx="664604" cy="418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int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101" name="TextBox 100"/>
            <p:cNvSpPr txBox="1"/>
            <p:nvPr/>
          </p:nvSpPr>
          <p:spPr>
            <a:xfrm>
              <a:off x="4628604" y="180060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267182" y="3487286"/>
            <a:ext cx="1311581" cy="845129"/>
            <a:chOff x="-13647" y="2736271"/>
            <a:chExt cx="1311581" cy="845129"/>
          </a:xfrm>
        </p:grpSpPr>
        <p:grpSp>
          <p:nvGrpSpPr>
            <p:cNvPr id="114" name="Group 113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116" name="Rectangle 115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-13647" y="2651110"/>
                <a:ext cx="6944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numDie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998177" y="1722908"/>
            <a:ext cx="1173216" cy="876237"/>
            <a:chOff x="72576" y="3320153"/>
            <a:chExt cx="1773941" cy="1324899"/>
          </a:xfrm>
        </p:grpSpPr>
        <p:grpSp>
          <p:nvGrpSpPr>
            <p:cNvPr id="121" name="Group 120"/>
            <p:cNvGrpSpPr/>
            <p:nvPr/>
          </p:nvGrpSpPr>
          <p:grpSpPr>
            <a:xfrm>
              <a:off x="72576" y="3320153"/>
              <a:ext cx="1773941" cy="1324899"/>
              <a:chOff x="72576" y="3320153"/>
              <a:chExt cx="1773941" cy="1324899"/>
            </a:xfrm>
          </p:grpSpPr>
          <p:sp>
            <p:nvSpPr>
              <p:cNvPr id="123" name="Oval 12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9608" y="4226220"/>
                <a:ext cx="1306909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Lab7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85700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26" name="Straight Arrow Connector 125"/>
          <p:cNvCxnSpPr>
            <a:stCxn id="123" idx="2"/>
          </p:cNvCxnSpPr>
          <p:nvPr/>
        </p:nvCxnSpPr>
        <p:spPr bwMode="auto">
          <a:xfrm flipH="1">
            <a:off x="3696403" y="2129492"/>
            <a:ext cx="3304171" cy="11872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28" name="Group 127"/>
          <p:cNvGrpSpPr/>
          <p:nvPr/>
        </p:nvGrpSpPr>
        <p:grpSpPr>
          <a:xfrm>
            <a:off x="7730475" y="3490024"/>
            <a:ext cx="1311581" cy="845129"/>
            <a:chOff x="-13647" y="2736271"/>
            <a:chExt cx="1311581" cy="845129"/>
          </a:xfrm>
        </p:grpSpPr>
        <p:grpSp>
          <p:nvGrpSpPr>
            <p:cNvPr id="129" name="Group 128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131" name="Rectangle 130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-13647" y="2651110"/>
                <a:ext cx="10342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47" name="Rectangle 1"/>
          <p:cNvSpPr>
            <a:spLocks noChangeArrowheads="1"/>
          </p:cNvSpPr>
          <p:nvPr/>
        </p:nvSpPr>
        <p:spPr bwMode="auto">
          <a:xfrm>
            <a:off x="120679" y="5859235"/>
            <a:ext cx="3841721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1600" u="sng" dirty="0" smtClean="0"/>
              <a:t>in main(…)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0"/>
            <a:r>
              <a:rPr lang="de-DE" sz="1600" dirty="0" smtClean="0"/>
              <a:t>reRollOneDie(playerDie1, 1);</a:t>
            </a:r>
            <a:r>
              <a:rPr lang="de-DE" sz="1600" dirty="0"/>
              <a:t/>
            </a:r>
            <a:br>
              <a:rPr lang="de-DE" sz="1600" dirty="0"/>
            </a:br>
            <a:endParaRPr lang="en-US" sz="1600" dirty="0" smtClean="0"/>
          </a:p>
          <a:p>
            <a:pPr lvl="0"/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559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1.2 (End of class)</a:t>
            </a:r>
            <a:br>
              <a:rPr lang="en-US" dirty="0" smtClean="0"/>
            </a:br>
            <a:r>
              <a:rPr lang="en-US" dirty="0" smtClean="0"/>
              <a:t>class8_2_Elevens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 dirty="0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u="sng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132" name="Group 131"/>
          <p:cNvGrpSpPr/>
          <p:nvPr/>
        </p:nvGrpSpPr>
        <p:grpSpPr>
          <a:xfrm>
            <a:off x="115405" y="3477001"/>
            <a:ext cx="1111103" cy="876237"/>
            <a:chOff x="72576" y="3320153"/>
            <a:chExt cx="1680024" cy="1324899"/>
          </a:xfrm>
        </p:grpSpPr>
        <p:grpSp>
          <p:nvGrpSpPr>
            <p:cNvPr id="133" name="Group 132"/>
            <p:cNvGrpSpPr/>
            <p:nvPr/>
          </p:nvGrpSpPr>
          <p:grpSpPr>
            <a:xfrm>
              <a:off x="72576" y="3320153"/>
              <a:ext cx="1680024" cy="1324899"/>
              <a:chOff x="72576" y="3320153"/>
              <a:chExt cx="1680024" cy="1324899"/>
            </a:xfrm>
          </p:grpSpPr>
          <p:sp>
            <p:nvSpPr>
              <p:cNvPr id="135" name="Oval 134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6" name="TextBox 135"/>
              <p:cNvSpPr txBox="1"/>
              <p:nvPr/>
            </p:nvSpPr>
            <p:spPr>
              <a:xfrm>
                <a:off x="539608" y="4226220"/>
                <a:ext cx="117845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Die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72576" y="3320153"/>
                <a:ext cx="156383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playerDie1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4" name="TextBox 133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sp>
        <p:nvSpPr>
          <p:cNvPr id="108" name="Rectangle 1"/>
          <p:cNvSpPr>
            <a:spLocks noChangeArrowheads="1"/>
          </p:cNvSpPr>
          <p:nvPr/>
        </p:nvSpPr>
        <p:spPr bwMode="auto">
          <a:xfrm>
            <a:off x="120679" y="5859235"/>
            <a:ext cx="3841721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1600" u="sng" dirty="0" smtClean="0"/>
              <a:t>in </a:t>
            </a:r>
            <a:r>
              <a:rPr lang="en-US" sz="1600" u="sng" dirty="0" err="1" smtClean="0"/>
              <a:t>theGame</a:t>
            </a:r>
            <a:r>
              <a:rPr lang="en-US" sz="1600" u="sng" dirty="0" smtClean="0"/>
              <a:t>(…)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0"/>
            <a:r>
              <a:rPr lang="de-DE" sz="1600" dirty="0" smtClean="0"/>
              <a:t>reRollOneDie(playerDie1, 1);</a:t>
            </a:r>
            <a:r>
              <a:rPr lang="de-DE" sz="1600" dirty="0"/>
              <a:t/>
            </a:r>
            <a:br>
              <a:rPr lang="de-DE" sz="1600" dirty="0"/>
            </a:br>
            <a:endParaRPr lang="en-US" sz="1600" dirty="0" smtClean="0"/>
          </a:p>
          <a:p>
            <a:pPr lvl="0"/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6248400" y="1342698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477000" y="1392505"/>
            <a:ext cx="1204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reRollOneDie</a:t>
            </a:r>
            <a:endParaRPr lang="en-US" sz="1200" b="1" u="sng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7067408" y="2579020"/>
            <a:ext cx="1111103" cy="876237"/>
            <a:chOff x="72576" y="3320153"/>
            <a:chExt cx="1680024" cy="1324899"/>
          </a:xfrm>
        </p:grpSpPr>
        <p:grpSp>
          <p:nvGrpSpPr>
            <p:cNvPr id="46" name="Group 45"/>
            <p:cNvGrpSpPr/>
            <p:nvPr/>
          </p:nvGrpSpPr>
          <p:grpSpPr>
            <a:xfrm>
              <a:off x="72576" y="3320153"/>
              <a:ext cx="1680024" cy="1324899"/>
              <a:chOff x="72576" y="3320153"/>
              <a:chExt cx="1680024" cy="1324899"/>
            </a:xfrm>
          </p:grpSpPr>
          <p:sp>
            <p:nvSpPr>
              <p:cNvPr id="48" name="Oval 47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39608" y="4226220"/>
                <a:ext cx="117845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Die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2576" y="3320153"/>
                <a:ext cx="1435371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playerDie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13304" y="2472330"/>
            <a:ext cx="1311581" cy="845129"/>
            <a:chOff x="-13647" y="2736271"/>
            <a:chExt cx="1311581" cy="845129"/>
          </a:xfrm>
        </p:grpSpPr>
        <p:grpSp>
          <p:nvGrpSpPr>
            <p:cNvPr id="52" name="Group 51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playerRoll1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211960" y="3341401"/>
            <a:ext cx="1311581" cy="845129"/>
            <a:chOff x="-13647" y="2736271"/>
            <a:chExt cx="1311581" cy="845129"/>
          </a:xfrm>
        </p:grpSpPr>
        <p:grpSp>
          <p:nvGrpSpPr>
            <p:cNvPr id="58" name="Group 57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playerRoll2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63" name="Group 62"/>
          <p:cNvGrpSpPr/>
          <p:nvPr/>
        </p:nvGrpSpPr>
        <p:grpSpPr>
          <a:xfrm>
            <a:off x="2210616" y="4186530"/>
            <a:ext cx="1311581" cy="845129"/>
            <a:chOff x="-13647" y="2736271"/>
            <a:chExt cx="1311581" cy="845129"/>
          </a:xfrm>
        </p:grpSpPr>
        <p:grpSp>
          <p:nvGrpSpPr>
            <p:cNvPr id="64" name="Group 63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66" name="Rectangle 65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7" name="TextBox 66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8" name="TextBox 67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playerTotal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65" name="TextBox 64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9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739516" y="2199603"/>
            <a:ext cx="2084897" cy="3307232"/>
            <a:chOff x="76200" y="1715349"/>
            <a:chExt cx="2325380" cy="1338611"/>
          </a:xfrm>
        </p:grpSpPr>
        <p:sp>
          <p:nvSpPr>
            <p:cNvPr id="76" name="Rectangle 75"/>
            <p:cNvSpPr/>
            <p:nvPr/>
          </p:nvSpPr>
          <p:spPr bwMode="auto">
            <a:xfrm>
              <a:off x="403653" y="1815882"/>
              <a:ext cx="1855152" cy="110643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76200" y="1715349"/>
              <a:ext cx="679761" cy="1121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85700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786438" y="2941844"/>
              <a:ext cx="615142" cy="1121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Lab7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92" name="Straight Arrow Connector 91"/>
          <p:cNvCxnSpPr>
            <a:stCxn id="48" idx="2"/>
            <a:endCxn id="107" idx="3"/>
          </p:cNvCxnSpPr>
          <p:nvPr/>
        </p:nvCxnSpPr>
        <p:spPr bwMode="auto">
          <a:xfrm flipH="1" flipV="1">
            <a:off x="5466793" y="1979057"/>
            <a:ext cx="1603012" cy="10065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98478" y="4567768"/>
            <a:ext cx="4480714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u="sng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in </a:t>
            </a:r>
            <a:r>
              <a:rPr kumimoji="0" lang="en-US" altLang="en-US" sz="1400" b="1" u="sng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reRollOneDie</a:t>
            </a:r>
            <a:r>
              <a:rPr kumimoji="0" lang="en-US" altLang="en-US" sz="1400" b="1" u="sng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400" b="1" dirty="0">
              <a:solidFill>
                <a:srgbClr val="000080"/>
              </a:solidFill>
              <a:latin typeface="Courier New" pitchFamily="49" charset="0"/>
              <a:cs typeface="Courier New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int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playerRoll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playerDie.roll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();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if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(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numDie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==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Courier New" pitchFamily="49" charset="0"/>
                <a:cs typeface="Courier New" pitchFamily="49" charset="0"/>
              </a:rPr>
              <a:t>1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) 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playerRoll1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playerRoll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else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{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   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playerRoll2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playerRoll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;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}</a:t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b="1" i="0" u="none" strike="noStrike" cap="none" normalizeH="0" baseline="0" dirty="0" err="1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playerTotal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=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playerRoll1 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>+ </a:t>
            </a:r>
            <a: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  <a:t>playerRoll2;</a:t>
            </a:r>
            <a:br>
              <a:rPr kumimoji="0" lang="en-US" altLang="en-US" sz="1400" b="1" i="0" u="none" strike="noStrike" cap="none" normalizeH="0" baseline="0" dirty="0" smtClean="0">
                <a:ln>
                  <a:noFill/>
                </a:ln>
                <a:solidFill>
                  <a:srgbClr val="660E7A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// HERE</a:t>
            </a:r>
            <a:endParaRPr kumimoji="0" lang="en-US" altLang="en-US" sz="4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3811736" y="1279088"/>
            <a:ext cx="1752600" cy="1478678"/>
            <a:chOff x="3811736" y="1279088"/>
            <a:chExt cx="1752600" cy="1478678"/>
          </a:xfrm>
        </p:grpSpPr>
        <p:grpSp>
          <p:nvGrpSpPr>
            <p:cNvPr id="100" name="Group 99"/>
            <p:cNvGrpSpPr/>
            <p:nvPr/>
          </p:nvGrpSpPr>
          <p:grpSpPr>
            <a:xfrm>
              <a:off x="3811736" y="1279088"/>
              <a:ext cx="1752600" cy="1478678"/>
              <a:chOff x="2319433" y="1463176"/>
              <a:chExt cx="2497085" cy="1904618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2319433" y="1463176"/>
                <a:ext cx="2497085" cy="1904618"/>
                <a:chOff x="76200" y="1677847"/>
                <a:chExt cx="2311240" cy="1678743"/>
              </a:xfrm>
            </p:grpSpPr>
            <p:sp>
              <p:nvSpPr>
                <p:cNvPr id="107" name="Rectangle 106"/>
                <p:cNvSpPr/>
                <p:nvPr/>
              </p:nvSpPr>
              <p:spPr bwMode="auto">
                <a:xfrm>
                  <a:off x="403653" y="1981200"/>
                  <a:ext cx="1855152" cy="98264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1772299" y="2987429"/>
                  <a:ext cx="615141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Die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2673217" y="1801225"/>
                <a:ext cx="1810999" cy="1103355"/>
                <a:chOff x="76200" y="1611868"/>
                <a:chExt cx="1810999" cy="1103355"/>
              </a:xfrm>
            </p:grpSpPr>
            <p:sp>
              <p:nvSpPr>
                <p:cNvPr id="104" name="Rectangle 103"/>
                <p:cNvSpPr/>
                <p:nvPr/>
              </p:nvSpPr>
              <p:spPr bwMode="auto">
                <a:xfrm>
                  <a:off x="419023" y="1915393"/>
                  <a:ext cx="136372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76200" y="1611868"/>
                  <a:ext cx="1306908" cy="418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numSides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1222595" y="2296391"/>
                  <a:ext cx="664604" cy="418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int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101" name="TextBox 100"/>
            <p:cNvSpPr txBox="1"/>
            <p:nvPr/>
          </p:nvSpPr>
          <p:spPr>
            <a:xfrm>
              <a:off x="4628604" y="180060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267182" y="3487286"/>
            <a:ext cx="1311581" cy="845129"/>
            <a:chOff x="-13647" y="2736271"/>
            <a:chExt cx="1311581" cy="845129"/>
          </a:xfrm>
        </p:grpSpPr>
        <p:grpSp>
          <p:nvGrpSpPr>
            <p:cNvPr id="114" name="Group 113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116" name="Rectangle 115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-13647" y="2651110"/>
                <a:ext cx="6944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numDie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998177" y="1722908"/>
            <a:ext cx="1173216" cy="876237"/>
            <a:chOff x="72576" y="3320153"/>
            <a:chExt cx="1773941" cy="1324899"/>
          </a:xfrm>
        </p:grpSpPr>
        <p:grpSp>
          <p:nvGrpSpPr>
            <p:cNvPr id="121" name="Group 120"/>
            <p:cNvGrpSpPr/>
            <p:nvPr/>
          </p:nvGrpSpPr>
          <p:grpSpPr>
            <a:xfrm>
              <a:off x="72576" y="3320153"/>
              <a:ext cx="1773941" cy="1324899"/>
              <a:chOff x="72576" y="3320153"/>
              <a:chExt cx="1773941" cy="1324899"/>
            </a:xfrm>
          </p:grpSpPr>
          <p:sp>
            <p:nvSpPr>
              <p:cNvPr id="123" name="Oval 12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9608" y="4226220"/>
                <a:ext cx="1306909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Lab7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85700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26" name="Straight Arrow Connector 125"/>
          <p:cNvCxnSpPr>
            <a:stCxn id="123" idx="2"/>
          </p:cNvCxnSpPr>
          <p:nvPr/>
        </p:nvCxnSpPr>
        <p:spPr bwMode="auto">
          <a:xfrm flipH="1">
            <a:off x="3696403" y="2129492"/>
            <a:ext cx="3304171" cy="11872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28" name="Group 127"/>
          <p:cNvGrpSpPr/>
          <p:nvPr/>
        </p:nvGrpSpPr>
        <p:grpSpPr>
          <a:xfrm>
            <a:off x="7730475" y="3490024"/>
            <a:ext cx="1311581" cy="845129"/>
            <a:chOff x="-13647" y="2736271"/>
            <a:chExt cx="1311581" cy="845129"/>
          </a:xfrm>
        </p:grpSpPr>
        <p:grpSp>
          <p:nvGrpSpPr>
            <p:cNvPr id="129" name="Group 128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131" name="Rectangle 130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-13647" y="2651110"/>
                <a:ext cx="10342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0030" y="4233021"/>
            <a:ext cx="1173216" cy="876237"/>
            <a:chOff x="72576" y="3320153"/>
            <a:chExt cx="1773941" cy="1324899"/>
          </a:xfrm>
        </p:grpSpPr>
        <p:grpSp>
          <p:nvGrpSpPr>
            <p:cNvPr id="80" name="Group 79"/>
            <p:cNvGrpSpPr/>
            <p:nvPr/>
          </p:nvGrpSpPr>
          <p:grpSpPr>
            <a:xfrm>
              <a:off x="72576" y="3320153"/>
              <a:ext cx="1773941" cy="1324899"/>
              <a:chOff x="72576" y="3320153"/>
              <a:chExt cx="1773941" cy="1324899"/>
            </a:xfrm>
          </p:grpSpPr>
          <p:sp>
            <p:nvSpPr>
              <p:cNvPr id="82" name="Oval 8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39608" y="4226220"/>
                <a:ext cx="1306909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Lab7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85700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85" name="Straight Arrow Connector 84"/>
          <p:cNvCxnSpPr>
            <a:stCxn id="82" idx="6"/>
          </p:cNvCxnSpPr>
          <p:nvPr/>
        </p:nvCxnSpPr>
        <p:spPr bwMode="auto">
          <a:xfrm flipV="1">
            <a:off x="1161133" y="4510020"/>
            <a:ext cx="879609" cy="12958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7" name="Freeform 6"/>
          <p:cNvSpPr/>
          <p:nvPr/>
        </p:nvSpPr>
        <p:spPr bwMode="auto">
          <a:xfrm>
            <a:off x="1203663" y="1953061"/>
            <a:ext cx="2889865" cy="1861730"/>
          </a:xfrm>
          <a:custGeom>
            <a:avLst/>
            <a:gdLst>
              <a:gd name="connsiteX0" fmla="*/ 28304 w 3032762"/>
              <a:gd name="connsiteY0" fmla="*/ 1823125 h 1823125"/>
              <a:gd name="connsiteX1" fmla="*/ 433253 w 3032762"/>
              <a:gd name="connsiteY1" fmla="*/ 255582 h 1823125"/>
              <a:gd name="connsiteX2" fmla="*/ 3032762 w 3032762"/>
              <a:gd name="connsiteY2" fmla="*/ 20450 h 1823125"/>
              <a:gd name="connsiteX0" fmla="*/ 4536 w 3008994"/>
              <a:gd name="connsiteY0" fmla="*/ 1802675 h 1802675"/>
              <a:gd name="connsiteX1" fmla="*/ 409485 w 3008994"/>
              <a:gd name="connsiteY1" fmla="*/ 235132 h 1802675"/>
              <a:gd name="connsiteX2" fmla="*/ 652825 w 3008994"/>
              <a:gd name="connsiteY2" fmla="*/ 102531 h 1802675"/>
              <a:gd name="connsiteX3" fmla="*/ 3008994 w 3008994"/>
              <a:gd name="connsiteY3" fmla="*/ 0 h 1802675"/>
              <a:gd name="connsiteX0" fmla="*/ 4386 w 3008844"/>
              <a:gd name="connsiteY0" fmla="*/ 1802675 h 1802675"/>
              <a:gd name="connsiteX1" fmla="*/ 422398 w 3008844"/>
              <a:gd name="connsiteY1" fmla="*/ 1476103 h 1802675"/>
              <a:gd name="connsiteX2" fmla="*/ 652675 w 3008844"/>
              <a:gd name="connsiteY2" fmla="*/ 102531 h 1802675"/>
              <a:gd name="connsiteX3" fmla="*/ 3008844 w 3008844"/>
              <a:gd name="connsiteY3" fmla="*/ 0 h 1802675"/>
              <a:gd name="connsiteX0" fmla="*/ 5253 w 3009711"/>
              <a:gd name="connsiteY0" fmla="*/ 1802675 h 1802675"/>
              <a:gd name="connsiteX1" fmla="*/ 357951 w 3009711"/>
              <a:gd name="connsiteY1" fmla="*/ 1280160 h 1802675"/>
              <a:gd name="connsiteX2" fmla="*/ 653542 w 3009711"/>
              <a:gd name="connsiteY2" fmla="*/ 102531 h 1802675"/>
              <a:gd name="connsiteX3" fmla="*/ 3009711 w 3009711"/>
              <a:gd name="connsiteY3" fmla="*/ 0 h 1802675"/>
              <a:gd name="connsiteX0" fmla="*/ 7140 w 2907095"/>
              <a:gd name="connsiteY0" fmla="*/ 1802675 h 1802675"/>
              <a:gd name="connsiteX1" fmla="*/ 255335 w 2907095"/>
              <a:gd name="connsiteY1" fmla="*/ 1280160 h 1802675"/>
              <a:gd name="connsiteX2" fmla="*/ 550926 w 2907095"/>
              <a:gd name="connsiteY2" fmla="*/ 102531 h 1802675"/>
              <a:gd name="connsiteX3" fmla="*/ 2907095 w 2907095"/>
              <a:gd name="connsiteY3" fmla="*/ 0 h 1802675"/>
              <a:gd name="connsiteX0" fmla="*/ 0 w 2899955"/>
              <a:gd name="connsiteY0" fmla="*/ 1802675 h 1802675"/>
              <a:gd name="connsiteX1" fmla="*/ 248195 w 2899955"/>
              <a:gd name="connsiteY1" fmla="*/ 1280160 h 1802675"/>
              <a:gd name="connsiteX2" fmla="*/ 543786 w 2899955"/>
              <a:gd name="connsiteY2" fmla="*/ 102531 h 1802675"/>
              <a:gd name="connsiteX3" fmla="*/ 2899955 w 2899955"/>
              <a:gd name="connsiteY3" fmla="*/ 0 h 1802675"/>
              <a:gd name="connsiteX0" fmla="*/ 0 w 2899955"/>
              <a:gd name="connsiteY0" fmla="*/ 1802675 h 1802675"/>
              <a:gd name="connsiteX1" fmla="*/ 543786 w 2899955"/>
              <a:gd name="connsiteY1" fmla="*/ 102531 h 1802675"/>
              <a:gd name="connsiteX2" fmla="*/ 2899955 w 2899955"/>
              <a:gd name="connsiteY2" fmla="*/ 0 h 1802675"/>
              <a:gd name="connsiteX0" fmla="*/ 0 w 2899955"/>
              <a:gd name="connsiteY0" fmla="*/ 1802675 h 1802675"/>
              <a:gd name="connsiteX1" fmla="*/ 543786 w 2899955"/>
              <a:gd name="connsiteY1" fmla="*/ 102531 h 1802675"/>
              <a:gd name="connsiteX2" fmla="*/ 2899955 w 2899955"/>
              <a:gd name="connsiteY2" fmla="*/ 0 h 1802675"/>
              <a:gd name="connsiteX0" fmla="*/ 0 w 2899955"/>
              <a:gd name="connsiteY0" fmla="*/ 1802675 h 1802675"/>
              <a:gd name="connsiteX1" fmla="*/ 543786 w 2899955"/>
              <a:gd name="connsiteY1" fmla="*/ 102531 h 1802675"/>
              <a:gd name="connsiteX2" fmla="*/ 2899955 w 2899955"/>
              <a:gd name="connsiteY2" fmla="*/ 0 h 1802675"/>
              <a:gd name="connsiteX0" fmla="*/ 0 w 2899955"/>
              <a:gd name="connsiteY0" fmla="*/ 1802675 h 1802675"/>
              <a:gd name="connsiteX1" fmla="*/ 543786 w 2899955"/>
              <a:gd name="connsiteY1" fmla="*/ 102531 h 1802675"/>
              <a:gd name="connsiteX2" fmla="*/ 2899955 w 2899955"/>
              <a:gd name="connsiteY2" fmla="*/ 0 h 1802675"/>
              <a:gd name="connsiteX0" fmla="*/ 0 w 2899955"/>
              <a:gd name="connsiteY0" fmla="*/ 1837140 h 1837140"/>
              <a:gd name="connsiteX1" fmla="*/ 543786 w 2899955"/>
              <a:gd name="connsiteY1" fmla="*/ 136996 h 1837140"/>
              <a:gd name="connsiteX2" fmla="*/ 2899955 w 2899955"/>
              <a:gd name="connsiteY2" fmla="*/ 34465 h 183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899955" h="1837140">
                <a:moveTo>
                  <a:pt x="0" y="1837140"/>
                </a:moveTo>
                <a:cubicBezTo>
                  <a:pt x="113289" y="1482944"/>
                  <a:pt x="120553" y="410857"/>
                  <a:pt x="543786" y="136996"/>
                </a:cubicBezTo>
                <a:cubicBezTo>
                  <a:pt x="941894" y="-120608"/>
                  <a:pt x="2476780" y="71148"/>
                  <a:pt x="2899955" y="34465"/>
                </a:cubicBez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88" name="Straight Connector 87"/>
          <p:cNvCxnSpPr/>
          <p:nvPr/>
        </p:nvCxnSpPr>
        <p:spPr bwMode="auto">
          <a:xfrm>
            <a:off x="-310" y="2819140"/>
            <a:ext cx="1344929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91" name="TextBox 90"/>
          <p:cNvSpPr txBox="1"/>
          <p:nvPr/>
        </p:nvSpPr>
        <p:spPr>
          <a:xfrm>
            <a:off x="70021" y="2900407"/>
            <a:ext cx="11192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playGame</a:t>
            </a:r>
            <a:r>
              <a:rPr lang="en-US" sz="1200" b="1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(…)</a:t>
            </a:r>
            <a:endParaRPr lang="en-US" sz="1200" b="1" u="sng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>
            <a:off x="85546" y="1691373"/>
            <a:ext cx="1173216" cy="876237"/>
            <a:chOff x="72576" y="3320153"/>
            <a:chExt cx="1773941" cy="1324899"/>
          </a:xfrm>
        </p:grpSpPr>
        <p:grpSp>
          <p:nvGrpSpPr>
            <p:cNvPr id="94" name="Group 93"/>
            <p:cNvGrpSpPr/>
            <p:nvPr/>
          </p:nvGrpSpPr>
          <p:grpSpPr>
            <a:xfrm>
              <a:off x="72576" y="3320153"/>
              <a:ext cx="1773941" cy="1324899"/>
              <a:chOff x="72576" y="3320153"/>
              <a:chExt cx="1773941" cy="1324899"/>
            </a:xfrm>
          </p:grpSpPr>
          <p:sp>
            <p:nvSpPr>
              <p:cNvPr id="97" name="Oval 96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98" name="TextBox 97"/>
              <p:cNvSpPr txBox="1"/>
              <p:nvPr/>
            </p:nvSpPr>
            <p:spPr>
              <a:xfrm>
                <a:off x="539608" y="4226220"/>
                <a:ext cx="1306909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Lab7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09" name="TextBox 108"/>
              <p:cNvSpPr txBox="1"/>
              <p:nvPr/>
            </p:nvSpPr>
            <p:spPr>
              <a:xfrm>
                <a:off x="72576" y="3320153"/>
                <a:ext cx="117845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theGame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96" name="TextBox 95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85700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10" name="Straight Arrow Connector 109"/>
          <p:cNvCxnSpPr>
            <a:stCxn id="97" idx="6"/>
          </p:cNvCxnSpPr>
          <p:nvPr/>
        </p:nvCxnSpPr>
        <p:spPr bwMode="auto">
          <a:xfrm>
            <a:off x="1196649" y="2097957"/>
            <a:ext cx="836456" cy="105411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6134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Version 2.0 (This class)</a:t>
            </a:r>
            <a:br>
              <a:rPr lang="en-US" dirty="0" smtClean="0"/>
            </a:br>
            <a:r>
              <a:rPr lang="en-US" dirty="0" smtClean="0"/>
              <a:t>class8_2_Elevens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  <p:cxnSp>
        <p:nvCxnSpPr>
          <p:cNvPr id="87" name="Straight Connector 86"/>
          <p:cNvCxnSpPr/>
          <p:nvPr/>
        </p:nvCxnSpPr>
        <p:spPr bwMode="auto">
          <a:xfrm>
            <a:off x="1308197" y="1328033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89" name="TextBox 88"/>
          <p:cNvSpPr txBox="1"/>
          <p:nvPr/>
        </p:nvSpPr>
        <p:spPr>
          <a:xfrm>
            <a:off x="79009" y="1254858"/>
            <a:ext cx="7793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smtClean="0">
                <a:latin typeface="Consolas" panose="020B0609020204030204" pitchFamily="49" charset="0"/>
                <a:cs typeface="Consolas" panose="020B0609020204030204" pitchFamily="49" charset="0"/>
              </a:rPr>
              <a:t>main(…)</a:t>
            </a:r>
            <a:endParaRPr lang="en-US" sz="1200" b="1" u="sng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sp>
        <p:nvSpPr>
          <p:cNvPr id="108" name="Rectangle 1"/>
          <p:cNvSpPr>
            <a:spLocks noChangeArrowheads="1"/>
          </p:cNvSpPr>
          <p:nvPr/>
        </p:nvSpPr>
        <p:spPr bwMode="auto">
          <a:xfrm>
            <a:off x="120679" y="5859235"/>
            <a:ext cx="3841721" cy="156966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z="1600" u="sng" dirty="0" smtClean="0"/>
              <a:t>in </a:t>
            </a:r>
            <a:r>
              <a:rPr lang="en-US" sz="1600" u="sng" dirty="0" err="1" smtClean="0"/>
              <a:t>theGame</a:t>
            </a:r>
            <a:r>
              <a:rPr lang="en-US" sz="1600" u="sng" dirty="0" smtClean="0"/>
              <a:t>(…)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lvl="0"/>
            <a:r>
              <a:rPr lang="de-DE" sz="1600" dirty="0" smtClean="0"/>
              <a:t>human.reRollOneDie(1);</a:t>
            </a:r>
            <a:r>
              <a:rPr lang="de-DE" sz="1600" dirty="0"/>
              <a:t/>
            </a:r>
            <a:br>
              <a:rPr lang="de-DE" sz="1600" dirty="0"/>
            </a:br>
            <a:endParaRPr lang="en-US" sz="1600" dirty="0" smtClean="0"/>
          </a:p>
          <a:p>
            <a:pPr lvl="0"/>
            <a: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/>
            </a:r>
            <a:br>
              <a:rPr lang="en-US" altLang="en-US" sz="16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endParaRPr lang="en-US" alt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43" name="Straight Connector 42"/>
          <p:cNvCxnSpPr/>
          <p:nvPr/>
        </p:nvCxnSpPr>
        <p:spPr bwMode="auto">
          <a:xfrm>
            <a:off x="6248400" y="1342698"/>
            <a:ext cx="0" cy="5301367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miter lim="800000"/>
            <a:headEnd type="none" w="med" len="med"/>
            <a:tailEnd type="none" w="med" len="med"/>
          </a:ln>
          <a:effectLst/>
        </p:spPr>
      </p:cxnSp>
      <p:sp>
        <p:nvSpPr>
          <p:cNvPr id="44" name="TextBox 43"/>
          <p:cNvSpPr txBox="1"/>
          <p:nvPr/>
        </p:nvSpPr>
        <p:spPr>
          <a:xfrm>
            <a:off x="6477000" y="1392505"/>
            <a:ext cx="12041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u="sng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reRollOneDie</a:t>
            </a:r>
            <a:endParaRPr lang="en-US" sz="1200" b="1" u="sng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  <p:grpSp>
        <p:nvGrpSpPr>
          <p:cNvPr id="45" name="Group 44"/>
          <p:cNvGrpSpPr/>
          <p:nvPr/>
        </p:nvGrpSpPr>
        <p:grpSpPr>
          <a:xfrm>
            <a:off x="7067408" y="2579020"/>
            <a:ext cx="1111103" cy="876237"/>
            <a:chOff x="72576" y="3320153"/>
            <a:chExt cx="1680024" cy="1324899"/>
          </a:xfrm>
        </p:grpSpPr>
        <p:grpSp>
          <p:nvGrpSpPr>
            <p:cNvPr id="46" name="Group 45"/>
            <p:cNvGrpSpPr/>
            <p:nvPr/>
          </p:nvGrpSpPr>
          <p:grpSpPr>
            <a:xfrm>
              <a:off x="72576" y="3320153"/>
              <a:ext cx="1680024" cy="1324899"/>
              <a:chOff x="72576" y="3320153"/>
              <a:chExt cx="1680024" cy="1324899"/>
            </a:xfrm>
          </p:grpSpPr>
          <p:sp>
            <p:nvSpPr>
              <p:cNvPr id="48" name="Oval 47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539608" y="4226220"/>
                <a:ext cx="117845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Die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72576" y="3320153"/>
                <a:ext cx="1435371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playerDie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47" name="TextBox 46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213304" y="2472330"/>
            <a:ext cx="1311581" cy="845129"/>
            <a:chOff x="-13647" y="2736271"/>
            <a:chExt cx="1311581" cy="845129"/>
          </a:xfrm>
        </p:grpSpPr>
        <p:grpSp>
          <p:nvGrpSpPr>
            <p:cNvPr id="52" name="Group 51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54" name="Rectangle 53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playerRoll1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3" name="TextBox 52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2211960" y="3341401"/>
            <a:ext cx="1311581" cy="845129"/>
            <a:chOff x="-13647" y="2736271"/>
            <a:chExt cx="1311581" cy="845129"/>
          </a:xfrm>
        </p:grpSpPr>
        <p:grpSp>
          <p:nvGrpSpPr>
            <p:cNvPr id="58" name="Group 57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60" name="Rectangle 59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-13647" y="2651110"/>
                <a:ext cx="111921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playerRoll2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59" name="TextBox 58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7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728374" y="1335274"/>
            <a:ext cx="2124607" cy="3370994"/>
            <a:chOff x="63773" y="1680314"/>
            <a:chExt cx="2369670" cy="1110029"/>
          </a:xfrm>
        </p:grpSpPr>
        <p:sp>
          <p:nvSpPr>
            <p:cNvPr id="76" name="Rectangle 75"/>
            <p:cNvSpPr/>
            <p:nvPr/>
          </p:nvSpPr>
          <p:spPr bwMode="auto">
            <a:xfrm>
              <a:off x="403653" y="1768886"/>
              <a:ext cx="1855153" cy="898351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63773" y="1680314"/>
              <a:ext cx="679761" cy="9121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85710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606125" y="2699130"/>
              <a:ext cx="827318" cy="912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Player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92" name="Straight Arrow Connector 91"/>
          <p:cNvCxnSpPr>
            <a:stCxn id="48" idx="2"/>
            <a:endCxn id="107" idx="3"/>
          </p:cNvCxnSpPr>
          <p:nvPr/>
        </p:nvCxnSpPr>
        <p:spPr bwMode="auto">
          <a:xfrm flipH="1" flipV="1">
            <a:off x="5466793" y="1979057"/>
            <a:ext cx="1603012" cy="10065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10" name="Rectangle 1"/>
          <p:cNvSpPr>
            <a:spLocks noChangeArrowheads="1"/>
          </p:cNvSpPr>
          <p:nvPr/>
        </p:nvSpPr>
        <p:spPr bwMode="auto">
          <a:xfrm>
            <a:off x="4298478" y="4567770"/>
            <a:ext cx="4051109" cy="22467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400" u="sng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in </a:t>
            </a:r>
            <a:r>
              <a:rPr kumimoji="0" lang="en-US" altLang="en-US" sz="1400" b="1" u="sng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Player</a:t>
            </a:r>
            <a:r>
              <a:rPr kumimoji="0" lang="en-US" altLang="en-US" sz="1400" u="sng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's</a:t>
            </a:r>
            <a:r>
              <a:rPr kumimoji="0" lang="en-US" altLang="en-US" sz="1400" u="sng" strike="noStrike" cap="none" normalizeH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 </a:t>
            </a:r>
            <a:r>
              <a:rPr kumimoji="0" lang="en-US" altLang="en-US" sz="1400" b="1" u="sng" strike="noStrike" cap="none" normalizeH="0" baseline="0" dirty="0" err="1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reRollOneDie</a:t>
            </a:r>
            <a:r>
              <a:rPr kumimoji="0" lang="en-US" altLang="en-US" sz="1400" b="1" u="sng" strike="noStrike" cap="none" normalizeH="0" baseline="0" dirty="0" smtClean="0">
                <a:ln>
                  <a:noFill/>
                </a:ln>
                <a:solidFill>
                  <a:srgbClr val="000080"/>
                </a:solidFill>
                <a:effectLst/>
                <a:latin typeface="Courier New" pitchFamily="49" charset="0"/>
                <a:cs typeface="Courier New" pitchFamily="49" charset="0"/>
              </a:rPr>
              <a:t>(…)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1400" b="1" dirty="0" smtClean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…</a:t>
            </a:r>
            <a:endParaRPr lang="en-US" altLang="en-US" sz="1400" b="1" dirty="0">
              <a:solidFill>
                <a:srgbClr val="000080"/>
              </a:solidFill>
              <a:latin typeface="Courier New" pitchFamily="49" charset="0"/>
              <a:cs typeface="Courier New" pitchFamily="49" charset="0"/>
            </a:endParaRPr>
          </a:p>
          <a:p>
            <a:pPr lvl="0"/>
            <a:r>
              <a:rPr lang="en-US" altLang="en-US" sz="1400" b="1" dirty="0" err="1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altLang="en-US" sz="1400" b="1" dirty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alt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playerRoll</a:t>
            </a: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alt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dieToReroll.roll</a:t>
            </a: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();</a:t>
            </a:r>
            <a:b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b="1" dirty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alt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numDie</a:t>
            </a: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== </a:t>
            </a:r>
            <a:r>
              <a:rPr lang="en-US" altLang="en-US" sz="1400" dirty="0">
                <a:solidFill>
                  <a:srgbClr val="0000FF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) {</a:t>
            </a:r>
            <a:b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1400" b="1" dirty="0">
                <a:solidFill>
                  <a:srgbClr val="660E7A"/>
                </a:solidFill>
                <a:latin typeface="Courier New" pitchFamily="49" charset="0"/>
                <a:cs typeface="Courier New" pitchFamily="49" charset="0"/>
              </a:rPr>
              <a:t>playerRoll1 </a:t>
            </a: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playerRoll</a:t>
            </a: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 </a:t>
            </a:r>
            <a:r>
              <a:rPr lang="en-US" altLang="en-US" sz="1400" b="1" dirty="0">
                <a:solidFill>
                  <a:srgbClr val="000080"/>
                </a:solidFill>
                <a:latin typeface="Courier New" pitchFamily="49" charset="0"/>
                <a:cs typeface="Courier New" pitchFamily="49" charset="0"/>
              </a:rPr>
              <a:t>else </a:t>
            </a: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{</a:t>
            </a:r>
            <a:b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altLang="en-US" sz="1400" b="1" dirty="0">
                <a:solidFill>
                  <a:srgbClr val="660E7A"/>
                </a:solidFill>
                <a:latin typeface="Courier New" pitchFamily="49" charset="0"/>
                <a:cs typeface="Courier New" pitchFamily="49" charset="0"/>
              </a:rPr>
              <a:t>playerRoll2 </a:t>
            </a: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en-US" altLang="en-US" sz="1400" dirty="0" err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playerRoll</a:t>
            </a: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;</a:t>
            </a:r>
            <a:b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altLang="en-US" sz="1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}</a:t>
            </a:r>
            <a: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r>
              <a:rPr kumimoji="0" lang="en-US" altLang="en-US" sz="1400" i="0" u="none" strike="noStrike" cap="none" normalizeH="0" baseline="0" dirty="0" smtClean="0">
                <a:ln>
                  <a:noFill/>
                </a:ln>
                <a:effectLst/>
                <a:latin typeface="Courier New" pitchFamily="49" charset="0"/>
                <a:cs typeface="Courier New" pitchFamily="49" charset="0"/>
              </a:rPr>
              <a:t>// HERE</a:t>
            </a:r>
          </a:p>
          <a:p>
            <a:pPr lvl="0"/>
            <a:endParaRPr kumimoji="0" lang="en-US" altLang="en-US" sz="14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95" name="Group 94"/>
          <p:cNvGrpSpPr/>
          <p:nvPr/>
        </p:nvGrpSpPr>
        <p:grpSpPr>
          <a:xfrm>
            <a:off x="3811736" y="1279088"/>
            <a:ext cx="1752600" cy="1478678"/>
            <a:chOff x="3811736" y="1279088"/>
            <a:chExt cx="1752600" cy="1478678"/>
          </a:xfrm>
        </p:grpSpPr>
        <p:grpSp>
          <p:nvGrpSpPr>
            <p:cNvPr id="100" name="Group 99"/>
            <p:cNvGrpSpPr/>
            <p:nvPr/>
          </p:nvGrpSpPr>
          <p:grpSpPr>
            <a:xfrm>
              <a:off x="3811736" y="1279088"/>
              <a:ext cx="1752600" cy="1478678"/>
              <a:chOff x="2319433" y="1463176"/>
              <a:chExt cx="2497085" cy="1904618"/>
            </a:xfrm>
          </p:grpSpPr>
          <p:grpSp>
            <p:nvGrpSpPr>
              <p:cNvPr id="102" name="Group 101"/>
              <p:cNvGrpSpPr/>
              <p:nvPr/>
            </p:nvGrpSpPr>
            <p:grpSpPr>
              <a:xfrm>
                <a:off x="2319433" y="1463176"/>
                <a:ext cx="2497085" cy="1904618"/>
                <a:chOff x="76200" y="1677847"/>
                <a:chExt cx="2311240" cy="1678743"/>
              </a:xfrm>
            </p:grpSpPr>
            <p:sp>
              <p:nvSpPr>
                <p:cNvPr id="107" name="Rectangle 106"/>
                <p:cNvSpPr/>
                <p:nvPr/>
              </p:nvSpPr>
              <p:spPr bwMode="auto">
                <a:xfrm>
                  <a:off x="403653" y="1981200"/>
                  <a:ext cx="1855152" cy="982642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marL="0" marR="0" indent="0" algn="ctr" defTabSz="914400" rtl="0" eaLnBrk="1" fontAlgn="base" latinLnBrk="0" hangingPunct="1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11" name="TextBox 110"/>
                <p:cNvSpPr txBox="1"/>
                <p:nvPr/>
              </p:nvSpPr>
              <p:spPr>
                <a:xfrm>
                  <a:off x="76200" y="1677847"/>
                  <a:ext cx="852942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85638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12" name="TextBox 111"/>
                <p:cNvSpPr txBox="1"/>
                <p:nvPr/>
              </p:nvSpPr>
              <p:spPr>
                <a:xfrm>
                  <a:off x="1772299" y="2987429"/>
                  <a:ext cx="615141" cy="36916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Die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  <p:grpSp>
            <p:nvGrpSpPr>
              <p:cNvPr id="103" name="Group 102"/>
              <p:cNvGrpSpPr/>
              <p:nvPr/>
            </p:nvGrpSpPr>
            <p:grpSpPr>
              <a:xfrm>
                <a:off x="2673217" y="1801225"/>
                <a:ext cx="1810999" cy="1103355"/>
                <a:chOff x="76200" y="1611868"/>
                <a:chExt cx="1810999" cy="1103355"/>
              </a:xfrm>
            </p:grpSpPr>
            <p:sp>
              <p:nvSpPr>
                <p:cNvPr id="104" name="Rectangle 103"/>
                <p:cNvSpPr/>
                <p:nvPr/>
              </p:nvSpPr>
              <p:spPr bwMode="auto">
                <a:xfrm>
                  <a:off x="419023" y="1915393"/>
                  <a:ext cx="1363729" cy="416866"/>
                </a:xfrm>
                <a:prstGeom prst="rect">
                  <a:avLst/>
                </a:prstGeom>
                <a:noFill/>
                <a:ln w="9525" cap="flat" cmpd="sng" algn="ctr">
                  <a:solidFill>
                    <a:schemeClr val="tx1"/>
                  </a:solidFill>
                  <a:prstDash val="solid"/>
                  <a:miter lim="800000"/>
                  <a:headEnd type="none" w="med" len="med"/>
                  <a:tailEnd type="none" w="med" len="med"/>
                </a:ln>
                <a:effectLst/>
              </p:spPr>
              <p:txBody>
                <a:bodyPr vert="horz" wrap="none" lIns="91440" tIns="45720" rIns="91440" bIns="45720" numCol="1" rtlCol="0" anchor="t" anchorCtr="0" compatLnSpc="1">
                  <a:prstTxWarp prst="textNoShape">
                    <a:avLst/>
                  </a:prstTxWarp>
                </a:bodyPr>
                <a:lstStyle/>
                <a:p>
                  <a:pPr algn="ctr"/>
                  <a:endParaRPr kumimoji="0" lang="en-US" sz="12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charset="0"/>
                  </a:endParaRPr>
                </a:p>
              </p:txBody>
            </p:sp>
            <p:sp>
              <p:nvSpPr>
                <p:cNvPr id="105" name="TextBox 104"/>
                <p:cNvSpPr txBox="1"/>
                <p:nvPr/>
              </p:nvSpPr>
              <p:spPr>
                <a:xfrm>
                  <a:off x="76200" y="1611868"/>
                  <a:ext cx="1306908" cy="418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numSides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  <p:sp>
              <p:nvSpPr>
                <p:cNvPr id="106" name="TextBox 105"/>
                <p:cNvSpPr txBox="1"/>
                <p:nvPr/>
              </p:nvSpPr>
              <p:spPr>
                <a:xfrm>
                  <a:off x="1222595" y="2296391"/>
                  <a:ext cx="664604" cy="4188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err="1" smtClean="0">
                      <a:latin typeface="Consolas" panose="020B0609020204030204" pitchFamily="49" charset="0"/>
                      <a:cs typeface="Consolas" panose="020B0609020204030204" pitchFamily="49" charset="0"/>
                    </a:rPr>
                    <a:t>int</a:t>
                  </a:r>
                  <a:endParaRPr lang="en-US" sz="1200" dirty="0">
                    <a:latin typeface="Consolas" panose="020B0609020204030204" pitchFamily="49" charset="0"/>
                    <a:cs typeface="Consolas" panose="020B0609020204030204" pitchFamily="49" charset="0"/>
                  </a:endParaRPr>
                </a:p>
              </p:txBody>
            </p:sp>
          </p:grpSp>
        </p:grpSp>
        <p:sp>
          <p:nvSpPr>
            <p:cNvPr id="101" name="TextBox 100"/>
            <p:cNvSpPr txBox="1"/>
            <p:nvPr/>
          </p:nvSpPr>
          <p:spPr>
            <a:xfrm>
              <a:off x="4628604" y="180060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6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6267182" y="3487286"/>
            <a:ext cx="1311581" cy="845129"/>
            <a:chOff x="-13647" y="2736271"/>
            <a:chExt cx="1311581" cy="845129"/>
          </a:xfrm>
        </p:grpSpPr>
        <p:grpSp>
          <p:nvGrpSpPr>
            <p:cNvPr id="114" name="Group 113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116" name="Rectangle 115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18" name="TextBox 117"/>
              <p:cNvSpPr txBox="1"/>
              <p:nvPr/>
            </p:nvSpPr>
            <p:spPr>
              <a:xfrm>
                <a:off x="-13647" y="2651110"/>
                <a:ext cx="694421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numDie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15" name="TextBox 114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1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119" name="Group 118"/>
          <p:cNvGrpSpPr/>
          <p:nvPr/>
        </p:nvGrpSpPr>
        <p:grpSpPr>
          <a:xfrm>
            <a:off x="6998177" y="1722908"/>
            <a:ext cx="1343134" cy="876237"/>
            <a:chOff x="72576" y="3320153"/>
            <a:chExt cx="2030862" cy="1324899"/>
          </a:xfrm>
        </p:grpSpPr>
        <p:grpSp>
          <p:nvGrpSpPr>
            <p:cNvPr id="121" name="Group 120"/>
            <p:cNvGrpSpPr/>
            <p:nvPr/>
          </p:nvGrpSpPr>
          <p:grpSpPr>
            <a:xfrm>
              <a:off x="72576" y="3320153"/>
              <a:ext cx="2030862" cy="1324899"/>
              <a:chOff x="72576" y="3320153"/>
              <a:chExt cx="2030862" cy="1324899"/>
            </a:xfrm>
          </p:grpSpPr>
          <p:sp>
            <p:nvSpPr>
              <p:cNvPr id="123" name="Oval 122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24" name="TextBox 123"/>
              <p:cNvSpPr txBox="1"/>
              <p:nvPr/>
            </p:nvSpPr>
            <p:spPr>
              <a:xfrm>
                <a:off x="539608" y="4226220"/>
                <a:ext cx="156383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25" name="TextBox 124"/>
              <p:cNvSpPr txBox="1"/>
              <p:nvPr/>
            </p:nvSpPr>
            <p:spPr>
              <a:xfrm>
                <a:off x="72576" y="3320153"/>
                <a:ext cx="79306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this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22" name="TextBox 121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85710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26" name="Straight Arrow Connector 125"/>
          <p:cNvCxnSpPr>
            <a:stCxn id="123" idx="2"/>
          </p:cNvCxnSpPr>
          <p:nvPr/>
        </p:nvCxnSpPr>
        <p:spPr bwMode="auto">
          <a:xfrm flipH="1">
            <a:off x="3696403" y="2129492"/>
            <a:ext cx="3304171" cy="118726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128" name="Group 127"/>
          <p:cNvGrpSpPr/>
          <p:nvPr/>
        </p:nvGrpSpPr>
        <p:grpSpPr>
          <a:xfrm>
            <a:off x="7730475" y="3490024"/>
            <a:ext cx="1311581" cy="845129"/>
            <a:chOff x="-13647" y="2736271"/>
            <a:chExt cx="1311581" cy="845129"/>
          </a:xfrm>
        </p:grpSpPr>
        <p:grpSp>
          <p:nvGrpSpPr>
            <p:cNvPr id="129" name="Group 128"/>
            <p:cNvGrpSpPr/>
            <p:nvPr/>
          </p:nvGrpSpPr>
          <p:grpSpPr>
            <a:xfrm>
              <a:off x="-13647" y="2736271"/>
              <a:ext cx="1311581" cy="845129"/>
              <a:chOff x="-13647" y="2651110"/>
              <a:chExt cx="1311581" cy="845129"/>
            </a:xfrm>
          </p:grpSpPr>
          <p:sp>
            <p:nvSpPr>
              <p:cNvPr id="131" name="Rectangle 130"/>
              <p:cNvSpPr/>
              <p:nvPr/>
            </p:nvSpPr>
            <p:spPr bwMode="auto">
              <a:xfrm>
                <a:off x="115405" y="2895600"/>
                <a:ext cx="1050790" cy="323640"/>
              </a:xfrm>
              <a:prstGeom prst="rect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kumimoji="0" 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39" name="TextBox 138"/>
              <p:cNvSpPr txBox="1"/>
              <p:nvPr/>
            </p:nvSpPr>
            <p:spPr>
              <a:xfrm>
                <a:off x="858390" y="3219240"/>
                <a:ext cx="439544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int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0" name="TextBox 139"/>
              <p:cNvSpPr txBox="1"/>
              <p:nvPr/>
            </p:nvSpPr>
            <p:spPr>
              <a:xfrm>
                <a:off x="-13647" y="2651110"/>
                <a:ext cx="1034257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playerRoll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30" name="TextBox 129"/>
            <p:cNvSpPr txBox="1"/>
            <p:nvPr/>
          </p:nvSpPr>
          <p:spPr>
            <a:xfrm>
              <a:off x="505987" y="300408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2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50030" y="4233021"/>
            <a:ext cx="1343134" cy="876237"/>
            <a:chOff x="72576" y="3320153"/>
            <a:chExt cx="2030862" cy="1324899"/>
          </a:xfrm>
        </p:grpSpPr>
        <p:grpSp>
          <p:nvGrpSpPr>
            <p:cNvPr id="80" name="Group 79"/>
            <p:cNvGrpSpPr/>
            <p:nvPr/>
          </p:nvGrpSpPr>
          <p:grpSpPr>
            <a:xfrm>
              <a:off x="72576" y="3320153"/>
              <a:ext cx="2030862" cy="1324899"/>
              <a:chOff x="72576" y="3320153"/>
              <a:chExt cx="2030862" cy="1324899"/>
            </a:xfrm>
          </p:grpSpPr>
          <p:sp>
            <p:nvSpPr>
              <p:cNvPr id="82" name="Oval 81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539608" y="4226220"/>
                <a:ext cx="156383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84" name="TextBox 83"/>
              <p:cNvSpPr txBox="1"/>
              <p:nvPr/>
            </p:nvSpPr>
            <p:spPr>
              <a:xfrm>
                <a:off x="72576" y="3320153"/>
                <a:ext cx="921526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human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81" name="TextBox 80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85710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85" name="Straight Arrow Connector 84"/>
          <p:cNvCxnSpPr>
            <a:stCxn id="82" idx="6"/>
          </p:cNvCxnSpPr>
          <p:nvPr/>
        </p:nvCxnSpPr>
        <p:spPr bwMode="auto">
          <a:xfrm flipV="1">
            <a:off x="1161133" y="4233021"/>
            <a:ext cx="879609" cy="40658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grpSp>
        <p:nvGrpSpPr>
          <p:cNvPr id="99" name="Group 98"/>
          <p:cNvGrpSpPr/>
          <p:nvPr/>
        </p:nvGrpSpPr>
        <p:grpSpPr>
          <a:xfrm>
            <a:off x="2219930" y="1629868"/>
            <a:ext cx="1111103" cy="876237"/>
            <a:chOff x="72576" y="3320153"/>
            <a:chExt cx="1680024" cy="1324899"/>
          </a:xfrm>
        </p:grpSpPr>
        <p:grpSp>
          <p:nvGrpSpPr>
            <p:cNvPr id="120" name="Group 119"/>
            <p:cNvGrpSpPr/>
            <p:nvPr/>
          </p:nvGrpSpPr>
          <p:grpSpPr>
            <a:xfrm>
              <a:off x="72576" y="3320153"/>
              <a:ext cx="1680024" cy="1324899"/>
              <a:chOff x="72576" y="3320153"/>
              <a:chExt cx="1680024" cy="1324899"/>
            </a:xfrm>
          </p:grpSpPr>
          <p:sp>
            <p:nvSpPr>
              <p:cNvPr id="138" name="Oval 137"/>
              <p:cNvSpPr/>
              <p:nvPr/>
            </p:nvSpPr>
            <p:spPr bwMode="auto">
              <a:xfrm>
                <a:off x="76200" y="3683222"/>
                <a:ext cx="1676400" cy="503396"/>
              </a:xfrm>
              <a:prstGeom prst="ellipse">
                <a:avLst/>
              </a:prstGeom>
              <a:noFill/>
              <a:ln w="9525" cap="flat" cmpd="sng" algn="ctr">
                <a:solidFill>
                  <a:schemeClr val="tx1"/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</a:endParaRPr>
              </a:p>
            </p:txBody>
          </p:sp>
          <p:sp>
            <p:nvSpPr>
              <p:cNvPr id="141" name="TextBox 140"/>
              <p:cNvSpPr txBox="1"/>
              <p:nvPr/>
            </p:nvSpPr>
            <p:spPr>
              <a:xfrm>
                <a:off x="539608" y="4226220"/>
                <a:ext cx="117845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Die ref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  <p:sp>
            <p:nvSpPr>
              <p:cNvPr id="142" name="TextBox 141"/>
              <p:cNvSpPr txBox="1"/>
              <p:nvPr/>
            </p:nvSpPr>
            <p:spPr>
              <a:xfrm>
                <a:off x="72576" y="3320153"/>
                <a:ext cx="1563830" cy="4188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>
                    <a:latin typeface="Consolas" panose="020B0609020204030204" pitchFamily="49" charset="0"/>
                    <a:cs typeface="Consolas" panose="020B0609020204030204" pitchFamily="49" charset="0"/>
                  </a:rPr>
                  <a:t>playerDie1</a:t>
                </a:r>
                <a:endParaRPr lang="en-US" sz="1200" dirty="0">
                  <a:latin typeface="Consolas" panose="020B0609020204030204" pitchFamily="49" charset="0"/>
                  <a:cs typeface="Consolas" panose="020B0609020204030204" pitchFamily="49" charset="0"/>
                </a:endParaRPr>
              </a:p>
            </p:txBody>
          </p:sp>
        </p:grpSp>
        <p:sp>
          <p:nvSpPr>
            <p:cNvPr id="127" name="TextBox 126"/>
            <p:cNvSpPr txBox="1"/>
            <p:nvPr/>
          </p:nvSpPr>
          <p:spPr>
            <a:xfrm>
              <a:off x="498711" y="3742866"/>
              <a:ext cx="921526" cy="418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>
                  <a:latin typeface="Consolas" panose="020B0609020204030204" pitchFamily="49" charset="0"/>
                  <a:cs typeface="Consolas" panose="020B0609020204030204" pitchFamily="49" charset="0"/>
                </a:rPr>
                <a:t>85638</a:t>
              </a:r>
              <a:endParaRPr lang="en-US" sz="1200" dirty="0">
                <a:latin typeface="Consolas" panose="020B0609020204030204" pitchFamily="49" charset="0"/>
                <a:cs typeface="Consolas" panose="020B0609020204030204" pitchFamily="49" charset="0"/>
              </a:endParaRPr>
            </a:p>
          </p:txBody>
        </p:sp>
      </p:grpSp>
      <p:cxnSp>
        <p:nvCxnSpPr>
          <p:cNvPr id="143" name="Straight Arrow Connector 142"/>
          <p:cNvCxnSpPr>
            <a:endCxn id="107" idx="1"/>
          </p:cNvCxnSpPr>
          <p:nvPr/>
        </p:nvCxnSpPr>
        <p:spPr bwMode="auto">
          <a:xfrm flipV="1">
            <a:off x="3332521" y="1979057"/>
            <a:ext cx="727521" cy="487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arrow"/>
          </a:ln>
          <a:effectLst/>
        </p:spPr>
      </p:cxn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-9927"/>
            <a:ext cx="184731" cy="4770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  <a:t/>
            </a:r>
            <a:br>
              <a:rPr kumimoji="0" lang="en-US" altLang="en-US" sz="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cs typeface="Courier New" pitchFamily="49" charset="0"/>
              </a:rPr>
            </a:b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0414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9152aee9-a0b1-4a5c-a2a4-fa8e1880d32f"/>
  <p:tag name="__PE_ORIG_SIZE" val="50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54794</TotalTime>
  <Words>723</Words>
  <Application>Microsoft Office PowerPoint</Application>
  <PresentationFormat>On-screen Show (4:3)</PresentationFormat>
  <Paragraphs>257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2_Network</vt:lpstr>
      <vt:lpstr>    SE1011 Week 8, Class 3</vt:lpstr>
      <vt:lpstr>Muddiest Point</vt:lpstr>
      <vt:lpstr>Muddiest Point</vt:lpstr>
      <vt:lpstr>Old Muddy Points</vt:lpstr>
      <vt:lpstr>What is a static method?</vt:lpstr>
      <vt:lpstr>Version 1.0 (Start of last class) class8_2_Elevens_start</vt:lpstr>
      <vt:lpstr>Version 1.1 (Middle of class) </vt:lpstr>
      <vt:lpstr>Version 1.2 (End of class) class8_2_Elevens</vt:lpstr>
      <vt:lpstr>Version 2.0 (This class) class8_2_Elevens</vt:lpstr>
      <vt:lpstr>PowerPoint Presentation</vt:lpstr>
      <vt:lpstr>Acknowledgement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1804</cp:revision>
  <cp:lastPrinted>2015-10-30T15:49:54Z</cp:lastPrinted>
  <dcterms:created xsi:type="dcterms:W3CDTF">1999-09-06T21:32:20Z</dcterms:created>
  <dcterms:modified xsi:type="dcterms:W3CDTF">2015-10-30T18:35:08Z</dcterms:modified>
</cp:coreProperties>
</file>