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81" r:id="rId19"/>
    <p:sldId id="278" r:id="rId20"/>
    <p:sldId id="277" r:id="rId21"/>
    <p:sldId id="279" r:id="rId22"/>
    <p:sldId id="280" r:id="rId23"/>
    <p:sldId id="283" r:id="rId24"/>
    <p:sldId id="288" r:id="rId25"/>
    <p:sldId id="289" r:id="rId26"/>
    <p:sldId id="284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732" autoAdjust="0"/>
  </p:normalViewPr>
  <p:slideViewPr>
    <p:cSldViewPr snapToGrid="0">
      <p:cViewPr varScale="1">
        <p:scale>
          <a:sx n="54" d="100"/>
          <a:sy n="54" d="100"/>
        </p:scale>
        <p:origin x="7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3547B-D95B-43A3-9FE1-09DE0ADC599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1B7F1-9B64-4BF1-95C0-DA13A72F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4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to/maxwell_dev/the-git-rebase-introduction-i-wish-id-had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pushing-a-list-of-files-to-the-github-with-javascript-b724c8c09b66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pushing-a-list-of-files-to-the-github-with-javascript-b724c8c09b66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docs/git-merge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pushing-a-list-of-files-to-the-github-with-javascript-b724c8c09b66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pushing-a-list-of-files-to-the-github-with-javascript-b724c8c09b66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pushing-a-list-of-files-to-the-github-with-javascript-b724c8c09b66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pushing-a-list-of-files-to-the-github-with-javascript-b724c8c09b66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iki.pama.it/display/FAQ/GIT+-+Version+control#GIT-Versioncontrol-howsvnwork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4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From an anonymous student team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00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From an anonymous SDL student team Spring 2020.</a:t>
            </a:r>
          </a:p>
          <a:p>
            <a:endParaRPr lang="en-US" dirty="0"/>
          </a:p>
          <a:p>
            <a:r>
              <a:rPr lang="en-US" dirty="0"/>
              <a:t>This anonymous team says they used a squash-and-merge approach.  Git creates a single commit with all changes for that release.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2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https://dev.to/maxwell_dev/the-git-rebase-introduction-i-wish-id-had</a:t>
            </a:r>
            <a:endParaRPr lang="en-US" dirty="0"/>
          </a:p>
          <a:p>
            <a:r>
              <a:rPr lang="en-US" dirty="0"/>
              <a:t>This I believe IS the original source!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87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 suspect this figure originates somewhere else, but don’t have time to trace down the real source right now.</a:t>
            </a:r>
          </a:p>
          <a:p>
            <a:r>
              <a:rPr lang="en-US" dirty="0">
                <a:hlinkClick r:id="rId3"/>
              </a:rPr>
              <a:t>https://www.freecodecamp.org/news/pushing-a-list-of-files-to-the-github-with-javascript-b724c8c09b66/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17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 suspect this figure originates somewhere else, but don’t have time to trace down the real source right now.</a:t>
            </a:r>
          </a:p>
          <a:p>
            <a:r>
              <a:rPr lang="en-US" dirty="0">
                <a:hlinkClick r:id="rId3"/>
              </a:rPr>
              <a:t>https://www.freecodecamp.org/news/pushing-a-list-of-files-to-the-github-with-javascript-b724c8c09b66/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88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own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18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 modified from </a:t>
            </a:r>
            <a:r>
              <a:rPr lang="en-US" dirty="0">
                <a:hlinkClick r:id="rId3"/>
              </a:rPr>
              <a:t>https://git-scm.com/docs/git-merge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 is my own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72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own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6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se2030-w4d1 Version Control.for21q1.pptx slide 29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0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own (simplified) mental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own (simplified) mental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8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 suspect this figure originates somewhere else, but don’t have time to trace down the real source right now.</a:t>
            </a:r>
          </a:p>
          <a:p>
            <a:r>
              <a:rPr lang="en-US" dirty="0">
                <a:hlinkClick r:id="rId3"/>
              </a:rPr>
              <a:t>https://www.freecodecamp.org/news/pushing-a-list-of-files-to-the-github-with-javascript-b724c8c09b66/</a:t>
            </a:r>
            <a:endParaRPr lang="en-US" dirty="0"/>
          </a:p>
          <a:p>
            <a:endParaRPr lang="en-US" dirty="0"/>
          </a:p>
          <a:p>
            <a:r>
              <a:rPr lang="en-US" dirty="0"/>
              <a:t>TODO: Remove hashes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38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 suspect this figure originates somewhere else, but don’t have time to trace down the real source right now.</a:t>
            </a:r>
          </a:p>
          <a:p>
            <a:r>
              <a:rPr lang="en-US" dirty="0">
                <a:hlinkClick r:id="rId3"/>
              </a:rPr>
              <a:t>https://www.freecodecamp.org/news/pushing-a-list-of-files-to-the-github-with-javascript-b724c8c09b66/</a:t>
            </a:r>
            <a:endParaRPr lang="en-US" dirty="0"/>
          </a:p>
          <a:p>
            <a:endParaRPr lang="en-US" dirty="0"/>
          </a:p>
          <a:p>
            <a:r>
              <a:rPr lang="en-US" dirty="0"/>
              <a:t>TODO: Remove hashes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5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own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4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 suspect this figure originates somewhere else, but don’t have time to trace down the real source right now.</a:t>
            </a:r>
          </a:p>
          <a:p>
            <a:r>
              <a:rPr lang="en-US" dirty="0">
                <a:hlinkClick r:id="rId3"/>
              </a:rPr>
              <a:t>https://www.freecodecamp.org/news/pushing-a-list-of-files-to-the-github-with-javascript-b724c8c09b66/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53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And therefore reuse the file!</a:t>
            </a:r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I suspect this figure originates somewhere else, but don’t have time to trace down the real source right now.</a:t>
            </a:r>
          </a:p>
          <a:p>
            <a:r>
              <a:rPr lang="en-US" dirty="0">
                <a:hlinkClick r:id="rId3"/>
              </a:rPr>
              <a:t>https://www.freecodecamp.org/news/pushing-a-list-of-files-to-the-github-with-javascript-b724c8c09b66/</a:t>
            </a:r>
            <a:endParaRPr lang="en-US" dirty="0"/>
          </a:p>
          <a:p>
            <a:endParaRPr lang="en-US" dirty="0"/>
          </a:p>
          <a:p>
            <a:r>
              <a:rPr lang="en-US" dirty="0"/>
              <a:t>Nice comparison of SVN vs Git here:</a:t>
            </a:r>
          </a:p>
          <a:p>
            <a:r>
              <a:rPr lang="en-US" dirty="0">
                <a:hlinkClick r:id="rId4"/>
              </a:rPr>
              <a:t>https://wiki.pama.it/display/FAQ/GIT+-+Version+control#GIT-Versioncontrol-howsvnworks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But likely also not the original source because the author also rips off another famous image floating around the web without citing the source.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1B7F1-9B64-4BF1-95C0-DA13A72F0A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5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53C6C-5179-4E04-B43D-6908E37CC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6747E-F8FF-4FF5-825C-581E7264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80D68-EE20-4075-BF92-62EA47D9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56EEA-79DF-4221-9768-E708AE5F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E22A5-2614-4ECE-B256-61DA705A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843D-7E35-42BB-AE49-849C9CD1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BCF9A-56A3-42D8-A13A-C4E589F43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DB5EA-318F-4889-9FB6-92E76FE9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EA11F-5104-4895-86E5-6E1A584E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191E7-F845-484C-A67B-0AAAFC71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0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59EF0C-734C-4B26-BA84-472D957B2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13811-02D9-461F-96E8-6FFC807DA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48176-4626-4948-9CDA-FD23AC68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4B1E2-5A73-4091-A6C7-4D13F635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7EFD3-AFB2-414D-AA03-011D99FE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C3AB-77D5-4F2D-8498-F53800B7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950FD-8A80-40BB-90B5-B107B11B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B9169-D8D5-4155-A7B7-2DE3D8B6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E7076-266C-48F9-8861-1D8986482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4D1E5-754A-40F3-916C-973D72F0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F52D-B11E-42AB-B0AB-3DB93A8E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AE262-BEA1-4CA1-80AA-1D8A4CAE0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13248-4373-4BE3-982D-D427C783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90695-062D-4765-A5D0-A36AC6E9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D9E05-F947-4CFA-B238-19AF2961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2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271AF-8375-4435-A019-274CC606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787C1-B429-4D03-ABED-A78D37F68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41239-99AB-436A-8368-4471CB250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60B3-9905-4322-8BE0-2F0A61789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44071-C6E9-45F9-9EEF-828B0958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37C59-BBE3-4ED3-BF2E-5E997947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E0F0-CFCE-49B0-AE8A-1F0CFF39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C09E3-7ACB-4E6C-8E80-6E4ADEEC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2AB08-BAEE-44C1-B966-E4F3BFCB1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F0FC9-F5E4-489F-A228-433C8A75D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9EED5-AAC4-41D1-ABFE-5CF4283D5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E35C99-76B7-4CB4-BE55-ED289B1F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750D3-9070-4CC8-BD1B-8C075D2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C4803E-8A25-4E60-A52B-78740A1F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7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BE8-56D1-4EC6-B3BA-0186B8822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E396F-CF02-4F8C-82C1-9CF810AC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1A839-EB9E-459D-B987-C362207F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0798B-C1EA-4C22-944C-ABA87D22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C4E9E-BDC3-41B2-A968-25272EDCA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F30600-124D-4B0D-B776-B4CE5C28E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FBA79-C4C7-4886-852D-CD56DD5A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6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2619-DFCD-4A77-9EE3-4E6303B5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F07F5-522E-4A75-B20C-7122F3051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7602F-45EE-4F9D-81C0-E994A098B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95A49-AC9C-4428-9888-DF54B720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572E0-5B80-43AB-89D1-9BA44B97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874A9-1BD6-4843-8AF0-F4E6C54C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0185-7364-469A-9EFF-F3D933DA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0159A-5216-4494-848C-767223569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1DA60-9A3B-4F3A-8A6A-5E0F55E87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1FAB8-FAD1-4766-853B-C8A4A4C8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60F3B-2E06-4129-B991-E7912CCC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77E44-A6B4-4E5B-9D81-FCAC1E79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4F42E-0854-4645-A9E7-DF36D605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5F40A-EF50-48DA-903B-E4507EA4C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77E6-8F7C-4B34-A049-638876EC4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A094-F25F-43E5-9E69-F86253397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D4581-B6A7-4A1E-AAF7-3A8A6BCE8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5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hyperlink" Target="https://dev.to/maxwell_dev/the-git-rebase-introduction-i-wish-id-had" TargetMode="Externa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a/4624383/104818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76B47-11AF-42C4-A782-4BDCC1261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3656" y="1348844"/>
            <a:ext cx="6805931" cy="304270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Advanced </a:t>
            </a:r>
            <a:r>
              <a:rPr lang="en-US" sz="6000" dirty="0">
                <a:solidFill>
                  <a:schemeClr val="tx1"/>
                </a:solidFill>
                <a:latin typeface="Consolas" panose="020B0609020204030204" pitchFamily="49" charset="0"/>
              </a:rPr>
              <a:t>git</a:t>
            </a:r>
            <a:r>
              <a:rPr lang="en-US" sz="6000" dirty="0">
                <a:solidFill>
                  <a:schemeClr val="tx1"/>
                </a:solidFill>
              </a:rPr>
              <a:t>: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rebasing and friends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2FA1C-111E-4D3E-9343-D5170C4C7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3655" y="4682061"/>
            <a:ext cx="6805931" cy="950976"/>
          </a:xfrm>
        </p:spPr>
        <p:txBody>
          <a:bodyPr>
            <a:normAutofit/>
          </a:bodyPr>
          <a:lstStyle/>
          <a:p>
            <a:r>
              <a:rPr lang="en-US" dirty="0"/>
              <a:t>Josiah Yoder, MSOE</a:t>
            </a:r>
          </a:p>
          <a:p>
            <a:r>
              <a:rPr lang="en-US" dirty="0"/>
              <a:t>First Version: Spring 2020</a:t>
            </a: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08A5FBDF-C7C1-4E3A-9413-066D8D893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91" y="1763883"/>
            <a:ext cx="2224944" cy="27265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0B570E-C2F8-4B54-90EC-FDD1FD757DD3}"/>
              </a:ext>
            </a:extLst>
          </p:cNvPr>
          <p:cNvSpPr txBox="1"/>
          <p:nvPr/>
        </p:nvSpPr>
        <p:spPr>
          <a:xfrm>
            <a:off x="203743" y="6266448"/>
            <a:ext cx="913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CC-BY 4.0</a:t>
            </a:r>
            <a:r>
              <a:rPr lang="en-US" dirty="0"/>
              <a:t> – but note, includes fair-use images which may restrict redistribution.  See slide notes</a:t>
            </a:r>
          </a:p>
        </p:txBody>
      </p:sp>
    </p:spTree>
    <p:extLst>
      <p:ext uri="{BB962C8B-B14F-4D97-AF65-F5344CB8AC3E}">
        <p14:creationId xmlns:p14="http://schemas.microsoft.com/office/powerpoint/2010/main" val="890426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DE30-2E6E-469B-85AF-4D264B80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in the git database is hashed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29BD1-4CDF-416D-962E-F647BED5B3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89709-B7F8-4EA2-AE54-BF957C258E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Every commit, directory, and file in the git database is hashed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838C701-3E1B-4BE1-AB8C-302096A89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2" t="5526" r="57815" b="76619"/>
          <a:stretch/>
        </p:blipFill>
        <p:spPr bwMode="auto">
          <a:xfrm>
            <a:off x="339922" y="2019659"/>
            <a:ext cx="5679878" cy="281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9FC747C-4DF0-4854-86D4-06AC043CE0EB}"/>
              </a:ext>
            </a:extLst>
          </p:cNvPr>
          <p:cNvSpPr/>
          <p:nvPr/>
        </p:nvSpPr>
        <p:spPr>
          <a:xfrm>
            <a:off x="339922" y="2166420"/>
            <a:ext cx="2605782" cy="77617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47E5-58C6-444D-A9DC-9D0426BB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Neverthelss</a:t>
            </a:r>
            <a:r>
              <a:rPr lang="en-US" dirty="0"/>
              <a:t>, we think of a commit as  a “patch” to the files that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DCADB-1B7C-41CB-83F2-A1EB3F24D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86800" y="1825624"/>
            <a:ext cx="3505200" cy="452242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If a file doesn’t change, we can reuse the hash</a:t>
            </a:r>
          </a:p>
          <a:p>
            <a:r>
              <a:rPr lang="en-US" sz="3200" dirty="0"/>
              <a:t>(But even changing a single line will duplicate the whole file! Please don’t let this keep you from making one-line commits!)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D96C-111F-4C72-858A-2CA6A2A311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A1771B-CFB5-4CE3-B22E-40BAA9FCED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417" r="4046" b="35467"/>
          <a:stretch/>
        </p:blipFill>
        <p:spPr bwMode="auto">
          <a:xfrm>
            <a:off x="175928" y="1825624"/>
            <a:ext cx="8194430" cy="400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C8A073A-AB9D-476F-883C-4679B55646D5}"/>
              </a:ext>
            </a:extLst>
          </p:cNvPr>
          <p:cNvSpPr/>
          <p:nvPr/>
        </p:nvSpPr>
        <p:spPr>
          <a:xfrm>
            <a:off x="6096000" y="3428999"/>
            <a:ext cx="931101" cy="41649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EA3BDB-997A-4D9C-8F08-052662BAAAD9}"/>
              </a:ext>
            </a:extLst>
          </p:cNvPr>
          <p:cNvSpPr txBox="1"/>
          <p:nvPr/>
        </p:nvSpPr>
        <p:spPr>
          <a:xfrm>
            <a:off x="3858085" y="3059667"/>
            <a:ext cx="9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1f7a7a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0A8E4D-5C8E-41F1-B76C-318A611F9CAA}"/>
              </a:ext>
            </a:extLst>
          </p:cNvPr>
          <p:cNvSpPr txBox="1"/>
          <p:nvPr/>
        </p:nvSpPr>
        <p:spPr>
          <a:xfrm>
            <a:off x="3858085" y="3908212"/>
            <a:ext cx="9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1f7a7a</a:t>
            </a:r>
          </a:p>
        </p:txBody>
      </p:sp>
    </p:spTree>
    <p:extLst>
      <p:ext uri="{BB962C8B-B14F-4D97-AF65-F5344CB8AC3E}">
        <p14:creationId xmlns:p14="http://schemas.microsoft.com/office/powerpoint/2010/main" val="205846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C4B3-16EB-44F0-A03D-3F299671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options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30D4-8C68-468E-BEA1-A0D4B7609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107" y="1412266"/>
            <a:ext cx="5181600" cy="1756819"/>
          </a:xfrm>
        </p:spPr>
        <p:txBody>
          <a:bodyPr/>
          <a:lstStyle/>
          <a:p>
            <a:pPr lvl="1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Merge commit</a:t>
            </a:r>
          </a:p>
          <a:p>
            <a:pPr lvl="1"/>
            <a:r>
              <a:rPr lang="en-US" sz="3200" dirty="0"/>
              <a:t>Squash and merge</a:t>
            </a:r>
          </a:p>
          <a:p>
            <a:pPr lvl="1"/>
            <a:r>
              <a:rPr lang="en-US" sz="3200" dirty="0"/>
              <a:t>Rebase and merge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70670E-B42E-4B02-8EC9-F4A271AF4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904" y="3424358"/>
            <a:ext cx="5088699" cy="28239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the standard “pull request” that we have done all quarter.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commit has two previous commits.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E4AF1D-CEDE-49FC-BC0F-FE2BC65D6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799" y="2071807"/>
            <a:ext cx="5806423" cy="187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0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C879-4427-4067-A1B6-B134F92B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/>
              <a:t>diff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C2F9-B7A2-44BB-9478-16C913AD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769" y="1825625"/>
            <a:ext cx="6858000" cy="466725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public static void main(String[] ignored) 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Scanner in = new Scanner(System.in);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   String name = f(in);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String x =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   String name =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("Your name is "+x);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 +  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("Your name is "+name);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private static String f(Scanner in){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 private static String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(Scanner in){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("Please enter your name");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return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in.nextLine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3E6BF-138E-454E-93D8-DEC6DA25D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6308" y="1825625"/>
            <a:ext cx="4847492" cy="4351338"/>
          </a:xfrm>
        </p:spPr>
        <p:txBody>
          <a:bodyPr>
            <a:noAutofit/>
          </a:bodyPr>
          <a:lstStyle/>
          <a:p>
            <a:r>
              <a:rPr lang="en-US" dirty="0"/>
              <a:t>Note how there are two columns of previous differences in the </a:t>
            </a:r>
            <a:r>
              <a:rPr lang="en-US" dirty="0">
                <a:latin typeface="Consolas" panose="020B0609020204030204" pitchFamily="49" charset="0"/>
              </a:rPr>
              <a:t>diff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7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C4B3-16EB-44F0-A03D-3F299671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options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30D4-8C68-468E-BEA1-A0D4B7609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107" y="1412266"/>
            <a:ext cx="5181600" cy="1756819"/>
          </a:xfrm>
        </p:spPr>
        <p:txBody>
          <a:bodyPr/>
          <a:lstStyle/>
          <a:p>
            <a:pPr lvl="1"/>
            <a:r>
              <a:rPr lang="en-US" sz="3200" dirty="0"/>
              <a:t>Merge commit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3200" b="1" dirty="0">
                <a:solidFill>
                  <a:schemeClr val="accent2"/>
                </a:solidFill>
              </a:rPr>
              <a:t>Squash and merge</a:t>
            </a:r>
          </a:p>
          <a:p>
            <a:pPr lvl="1"/>
            <a:r>
              <a:rPr lang="en-US" sz="3200" dirty="0"/>
              <a:t>Rebase and merge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70670E-B42E-4B02-8EC9-F4A271AF4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904" y="3424358"/>
            <a:ext cx="5088699" cy="28239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Git creates a single commit with all changes for that release.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how there is no history record to the branches that created this merge.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BBAFC3-0DC7-4E7C-A75A-11FBECCDF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398" y="1381186"/>
            <a:ext cx="4760279" cy="3378704"/>
          </a:xfrm>
          <a:prstGeom prst="rect">
            <a:avLst/>
          </a:prstGeom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CD1B4153-E66F-4AC8-BBD5-62C85E228D46}"/>
              </a:ext>
            </a:extLst>
          </p:cNvPr>
          <p:cNvSpPr txBox="1">
            <a:spLocks/>
          </p:cNvSpPr>
          <p:nvPr/>
        </p:nvSpPr>
        <p:spPr>
          <a:xfrm>
            <a:off x="6096000" y="5142043"/>
            <a:ext cx="5031677" cy="1628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Do this when you WISH you had done just one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Best for simple changes</a:t>
            </a:r>
          </a:p>
        </p:txBody>
      </p:sp>
    </p:spTree>
    <p:extLst>
      <p:ext uri="{BB962C8B-B14F-4D97-AF65-F5344CB8AC3E}">
        <p14:creationId xmlns:p14="http://schemas.microsoft.com/office/powerpoint/2010/main" val="4147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C4B3-16EB-44F0-A03D-3F299671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options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30D4-8C68-468E-BEA1-A0D4B7609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107" y="1412266"/>
            <a:ext cx="5181600" cy="1756819"/>
          </a:xfrm>
        </p:spPr>
        <p:txBody>
          <a:bodyPr/>
          <a:lstStyle/>
          <a:p>
            <a:pPr lvl="1"/>
            <a:r>
              <a:rPr lang="en-US" sz="3200" dirty="0"/>
              <a:t>Merge commit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3200" dirty="0"/>
              <a:t>Squash and merge</a:t>
            </a:r>
          </a:p>
          <a:p>
            <a:pPr lvl="1"/>
            <a:r>
              <a:rPr lang="en-US" sz="3200" b="1" dirty="0">
                <a:solidFill>
                  <a:schemeClr val="accent2"/>
                </a:solidFill>
              </a:rPr>
              <a:t>Rebase and merge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70670E-B42E-4B02-8EC9-F4A271AF4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904" y="3424358"/>
            <a:ext cx="5088699" cy="28239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the standard “pull request” that we have done all quarter.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commit has two previous commits.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E4AF1D-CEDE-49FC-BC0F-FE2BC65D6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403" y="1722965"/>
            <a:ext cx="4402166" cy="1420699"/>
          </a:xfrm>
          <a:prstGeom prst="rect">
            <a:avLst/>
          </a:prstGeom>
        </p:spPr>
      </p:pic>
      <p:pic>
        <p:nvPicPr>
          <p:cNvPr id="3074" name="Picture 2" descr="Cover image for The Git Rebase Introduction I Wish I'd Had">
            <a:extLst>
              <a:ext uri="{FF2B5EF4-FFF2-40B4-BE49-F238E27FC236}">
                <a16:creationId xmlns:a16="http://schemas.microsoft.com/office/drawing/2014/main" id="{3B446789-E16F-4630-9690-D2909377B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35" y="4854803"/>
            <a:ext cx="3317832" cy="139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5C3CFE-A1AD-47BC-B691-0395E579F1BD}"/>
              </a:ext>
            </a:extLst>
          </p:cNvPr>
          <p:cNvSpPr/>
          <p:nvPr/>
        </p:nvSpPr>
        <p:spPr>
          <a:xfrm>
            <a:off x="9711847" y="624829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https://dev.to/</a:t>
            </a:r>
            <a:endParaRPr lang="en-US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823EB22-55D1-4713-8222-9975DA94DE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74"/>
          <a:stretch/>
        </p:blipFill>
        <p:spPr bwMode="auto">
          <a:xfrm>
            <a:off x="5831284" y="1547222"/>
            <a:ext cx="2725036" cy="337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1B5C8137-1B84-4492-B514-E269538D95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0" r="-526"/>
          <a:stretch/>
        </p:blipFill>
        <p:spPr bwMode="auto">
          <a:xfrm>
            <a:off x="9041079" y="1547223"/>
            <a:ext cx="2725036" cy="337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9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DED9-7C35-45D7-8863-78F9C6D1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can’t actually move commits!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4BA1C-AAC8-47E9-9D5B-F0D72BCF0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reference to a commit is a hash of the commit</a:t>
            </a:r>
          </a:p>
          <a:p>
            <a:r>
              <a:rPr lang="en-US" b="1" dirty="0"/>
              <a:t>Changing anything in a commit changes its hash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C09A2-9D8F-4F74-911F-7ED5E458B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A41930-4EF1-47AF-BA04-7159137B7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5477" r="59232" b="45821"/>
          <a:stretch/>
        </p:blipFill>
        <p:spPr bwMode="auto">
          <a:xfrm>
            <a:off x="6019800" y="2141951"/>
            <a:ext cx="1971805" cy="30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1ED993-3D53-48EF-AC2F-DB70CF87FEE7}"/>
              </a:ext>
            </a:extLst>
          </p:cNvPr>
          <p:cNvSpPr txBox="1"/>
          <p:nvPr/>
        </p:nvSpPr>
        <p:spPr>
          <a:xfrm>
            <a:off x="7005702" y="3059668"/>
            <a:ext cx="9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cac0ca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751DE75-3450-4DE6-B48E-CF6AE86423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5477" r="59232" b="61053"/>
          <a:stretch/>
        </p:blipFill>
        <p:spPr bwMode="auto">
          <a:xfrm>
            <a:off x="9028134" y="2141951"/>
            <a:ext cx="1971805" cy="209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E10BEA-A850-47C0-B4BB-4DC501DEE01E}"/>
              </a:ext>
            </a:extLst>
          </p:cNvPr>
          <p:cNvSpPr txBox="1"/>
          <p:nvPr/>
        </p:nvSpPr>
        <p:spPr>
          <a:xfrm>
            <a:off x="10014036" y="3059668"/>
            <a:ext cx="9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fdf4fc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BEAE378-1FB6-4491-A06D-60FAA1B7F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71014" r="59232" b="-4484"/>
          <a:stretch/>
        </p:blipFill>
        <p:spPr bwMode="auto">
          <a:xfrm>
            <a:off x="9028134" y="4220054"/>
            <a:ext cx="1971805" cy="209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5C8F4D-9C3C-4172-AD49-34D346A98710}"/>
              </a:ext>
            </a:extLst>
          </p:cNvPr>
          <p:cNvSpPr txBox="1"/>
          <p:nvPr/>
        </p:nvSpPr>
        <p:spPr>
          <a:xfrm>
            <a:off x="9109622" y="2220566"/>
            <a:ext cx="904414" cy="3693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31b5e4</a:t>
            </a:r>
          </a:p>
        </p:txBody>
      </p:sp>
    </p:spTree>
    <p:extLst>
      <p:ext uri="{BB962C8B-B14F-4D97-AF65-F5344CB8AC3E}">
        <p14:creationId xmlns:p14="http://schemas.microsoft.com/office/powerpoint/2010/main" val="179086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DED9-7C35-45D7-8863-78F9C6D1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can’t actually move commits!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4BA1C-AAC8-47E9-9D5B-F0D72BCF0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reference to a commit is a hash of the commit</a:t>
            </a:r>
          </a:p>
          <a:p>
            <a:r>
              <a:rPr lang="en-US" dirty="0"/>
              <a:t>Changing anything in a commit changes its hash</a:t>
            </a:r>
          </a:p>
          <a:p>
            <a:r>
              <a:rPr lang="en-US" dirty="0"/>
              <a:t>And, of course, we are thinking of a commit as a </a:t>
            </a:r>
            <a:r>
              <a:rPr lang="en-US" dirty="0">
                <a:latin typeface="Consolas" panose="020B0609020204030204" pitchFamily="49" charset="0"/>
              </a:rPr>
              <a:t>diff </a:t>
            </a:r>
            <a:r>
              <a:rPr lang="en-US" dirty="0"/>
              <a:t>again!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C09A2-9D8F-4F74-911F-7ED5E458B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A41930-4EF1-47AF-BA04-7159137B7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5477" r="59232" b="45821"/>
          <a:stretch/>
        </p:blipFill>
        <p:spPr bwMode="auto">
          <a:xfrm>
            <a:off x="6019800" y="2141951"/>
            <a:ext cx="1971805" cy="30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1ED993-3D53-48EF-AC2F-DB70CF87FEE7}"/>
              </a:ext>
            </a:extLst>
          </p:cNvPr>
          <p:cNvSpPr txBox="1"/>
          <p:nvPr/>
        </p:nvSpPr>
        <p:spPr>
          <a:xfrm>
            <a:off x="6177123" y="2734199"/>
            <a:ext cx="16571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Edit one line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751DE75-3450-4DE6-B48E-CF6AE86423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5477" r="59232" b="61053"/>
          <a:stretch/>
        </p:blipFill>
        <p:spPr bwMode="auto">
          <a:xfrm>
            <a:off x="9028132" y="2096121"/>
            <a:ext cx="1971805" cy="209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BEAE378-1FB6-4491-A06D-60FAA1B7F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1" t="71014" r="59232" b="-4484"/>
          <a:stretch/>
        </p:blipFill>
        <p:spPr bwMode="auto">
          <a:xfrm>
            <a:off x="9028134" y="4220054"/>
            <a:ext cx="1971805" cy="209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4445B6-E533-428B-B5ED-AF90DDA369D8}"/>
              </a:ext>
            </a:extLst>
          </p:cNvPr>
          <p:cNvSpPr txBox="1"/>
          <p:nvPr/>
        </p:nvSpPr>
        <p:spPr>
          <a:xfrm>
            <a:off x="9185457" y="2740533"/>
            <a:ext cx="251385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Edit same line, but starting from a different file!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59DE3B-3E6A-4496-B195-54E740F62934}"/>
              </a:ext>
            </a:extLst>
          </p:cNvPr>
          <p:cNvSpPr txBox="1"/>
          <p:nvPr/>
        </p:nvSpPr>
        <p:spPr>
          <a:xfrm>
            <a:off x="6227750" y="5068578"/>
            <a:ext cx="16571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File we actually edited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F2474-6803-44ED-8418-0A4040AAAF12}"/>
              </a:ext>
            </a:extLst>
          </p:cNvPr>
          <p:cNvSpPr txBox="1"/>
          <p:nvPr/>
        </p:nvSpPr>
        <p:spPr>
          <a:xfrm>
            <a:off x="9103041" y="5089108"/>
            <a:ext cx="22507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Updated version we wish we had edited</a:t>
            </a:r>
          </a:p>
        </p:txBody>
      </p:sp>
    </p:spTree>
    <p:extLst>
      <p:ext uri="{BB962C8B-B14F-4D97-AF65-F5344CB8AC3E}">
        <p14:creationId xmlns:p14="http://schemas.microsoft.com/office/powerpoint/2010/main" val="153731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A269-7A18-4F92-AECA-D73E5CC6B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does rebasing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95785-04D8-4E3D-87B2-9592119429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commit are recreated</a:t>
            </a:r>
          </a:p>
          <a:p>
            <a:r>
              <a:rPr lang="en-US" dirty="0"/>
              <a:t>You specify what order you want to apply the commits (you can just use the original order if you want)</a:t>
            </a:r>
          </a:p>
          <a:p>
            <a:r>
              <a:rPr lang="en-US" dirty="0"/>
              <a:t>Each “diff” edit is applied in order</a:t>
            </a:r>
          </a:p>
          <a:p>
            <a:pPr lvl="1"/>
            <a:r>
              <a:rPr lang="en-US" dirty="0"/>
              <a:t>If can be applied automatically, great!</a:t>
            </a:r>
          </a:p>
          <a:p>
            <a:pPr lvl="1"/>
            <a:r>
              <a:rPr lang="en-US" dirty="0"/>
              <a:t>If manual merging is required, you need to go through the manual merging process</a:t>
            </a:r>
          </a:p>
          <a:p>
            <a:r>
              <a:rPr lang="en-US" dirty="0"/>
              <a:t>A new commit is created for each old commit in this way.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C4BFD-2D1E-4085-8F5C-0395B389F7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34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A780-D760-42D0-9D24-F9BDB600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when do we want to use these?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5EA4A-BF2F-45E1-878E-0D2EC1799D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E469-4491-42A2-B26F-AAA73037D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2140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b="1" dirty="0"/>
              <a:t>Merge commit</a:t>
            </a:r>
          </a:p>
          <a:p>
            <a:pPr lvl="2"/>
            <a:r>
              <a:rPr lang="en-US" sz="2800" b="1" dirty="0"/>
              <a:t>True history</a:t>
            </a:r>
          </a:p>
          <a:p>
            <a:pPr lvl="1"/>
            <a:r>
              <a:rPr lang="en-US" sz="3200" dirty="0"/>
              <a:t>Squash and merge</a:t>
            </a:r>
          </a:p>
          <a:p>
            <a:pPr lvl="2"/>
            <a:r>
              <a:rPr lang="en-US" sz="2800" dirty="0"/>
              <a:t>Simpler history</a:t>
            </a:r>
          </a:p>
          <a:p>
            <a:pPr lvl="2"/>
            <a:r>
              <a:rPr lang="en-US" sz="2800" dirty="0"/>
              <a:t>Useful when making a suggestion to someone else’s repo</a:t>
            </a:r>
          </a:p>
          <a:p>
            <a:pPr lvl="1"/>
            <a:r>
              <a:rPr lang="en-US" sz="3200" dirty="0"/>
              <a:t>Rebase and merge</a:t>
            </a:r>
          </a:p>
          <a:p>
            <a:pPr lvl="2"/>
            <a:r>
              <a:rPr lang="en-US" sz="2800" dirty="0"/>
              <a:t>Good for more complicated history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90E3EE-498F-433A-A0E0-1EC3DDE92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Cons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72C6B-7779-4C6A-8810-D1BB767DA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6400" y="2505074"/>
            <a:ext cx="6350696" cy="422140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b="1" dirty="0"/>
              <a:t>Merge commit</a:t>
            </a:r>
          </a:p>
          <a:p>
            <a:pPr lvl="2"/>
            <a:r>
              <a:rPr lang="en-US" sz="2800" b="1" dirty="0"/>
              <a:t>Real history sometimes unhelpful</a:t>
            </a:r>
          </a:p>
          <a:p>
            <a:pPr lvl="1"/>
            <a:r>
              <a:rPr lang="en-US" sz="3200" dirty="0"/>
              <a:t>Squash and merge</a:t>
            </a:r>
          </a:p>
          <a:p>
            <a:pPr lvl="2"/>
            <a:r>
              <a:rPr lang="en-US" sz="2800" dirty="0"/>
              <a:t>Obscures true history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  <a:p>
            <a:pPr lvl="1"/>
            <a:r>
              <a:rPr lang="en-US" sz="3200" dirty="0"/>
              <a:t>Rebase and merge</a:t>
            </a:r>
          </a:p>
          <a:p>
            <a:pPr lvl="2"/>
            <a:r>
              <a:rPr lang="en-US" sz="2800" dirty="0"/>
              <a:t>Obscures true history</a:t>
            </a:r>
          </a:p>
          <a:p>
            <a:pPr lvl="2"/>
            <a:r>
              <a:rPr lang="en-US" sz="2800" dirty="0"/>
              <a:t>Can become a real mess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4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5D32-ECA8-4843-9B81-65B54EFA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</a:t>
            </a:r>
            <a:r>
              <a:rPr lang="en-US" dirty="0" err="1"/>
              <a:t>Github</a:t>
            </a:r>
            <a:r>
              <a:rPr lang="en-US" dirty="0"/>
              <a:t> pull request: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7829-E0A9-42C1-B28C-260D460A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6372" y="1825625"/>
            <a:ext cx="5027428" cy="4351338"/>
          </a:xfrm>
        </p:spPr>
        <p:txBody>
          <a:bodyPr/>
          <a:lstStyle/>
          <a:p>
            <a:r>
              <a:rPr lang="en-US" dirty="0"/>
              <a:t>What do these options mean?</a:t>
            </a:r>
          </a:p>
          <a:p>
            <a:pPr lvl="1"/>
            <a:r>
              <a:rPr lang="en-US" dirty="0"/>
              <a:t>Merge commit</a:t>
            </a:r>
          </a:p>
          <a:p>
            <a:pPr lvl="1"/>
            <a:r>
              <a:rPr lang="en-US" dirty="0"/>
              <a:t>Squash and merge</a:t>
            </a:r>
          </a:p>
          <a:p>
            <a:pPr lvl="1"/>
            <a:r>
              <a:rPr lang="en-US" dirty="0"/>
              <a:t>Rebase and merge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6D9788-D77C-4F44-963A-76EA3419B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484822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5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A780-D760-42D0-9D24-F9BDB600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when do we want to use these?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5EA4A-BF2F-45E1-878E-0D2EC1799D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E469-4491-42A2-B26F-AAA73037D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2140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Merge commit</a:t>
            </a:r>
          </a:p>
          <a:p>
            <a:pPr lvl="2"/>
            <a:r>
              <a:rPr lang="en-US" sz="2800" dirty="0"/>
              <a:t>True history</a:t>
            </a:r>
          </a:p>
          <a:p>
            <a:pPr lvl="1"/>
            <a:r>
              <a:rPr lang="en-US" sz="3200" b="1" dirty="0"/>
              <a:t>Squash and merge</a:t>
            </a:r>
          </a:p>
          <a:p>
            <a:pPr lvl="2"/>
            <a:r>
              <a:rPr lang="en-US" sz="2800" b="1" dirty="0"/>
              <a:t>Simpler history</a:t>
            </a:r>
          </a:p>
          <a:p>
            <a:pPr lvl="2"/>
            <a:r>
              <a:rPr lang="en-US" sz="2800" b="1" dirty="0"/>
              <a:t>Useful when making a suggestion to someone else’s repo</a:t>
            </a:r>
          </a:p>
          <a:p>
            <a:pPr lvl="1"/>
            <a:r>
              <a:rPr lang="en-US" sz="3200" dirty="0"/>
              <a:t>Rebase and merge</a:t>
            </a:r>
          </a:p>
          <a:p>
            <a:pPr lvl="2"/>
            <a:r>
              <a:rPr lang="en-US" sz="2800" dirty="0"/>
              <a:t>Good for more complicated history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90E3EE-498F-433A-A0E0-1EC3DDE92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Cons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72C6B-7779-4C6A-8810-D1BB767DA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6400" y="2505074"/>
            <a:ext cx="6350696" cy="422140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Merge commit</a:t>
            </a:r>
          </a:p>
          <a:p>
            <a:pPr lvl="2"/>
            <a:r>
              <a:rPr lang="en-US" sz="2800" dirty="0"/>
              <a:t>Real history sometimes unhelpful</a:t>
            </a:r>
          </a:p>
          <a:p>
            <a:pPr lvl="1"/>
            <a:r>
              <a:rPr lang="en-US" sz="3200" b="1" dirty="0"/>
              <a:t>Squash and merge</a:t>
            </a:r>
          </a:p>
          <a:p>
            <a:pPr lvl="2"/>
            <a:r>
              <a:rPr lang="en-US" sz="2800" b="1" dirty="0"/>
              <a:t>Obscures true history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  <a:p>
            <a:pPr lvl="1"/>
            <a:r>
              <a:rPr lang="en-US" sz="3200" dirty="0"/>
              <a:t>Rebase and merge</a:t>
            </a:r>
          </a:p>
          <a:p>
            <a:pPr lvl="2"/>
            <a:r>
              <a:rPr lang="en-US" sz="2800" dirty="0"/>
              <a:t>Obscures true history</a:t>
            </a:r>
          </a:p>
          <a:p>
            <a:pPr lvl="2"/>
            <a:r>
              <a:rPr lang="en-US" sz="2800" dirty="0"/>
              <a:t>Can become a real mess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26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A780-D760-42D0-9D24-F9BDB600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when do we want to use these?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5EA4A-BF2F-45E1-878E-0D2EC1799D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E469-4491-42A2-B26F-AAA73037D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2140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Merge commit</a:t>
            </a:r>
          </a:p>
          <a:p>
            <a:pPr lvl="2"/>
            <a:r>
              <a:rPr lang="en-US" sz="2800" dirty="0"/>
              <a:t>True history</a:t>
            </a:r>
          </a:p>
          <a:p>
            <a:pPr lvl="1"/>
            <a:r>
              <a:rPr lang="en-US" sz="3200" dirty="0"/>
              <a:t>Squash and merge</a:t>
            </a:r>
          </a:p>
          <a:p>
            <a:pPr lvl="2"/>
            <a:r>
              <a:rPr lang="en-US" sz="2800" dirty="0"/>
              <a:t>Simpler history</a:t>
            </a:r>
          </a:p>
          <a:p>
            <a:pPr lvl="2"/>
            <a:r>
              <a:rPr lang="en-US" sz="2800" dirty="0"/>
              <a:t>Useful when making a suggestion to someone else’s repo</a:t>
            </a:r>
          </a:p>
          <a:p>
            <a:pPr lvl="1"/>
            <a:r>
              <a:rPr lang="en-US" sz="3200" b="1" dirty="0"/>
              <a:t>Rebase and merge</a:t>
            </a:r>
          </a:p>
          <a:p>
            <a:pPr lvl="2"/>
            <a:r>
              <a:rPr lang="en-US" sz="2800" b="1" dirty="0"/>
              <a:t>Good for more complicated history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90E3EE-498F-433A-A0E0-1EC3DDE92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Cons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72C6B-7779-4C6A-8810-D1BB767DA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6400" y="2505074"/>
            <a:ext cx="6350696" cy="422140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Merge commit</a:t>
            </a:r>
          </a:p>
          <a:p>
            <a:pPr lvl="2"/>
            <a:r>
              <a:rPr lang="en-US" sz="2800" dirty="0"/>
              <a:t>Real history sometimes unhelpful</a:t>
            </a:r>
          </a:p>
          <a:p>
            <a:pPr lvl="1"/>
            <a:r>
              <a:rPr lang="en-US" sz="3200" dirty="0"/>
              <a:t>Squash and merge</a:t>
            </a:r>
          </a:p>
          <a:p>
            <a:pPr lvl="2"/>
            <a:r>
              <a:rPr lang="en-US" sz="2800" dirty="0"/>
              <a:t>Obscures true history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  <a:p>
            <a:pPr lvl="1"/>
            <a:r>
              <a:rPr lang="en-US" sz="3200" b="1" dirty="0"/>
              <a:t>Rebase and merge</a:t>
            </a:r>
          </a:p>
          <a:p>
            <a:pPr lvl="2"/>
            <a:r>
              <a:rPr lang="en-US" sz="2800" b="1" dirty="0"/>
              <a:t>Obscures true history</a:t>
            </a:r>
          </a:p>
          <a:p>
            <a:pPr lvl="2"/>
            <a:r>
              <a:rPr lang="en-US" sz="2800" b="1" dirty="0"/>
              <a:t>Can become a real mess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7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7D4F-0EB9-46DD-AFDB-AD5A4542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mark changes as complete?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336CD7-A84D-4F6F-83A2-3B1C1D73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Sometimes you fix something on one branch and you just want to FORCE MERGE it into another branch.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Git, the way to do this is to </a:t>
            </a:r>
            <a:r>
              <a:rPr lang="en-US" dirty="0">
                <a:hlinkClick r:id="rId2"/>
              </a:rPr>
              <a:t>actually merge the branch you want to completely replace into the branch that will replace it </a:t>
            </a:r>
            <a:r>
              <a:rPr lang="en-US" dirty="0"/>
              <a:t>but keeping the files you want: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git checkout </a:t>
            </a:r>
            <a:r>
              <a:rPr lang="en-US" b="1" dirty="0" err="1"/>
              <a:t>goodbranch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git merge -s ours </a:t>
            </a:r>
            <a:r>
              <a:rPr lang="en-US" b="1" dirty="0" err="1"/>
              <a:t>branchtooverwrite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# Check history carefully with git log and git diff!!!</a:t>
            </a:r>
          </a:p>
          <a:p>
            <a:pPr marL="0" indent="0">
              <a:buNone/>
            </a:pPr>
            <a:r>
              <a:rPr lang="en-US" b="1" dirty="0"/>
              <a:t># Now merge </a:t>
            </a:r>
            <a:r>
              <a:rPr lang="en-US" b="1" dirty="0" err="1"/>
              <a:t>goodbranch</a:t>
            </a:r>
            <a:r>
              <a:rPr lang="en-US" b="1" dirty="0"/>
              <a:t> into </a:t>
            </a:r>
            <a:r>
              <a:rPr lang="en-US" b="1" dirty="0" err="1"/>
              <a:t>branchtooverwrite</a:t>
            </a:r>
            <a:r>
              <a:rPr lang="en-US" b="1" dirty="0"/>
              <a:t> with a standard pull request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doesn't always work. In one situation where </a:t>
            </a:r>
            <a:r>
              <a:rPr lang="en-US" dirty="0" err="1"/>
              <a:t>goodbranch</a:t>
            </a:r>
            <a:r>
              <a:rPr lang="en-US" dirty="0"/>
              <a:t> is purely downstream from </a:t>
            </a:r>
            <a:r>
              <a:rPr lang="en-US" dirty="0" err="1"/>
              <a:t>branchtooverwrite</a:t>
            </a:r>
            <a:r>
              <a:rPr lang="en-US" dirty="0"/>
              <a:t>, it simply gives the message "Already up-to-date."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38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A780-D760-42D0-9D24-F9BDB600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when do we want to use these?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5EA4A-BF2F-45E1-878E-0D2EC1799D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E469-4491-42A2-B26F-AAA73037D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2140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Merge commit</a:t>
            </a:r>
          </a:p>
          <a:p>
            <a:pPr lvl="2"/>
            <a:r>
              <a:rPr lang="en-US" sz="2800" dirty="0"/>
              <a:t>True history</a:t>
            </a:r>
          </a:p>
          <a:p>
            <a:pPr lvl="1"/>
            <a:r>
              <a:rPr lang="en-US" sz="3200" b="1" dirty="0"/>
              <a:t>merge -s ours</a:t>
            </a:r>
          </a:p>
          <a:p>
            <a:pPr lvl="2"/>
            <a:r>
              <a:rPr lang="en-US" sz="2800" b="1" dirty="0"/>
              <a:t>Shows intended history</a:t>
            </a:r>
          </a:p>
          <a:p>
            <a:pPr lvl="2"/>
            <a:r>
              <a:rPr lang="en-US" sz="2800" b="1" dirty="0"/>
              <a:t>Gives complete control over contents of commit</a:t>
            </a:r>
          </a:p>
          <a:p>
            <a:pPr lvl="2"/>
            <a:r>
              <a:rPr lang="en-US" sz="2800" b="1" dirty="0"/>
              <a:t>Is simple and intuitive</a:t>
            </a:r>
          </a:p>
          <a:p>
            <a:pPr lvl="2"/>
            <a:r>
              <a:rPr lang="en-US" sz="2800" b="1" dirty="0"/>
              <a:t>Can be combined with, e.g. squash-and-merge (I believe)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90E3EE-498F-433A-A0E0-1EC3DDE92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6400" dirty="0"/>
              <a:t>Cons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72C6B-7779-4C6A-8810-D1BB767DA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6400" y="2505074"/>
            <a:ext cx="6350696" cy="422140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Merge commit</a:t>
            </a:r>
          </a:p>
          <a:p>
            <a:pPr lvl="2"/>
            <a:r>
              <a:rPr lang="en-US" sz="2800" dirty="0"/>
              <a:t>Real history sometimes unhelpful</a:t>
            </a:r>
          </a:p>
          <a:p>
            <a:pPr lvl="1"/>
            <a:r>
              <a:rPr lang="en-US" sz="3200" b="1" dirty="0"/>
              <a:t>merge -s ours</a:t>
            </a:r>
          </a:p>
          <a:p>
            <a:pPr lvl="2"/>
            <a:r>
              <a:rPr lang="en-US" sz="2800" b="1" dirty="0"/>
              <a:t>May complain if one commit is directly upstream of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91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3254-4607-4F23-ABD9-E5B053E5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D4B6D-36D5-49BF-BE3F-C32BC4798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B7BD8-52B4-4FD3-8D31-A3E4ACECD6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F7856-D05E-477E-B2C7-F0A5E5319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3BC332-5D6C-4EB6-A81F-B3C4DD7C89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6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FE0F-6D57-4B12-BD88-510FEAC2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Parting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DAC95-2796-4A5E-AB83-3B1CCD040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rebasing or squashing from the command line, the original branch is deleted</a:t>
            </a:r>
          </a:p>
          <a:p>
            <a:r>
              <a:rPr lang="en-US" dirty="0"/>
              <a:t>When rebasing or squashing/merging from </a:t>
            </a:r>
            <a:r>
              <a:rPr lang="en-US" dirty="0" err="1"/>
              <a:t>github</a:t>
            </a:r>
            <a:r>
              <a:rPr lang="en-US" dirty="0"/>
              <a:t>, the original branch appears to be preserved (try at your own risk)</a:t>
            </a:r>
          </a:p>
          <a:p>
            <a:r>
              <a:rPr lang="en-US" dirty="0"/>
              <a:t>If a rebase goes horribly wrong in the middle, it might be hard to recover.</a:t>
            </a:r>
          </a:p>
        </p:txBody>
      </p:sp>
    </p:spTree>
    <p:extLst>
      <p:ext uri="{BB962C8B-B14F-4D97-AF65-F5344CB8AC3E}">
        <p14:creationId xmlns:p14="http://schemas.microsoft.com/office/powerpoint/2010/main" val="834653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B8DA-FD3A-4C5D-B8A3-DB0B55F1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>
                <a:latin typeface="Consolas" panose="020B0609020204030204" pitchFamily="49" charset="0"/>
              </a:rPr>
              <a:t>git diff</a:t>
            </a:r>
            <a:r>
              <a:rPr lang="en-US" dirty="0"/>
              <a:t> with two parents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BCF3D0-E786-4914-902E-DADCAE939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manual merge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D891F8-472D-4936-9834-4E29F07E4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++&lt;&lt;&lt;&lt;&lt;&lt;&lt; HEAD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 +   String name = f(in);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++=======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    String x =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++&gt;&gt;&gt;&gt;&gt;&gt;&gt; bb552c29ab5d0ab2bbc224601dadcf2f0967dbb4</a:t>
            </a: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("Your name is "+x);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 +  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("Your name is "+name);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private static String f(Scanner in){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 private static String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(Scanner in){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("Please enter your name");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return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in.nextLine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A1BC39-CCD8-4202-8609-BA9FBD738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After manual merge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92352B3-D619-4657-89B4-0AAFD77E9B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public static void main(String[] ignored) 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Scanner in = new Scanner(System.in);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   String name = f(in);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String x =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   String name =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("Your name is "+x);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 +  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("Your name is "+name);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private static String f(Scanner in){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 private static String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(Scanner in){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("Please enter your name");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return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in.nextLine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29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542C-E8E1-4669-83AA-2102D298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that git ALSO stores the parent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97E7FC-54CA-4C1B-BD17-93A05C52D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Assume the following history exists and the current branch is "master":</a:t>
            </a:r>
          </a:p>
          <a:p>
            <a:pPr marL="0" indent="0">
              <a:buNone/>
            </a:pPr>
            <a:r>
              <a:rPr lang="en-US" dirty="0"/>
              <a:t>	  A---B---</a:t>
            </a:r>
            <a:r>
              <a:rPr lang="en-US" b="1" dirty="0"/>
              <a:t>C</a:t>
            </a:r>
            <a:r>
              <a:rPr lang="en-US" dirty="0"/>
              <a:t> topic</a:t>
            </a:r>
          </a:p>
          <a:p>
            <a:pPr marL="0" indent="0">
              <a:buNone/>
            </a:pPr>
            <a:r>
              <a:rPr lang="en-US" dirty="0"/>
              <a:t>	 /</a:t>
            </a:r>
          </a:p>
          <a:p>
            <a:pPr marL="0" indent="0">
              <a:buNone/>
            </a:pPr>
            <a:r>
              <a:rPr lang="en-US" dirty="0"/>
              <a:t>    D---</a:t>
            </a:r>
            <a:r>
              <a:rPr lang="en-US" b="1" dirty="0"/>
              <a:t>E</a:t>
            </a:r>
            <a:r>
              <a:rPr lang="en-US" dirty="0"/>
              <a:t>---F---</a:t>
            </a:r>
            <a:r>
              <a:rPr lang="en-US" b="1" dirty="0"/>
              <a:t>G</a:t>
            </a:r>
            <a:r>
              <a:rPr lang="en-US" dirty="0"/>
              <a:t> master</a:t>
            </a:r>
          </a:p>
          <a:p>
            <a:pPr marL="0" indent="0">
              <a:buNone/>
            </a:pPr>
            <a:r>
              <a:rPr lang="en-US" dirty="0"/>
              <a:t>Then "git merge topic“ will remember E, C, and 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 use </a:t>
            </a:r>
            <a:r>
              <a:rPr lang="en-US" dirty="0">
                <a:latin typeface="Consolas" panose="020B0609020204030204" pitchFamily="49" charset="0"/>
              </a:rPr>
              <a:t>git </a:t>
            </a:r>
            <a:r>
              <a:rPr lang="en-US" dirty="0" err="1">
                <a:latin typeface="Consolas" panose="020B0609020204030204" pitchFamily="49" charset="0"/>
              </a:rPr>
              <a:t>mergetool</a:t>
            </a:r>
            <a:r>
              <a:rPr lang="en-US" dirty="0"/>
              <a:t> or </a:t>
            </a:r>
            <a:br>
              <a:rPr lang="en-US" dirty="0"/>
            </a:br>
            <a:r>
              <a:rPr lang="en-US" dirty="0"/>
              <a:t>IntelliJ to see all three versions while</a:t>
            </a:r>
            <a:br>
              <a:rPr lang="en-US" dirty="0"/>
            </a:br>
            <a:r>
              <a:rPr lang="en-US" dirty="0"/>
              <a:t>working on the merge conflict.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4C4DC5F-9039-4CEC-8845-48DCEE53E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2" y="4390995"/>
            <a:ext cx="4262437" cy="246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991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DC9C-8D67-4C88-8703-3C74E728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IntelliJ’s built-in merge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18D8-8FBB-446B-BDC6-D4915E392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8388" cy="4351338"/>
          </a:xfrm>
        </p:spPr>
        <p:txBody>
          <a:bodyPr/>
          <a:lstStyle/>
          <a:p>
            <a:r>
              <a:rPr lang="en-US" dirty="0"/>
              <a:t>Identify the file that has merge conflicts in IntelliJ. It should show up in red. </a:t>
            </a:r>
          </a:p>
          <a:p>
            <a:r>
              <a:rPr lang="en-US" dirty="0"/>
              <a:t>Right-click just about anywhere and select “Git-&gt;Resolve Conflicts…```. </a:t>
            </a:r>
          </a:p>
          <a:p>
            <a:r>
              <a:rPr lang="en-US" dirty="0"/>
              <a:t>This opens the </a:t>
            </a:r>
            <a:r>
              <a:rPr lang="en-US" i="1" dirty="0"/>
              <a:t>Files Merged with Conflicts</a:t>
            </a:r>
            <a:r>
              <a:rPr lang="en-US" dirty="0"/>
              <a:t> window. Double-click on the file whose conflicts you wish to resolve. You will see a window that looks like this:</a:t>
            </a:r>
          </a:p>
          <a:p>
            <a:r>
              <a:rPr lang="en-US" dirty="0"/>
              <a:t>Make your edits and apply!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25A4A8F-89AD-4292-B348-ADE787308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88" y="2125663"/>
            <a:ext cx="5115412" cy="29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639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7A05-1252-4803-A9F2-1ACC8120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successful rebase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9EB1-CFC6-492D-95A6-EEF9A7141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(master)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status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On branch master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Your branch and 'origin/master' have diverged,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and have 1 and 1 different commits each, respectively.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pull" to merge the remote branch into yours)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nothing to commit, working tree clean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(master)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rebase origin/master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First, rewinding head to replay your work on top of it...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Applying: Rename x to name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Using index info to reconstruct a base tree...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M       source.java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Falling back to patching base and 3-way merge...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Auto-merging source.java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CONFLICT (content): Merge conflict in source.java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error: Failed to merge in the changes.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Patch failed at 0001 Rename x to name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Use 'git am --show-current-patch' to see the failed patch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Resolve all conflicts manually, mark them as resolved with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"git add/rm &lt;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conflicted_files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&gt;", then run "git rebase --continue".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You can instead skip this commit: run "git rebase --skip".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To abort and get back to the state before "git rebase", run "git rebase --abort".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status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rebase in progress; onto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bb552c2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You are currently rebasing branch 'master' on 'bb552c2'.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(fix conflicts and then run "git rebase --continue")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rebase --skip" to skip this patch)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rebase --abort" to check out the original branch)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Unmerged paths: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reset HEAD &lt;file&gt;..." to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unstage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add &lt;file&gt;..." to mark resolution)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both modified:   source.java</a:t>
            </a:r>
          </a:p>
          <a:p>
            <a:pPr marL="0" indent="0">
              <a:buNone/>
            </a:pPr>
            <a:endParaRPr lang="en-US" dirty="0">
              <a:solidFill>
                <a:srgbClr val="BF00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no changes added to commit (use "git add" and/or "git commit -a")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vim source.java &amp;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22288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status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rebase in progress; onto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bb552c2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You are currently rebasing branch 'master' on 'bb552c2'.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(fix conflicts and then run "git rebase --continue")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rebase --skip" to skip this patch)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rebase --abort" to check out the original branch)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Unmerged paths: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reset HEAD &lt;file&gt;..." to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unstage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add &lt;file&gt;..." to mark resolution)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both modified:   source.java</a:t>
            </a:r>
          </a:p>
          <a:p>
            <a:pPr marL="0" indent="0">
              <a:buNone/>
            </a:pPr>
            <a:endParaRPr lang="en-US" dirty="0">
              <a:solidFill>
                <a:srgbClr val="BF00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no changes added to commit (use "git add" and/or "git commit -a")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[1]+  Done               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gvim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source.java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diff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Lucida Console" panose="020B0609040504020204" pitchFamily="49" charset="0"/>
              </a:rPr>
              <a:t>diff --cc source.java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Lucida Console" panose="020B0609040504020204" pitchFamily="49" charset="0"/>
              </a:rPr>
              <a:t>index 8271378,e6b8f95..0000000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Lucida Console" panose="020B0609040504020204" pitchFamily="49" charset="0"/>
              </a:rPr>
              <a:t>--- a/source.java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Lucida Console" panose="020B0609040504020204" pitchFamily="49" charset="0"/>
              </a:rPr>
              <a:t>+++ b/source.java</a:t>
            </a:r>
          </a:p>
          <a:p>
            <a:pPr marL="0" indent="0">
              <a:buNone/>
            </a:pP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@@@ -1,11 -1,11 +1,11 @@@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public static void main(String[] ignored) 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Scanner in = new Scanner(System.in);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   String x =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String name = f(in);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   String name =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  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("Your name is "+x);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   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("Your name is "+name);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-private static String f(Scanner in){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 +private static String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(Scanner in){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("Please enter your name");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return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in.nextLine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add .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status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rebase in progress; onto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bb552c2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You are currently rebasing branch 'master' on 'bb552c2'.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(all conflicts fixed: run "git rebase --continue")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Changes to be committed: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reset HEAD &lt;file&gt;..." to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unstage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modified:   source.java</a:t>
            </a: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master|REBASE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1/1)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rebase --continue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Applying: Rename x to name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(master)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status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On branch master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Your branch is ahead of 'origin/master' by 1 commit.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(use "git push" to publish your local commits)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nothing to commit, working tree clean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yoder@MSOE-5CG8190273 </a:t>
            </a:r>
            <a:r>
              <a:rPr lang="en-US" dirty="0">
                <a:solidFill>
                  <a:srgbClr val="BF00BF"/>
                </a:solidFill>
                <a:latin typeface="Lucida Console" panose="020B0609040504020204" pitchFamily="49" charset="0"/>
              </a:rPr>
              <a:t>MINGW64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/c/Dropbox/Git2/2020-final-exam-question-1</a:t>
            </a:r>
            <a:r>
              <a:rPr lang="en-US" dirty="0">
                <a:solidFill>
                  <a:srgbClr val="00BFBF"/>
                </a:solidFill>
                <a:latin typeface="Lucida Console" panose="020B0609040504020204" pitchFamily="49" charset="0"/>
              </a:rPr>
              <a:t> (master)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git log --all --graph --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oneline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f3791db (</a:t>
            </a:r>
            <a:r>
              <a:rPr lang="en-US" dirty="0">
                <a:solidFill>
                  <a:srgbClr val="40FFFF"/>
                </a:solidFill>
                <a:latin typeface="Lucida Console" panose="020B0609040504020204" pitchFamily="49" charset="0"/>
              </a:rPr>
              <a:t>HEAD -&gt; </a:t>
            </a:r>
            <a:r>
              <a:rPr lang="en-US" dirty="0">
                <a:solidFill>
                  <a:srgbClr val="40FF40"/>
                </a:solidFill>
                <a:latin typeface="Lucida Console" panose="020B0609040504020204" pitchFamily="49" charset="0"/>
              </a:rPr>
              <a:t>master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Rename x to name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bb552c2 (</a:t>
            </a:r>
            <a:r>
              <a:rPr lang="en-US" dirty="0">
                <a:solidFill>
                  <a:srgbClr val="FF4040"/>
                </a:solidFill>
                <a:latin typeface="Lucida Console" panose="020B0609040504020204" pitchFamily="49" charset="0"/>
              </a:rPr>
              <a:t>origin/master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, </a:t>
            </a:r>
            <a:r>
              <a:rPr lang="en-US" dirty="0">
                <a:solidFill>
                  <a:srgbClr val="FF4040"/>
                </a:solidFill>
                <a:latin typeface="Lucida Console" panose="020B0609040504020204" pitchFamily="49" charset="0"/>
              </a:rPr>
              <a:t>origin/HEAD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Rename f to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requestName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1cbc081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Add blank line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f597865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Revert "Renamed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b96e1c2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Renamed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requestName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46e94ba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Source with poor naming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* </a:t>
            </a:r>
            <a:r>
              <a:rPr lang="en-US" dirty="0">
                <a:solidFill>
                  <a:srgbClr val="BFBF00"/>
                </a:solidFill>
                <a:latin typeface="Lucida Console" panose="020B0609040504020204" pitchFamily="49" charset="0"/>
              </a:rPr>
              <a:t>cc8ce53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initial commit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3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76D5-C4A7-482F-9AFF-8CF0DA4A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BF3AB-3044-47D5-B5DF-5C86E3088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Git">
            <a:extLst>
              <a:ext uri="{FF2B5EF4-FFF2-40B4-BE49-F238E27FC236}">
                <a16:creationId xmlns:a16="http://schemas.microsoft.com/office/drawing/2014/main" id="{1501267F-7B15-4C9E-9B80-3D01ACD8F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02" y="365124"/>
            <a:ext cx="4013570" cy="58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FDE1838-902C-44E5-8C6E-30C5A44EF23C}"/>
              </a:ext>
            </a:extLst>
          </p:cNvPr>
          <p:cNvSpPr/>
          <p:nvPr/>
        </p:nvSpPr>
        <p:spPr>
          <a:xfrm>
            <a:off x="3338623" y="2254102"/>
            <a:ext cx="4189228" cy="77617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C7E466-535F-438A-884B-32E0D6CBB437}"/>
              </a:ext>
            </a:extLst>
          </p:cNvPr>
          <p:cNvSpPr txBox="1"/>
          <p:nvPr/>
        </p:nvSpPr>
        <p:spPr>
          <a:xfrm>
            <a:off x="7697972" y="2254102"/>
            <a:ext cx="34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We’ve been focusing our attention here all quarter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D1667B2-2007-439C-A368-C18B41DC3577}"/>
              </a:ext>
            </a:extLst>
          </p:cNvPr>
          <p:cNvSpPr/>
          <p:nvPr/>
        </p:nvSpPr>
        <p:spPr>
          <a:xfrm>
            <a:off x="3338623" y="679281"/>
            <a:ext cx="4189228" cy="77617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F10161-91A9-4439-812F-0C04080F6B8A}"/>
              </a:ext>
            </a:extLst>
          </p:cNvPr>
          <p:cNvSpPr txBox="1"/>
          <p:nvPr/>
        </p:nvSpPr>
        <p:spPr>
          <a:xfrm>
            <a:off x="7615680" y="704740"/>
            <a:ext cx="3480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Now let’s focus here</a:t>
            </a:r>
          </a:p>
        </p:txBody>
      </p:sp>
    </p:spTree>
    <p:extLst>
      <p:ext uri="{BB962C8B-B14F-4D97-AF65-F5344CB8AC3E}">
        <p14:creationId xmlns:p14="http://schemas.microsoft.com/office/powerpoint/2010/main" val="366230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1F8F01-102A-43CD-B3E9-361B70F04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mental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05F83-B939-4C56-BFB7-769E65D2EE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A45577-B9E6-4892-844F-ADFB8CCD6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446" y="1825625"/>
            <a:ext cx="6377354" cy="4351338"/>
          </a:xfrm>
        </p:spPr>
        <p:txBody>
          <a:bodyPr/>
          <a:lstStyle/>
          <a:p>
            <a:r>
              <a:rPr lang="en-US" dirty="0"/>
              <a:t>The central server stores the version history (the remote repository)</a:t>
            </a:r>
          </a:p>
          <a:p>
            <a:r>
              <a:rPr lang="en-US" dirty="0"/>
              <a:t>Each development machine also stores version history (the local repository)</a:t>
            </a:r>
          </a:p>
        </p:txBody>
      </p:sp>
      <p:pic>
        <p:nvPicPr>
          <p:cNvPr id="4" name="Picture 2" descr="http://git-scm.com/figures/18333fig0103-tn.png">
            <a:extLst>
              <a:ext uri="{FF2B5EF4-FFF2-40B4-BE49-F238E27FC236}">
                <a16:creationId xmlns:a16="http://schemas.microsoft.com/office/drawing/2014/main" id="{2B2D938F-618C-4743-B652-5E7716E48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95026"/>
            <a:ext cx="3833324" cy="441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37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47E5-58C6-444D-A9DC-9D0426BB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just one of these repositories</a:t>
            </a:r>
          </a:p>
        </p:txBody>
      </p:sp>
      <p:pic>
        <p:nvPicPr>
          <p:cNvPr id="5" name="Picture 2" descr="http://git-scm.com/figures/18333fig0103-tn.png">
            <a:extLst>
              <a:ext uri="{FF2B5EF4-FFF2-40B4-BE49-F238E27FC236}">
                <a16:creationId xmlns:a16="http://schemas.microsoft.com/office/drawing/2014/main" id="{5ED669D0-5761-4039-946B-7BCBE6CF8D6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30" t="43314"/>
          <a:stretch/>
        </p:blipFill>
        <p:spPr bwMode="auto">
          <a:xfrm>
            <a:off x="633045" y="1451780"/>
            <a:ext cx="3499339" cy="472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DCADB-1B7C-41CB-83F2-A1EB3F24D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1569" y="1825625"/>
            <a:ext cx="5832231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 repository contains:</a:t>
            </a:r>
          </a:p>
          <a:p>
            <a:pPr lvl="1"/>
            <a:r>
              <a:rPr lang="en-US" sz="3200" dirty="0"/>
              <a:t>A working directory (“file” on left, also called “working tree”) – Your “real” files on your computer</a:t>
            </a:r>
          </a:p>
          <a:p>
            <a:pPr lvl="1"/>
            <a:r>
              <a:rPr lang="en-US" sz="3200" dirty="0"/>
              <a:t>Commit history (“versions” on left – The commits stored in your .git directory</a:t>
            </a:r>
          </a:p>
        </p:txBody>
      </p:sp>
    </p:spTree>
    <p:extLst>
      <p:ext uri="{BB962C8B-B14F-4D97-AF65-F5344CB8AC3E}">
        <p14:creationId xmlns:p14="http://schemas.microsoft.com/office/powerpoint/2010/main" val="81016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47E5-58C6-444D-A9DC-9D0426BB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look at a single commit</a:t>
            </a:r>
          </a:p>
        </p:txBody>
      </p:sp>
      <p:pic>
        <p:nvPicPr>
          <p:cNvPr id="5" name="Picture 2" descr="http://git-scm.com/figures/18333fig0103-tn.png">
            <a:extLst>
              <a:ext uri="{FF2B5EF4-FFF2-40B4-BE49-F238E27FC236}">
                <a16:creationId xmlns:a16="http://schemas.microsoft.com/office/drawing/2014/main" id="{5ED669D0-5761-4039-946B-7BCBE6CF8D6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19" t="80592" r="7817" b="8557"/>
          <a:stretch/>
        </p:blipFill>
        <p:spPr bwMode="auto">
          <a:xfrm>
            <a:off x="509954" y="1969477"/>
            <a:ext cx="4167554" cy="203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DCADB-1B7C-41CB-83F2-A1EB3F24D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1569" y="1825625"/>
            <a:ext cx="5832231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 commit contains:</a:t>
            </a:r>
          </a:p>
          <a:p>
            <a:pPr lvl="1"/>
            <a:r>
              <a:rPr lang="en-US" sz="3200" dirty="0"/>
              <a:t>A list of all the files in the commit</a:t>
            </a:r>
          </a:p>
          <a:p>
            <a:pPr lvl="1"/>
            <a:r>
              <a:rPr lang="en-US" sz="3200" dirty="0"/>
              <a:t>A previous commit</a:t>
            </a:r>
          </a:p>
        </p:txBody>
      </p:sp>
    </p:spTree>
    <p:extLst>
      <p:ext uri="{BB962C8B-B14F-4D97-AF65-F5344CB8AC3E}">
        <p14:creationId xmlns:p14="http://schemas.microsoft.com/office/powerpoint/2010/main" val="51892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47E5-58C6-444D-A9DC-9D0426BB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stores WHOLE FILES, not differences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DCADB-1B7C-41CB-83F2-A1EB3F24D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1569" y="1825625"/>
            <a:ext cx="5832231" cy="4351338"/>
          </a:xfrm>
        </p:spPr>
        <p:txBody>
          <a:bodyPr>
            <a:normAutofit/>
          </a:bodyPr>
          <a:lstStyle/>
          <a:p>
            <a:r>
              <a:rPr lang="en-US" sz="3200" dirty="0"/>
              <a:t>“second commit” stores a reference to a tree, which stores references to the individual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D96C-111F-4C72-858A-2CA6A2A311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A1771B-CFB5-4CE3-B22E-40BAA9FCED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9" t="22785" r="5828" b="33059"/>
          <a:stretch/>
        </p:blipFill>
        <p:spPr bwMode="auto">
          <a:xfrm>
            <a:off x="838200" y="3460628"/>
            <a:ext cx="8253138" cy="27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82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47E5-58C6-444D-A9DC-9D0426BB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Neverthelss</a:t>
            </a:r>
            <a:r>
              <a:rPr lang="en-US" dirty="0"/>
              <a:t>, we think of a commit as  a “patch” to the files that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DCADB-1B7C-41CB-83F2-A1EB3F24D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86800" y="1825624"/>
            <a:ext cx="3505200" cy="4522422"/>
          </a:xfrm>
        </p:spPr>
        <p:txBody>
          <a:bodyPr>
            <a:normAutofit/>
          </a:bodyPr>
          <a:lstStyle/>
          <a:p>
            <a:r>
              <a:rPr lang="en-US" sz="3200" dirty="0"/>
              <a:t>We think of “second commit”</a:t>
            </a:r>
            <a:br>
              <a:rPr lang="en-US" sz="3200" dirty="0"/>
            </a:br>
            <a:r>
              <a:rPr lang="en-US" sz="3200" dirty="0"/>
              <a:t>as being an edit to test.txt. We </a:t>
            </a:r>
            <a:r>
              <a:rPr lang="en-US" sz="3200" b="1" dirty="0"/>
              <a:t>diff</a:t>
            </a:r>
            <a:r>
              <a:rPr lang="en-US" sz="3200" dirty="0"/>
              <a:t> “version 2” and “version 1” when thinking about that edit.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D96C-111F-4C72-858A-2CA6A2A311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A1771B-CFB5-4CE3-B22E-40BAA9FCED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0" t="24538" r="9416" b="13505"/>
          <a:stretch/>
        </p:blipFill>
        <p:spPr bwMode="auto">
          <a:xfrm>
            <a:off x="492370" y="1825625"/>
            <a:ext cx="7725508" cy="387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59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C879-4427-4067-A1B6-B134F92B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/>
              <a:t>diff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C2F9-B7A2-44BB-9478-16C913AD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769" y="1825625"/>
            <a:ext cx="6858000" cy="466725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public static void main(String[] ignored) 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Scanner in = new Scanner(System.in);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   String name = f(in);</a:t>
            </a: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String x =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++   String name =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(in);</a:t>
            </a:r>
          </a:p>
          <a:p>
            <a:pPr marL="0" indent="0">
              <a:buNone/>
            </a:pPr>
            <a:endParaRPr lang="en-US" dirty="0">
              <a:solidFill>
                <a:srgbClr val="00BF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 -   </a:t>
            </a:r>
            <a:r>
              <a:rPr lang="en-US" dirty="0" err="1">
                <a:solidFill>
                  <a:srgbClr val="BF00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("Your name is "+x);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 +  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("Your name is "+name);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BF0000"/>
                </a:solidFill>
                <a:latin typeface="Lucida Console" panose="020B0609040504020204" pitchFamily="49" charset="0"/>
              </a:rPr>
              <a:t>- private static String f(Scanner in){</a:t>
            </a:r>
          </a:p>
          <a:p>
            <a:pPr marL="0" indent="0">
              <a:buNone/>
            </a:pP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+ private static String </a:t>
            </a:r>
            <a:r>
              <a:rPr lang="en-US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requestName</a:t>
            </a:r>
            <a:r>
              <a:rPr lang="en-US" dirty="0">
                <a:solidFill>
                  <a:srgbClr val="00BF00"/>
                </a:solidFill>
                <a:latin typeface="Lucida Console" panose="020B0609040504020204" pitchFamily="49" charset="0"/>
              </a:rPr>
              <a:t>(Scanner in){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System.out.println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("Please enter your name");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return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in.nextLine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}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3E6BF-138E-454E-93D8-DEC6DA25D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6308" y="1825625"/>
            <a:ext cx="4847492" cy="4351338"/>
          </a:xfrm>
        </p:spPr>
        <p:txBody>
          <a:bodyPr>
            <a:noAutofit/>
          </a:bodyPr>
          <a:lstStyle/>
          <a:p>
            <a:r>
              <a:rPr lang="en-US" dirty="0"/>
              <a:t>A </a:t>
            </a:r>
            <a:r>
              <a:rPr lang="en-US" dirty="0">
                <a:latin typeface="Consolas" panose="020B0609020204030204" pitchFamily="49" charset="0"/>
              </a:rPr>
              <a:t>diff </a:t>
            </a:r>
            <a:r>
              <a:rPr lang="en-US" dirty="0"/>
              <a:t>is a comparison between two versions of a file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179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3019</Words>
  <Application>Microsoft Office PowerPoint</Application>
  <PresentationFormat>Widescreen</PresentationFormat>
  <Paragraphs>418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Lucida Console</vt:lpstr>
      <vt:lpstr>Office Theme</vt:lpstr>
      <vt:lpstr>Advanced git: rebasing and friends</vt:lpstr>
      <vt:lpstr>In a Github pull request:</vt:lpstr>
      <vt:lpstr>PowerPoint Presentation</vt:lpstr>
      <vt:lpstr>Our current mental model</vt:lpstr>
      <vt:lpstr>Let’s look at just one of these repositories</vt:lpstr>
      <vt:lpstr>Now let’s look at a single commit</vt:lpstr>
      <vt:lpstr>Git stores WHOLE FILES, not differences</vt:lpstr>
      <vt:lpstr>Neverthelss, we think of a commit as  a “patch” to the files that change</vt:lpstr>
      <vt:lpstr>Example diff</vt:lpstr>
      <vt:lpstr>Every object in the git database is hashed</vt:lpstr>
      <vt:lpstr>Neverthelss, we think of a commit as  a “patch” to the files that change</vt:lpstr>
      <vt:lpstr>What do these options mean?</vt:lpstr>
      <vt:lpstr>Example diff</vt:lpstr>
      <vt:lpstr>What do these options mean?</vt:lpstr>
      <vt:lpstr>What do these options mean?</vt:lpstr>
      <vt:lpstr>But we can’t actually move commits!</vt:lpstr>
      <vt:lpstr>But we can’t actually move commits!</vt:lpstr>
      <vt:lpstr>So how does rebasing work?</vt:lpstr>
      <vt:lpstr>So when do we want to use these?</vt:lpstr>
      <vt:lpstr>So when do we want to use these?</vt:lpstr>
      <vt:lpstr>So when do we want to use these?</vt:lpstr>
      <vt:lpstr>How to mark changes as complete?</vt:lpstr>
      <vt:lpstr>So when do we want to use these?</vt:lpstr>
      <vt:lpstr>PowerPoint Presentation</vt:lpstr>
      <vt:lpstr>Parting note</vt:lpstr>
      <vt:lpstr>Appendix: git diff with two parents</vt:lpstr>
      <vt:lpstr>Note that git ALSO stores the parent</vt:lpstr>
      <vt:lpstr>Using IntelliJ’s built-in merge tool</vt:lpstr>
      <vt:lpstr>A successful rebase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git: rebasing and friends</dc:title>
  <dc:creator>Yoder, Dr. Josiah</dc:creator>
  <cp:lastModifiedBy>Yoder, Dr. Josiah</cp:lastModifiedBy>
  <cp:revision>17</cp:revision>
  <dcterms:created xsi:type="dcterms:W3CDTF">2020-05-21T14:03:09Z</dcterms:created>
  <dcterms:modified xsi:type="dcterms:W3CDTF">2020-05-21T18:16:02Z</dcterms:modified>
</cp:coreProperties>
</file>