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handoutMasterIdLst>
    <p:handoutMasterId r:id="rId15"/>
  </p:handoutMasterIdLst>
  <p:sldIdLst>
    <p:sldId id="340" r:id="rId2"/>
    <p:sldId id="303" r:id="rId3"/>
    <p:sldId id="335" r:id="rId4"/>
    <p:sldId id="336" r:id="rId5"/>
    <p:sldId id="352" r:id="rId6"/>
    <p:sldId id="353" r:id="rId7"/>
    <p:sldId id="344" r:id="rId8"/>
    <p:sldId id="345" r:id="rId9"/>
    <p:sldId id="348" r:id="rId10"/>
    <p:sldId id="343" r:id="rId11"/>
    <p:sldId id="349" r:id="rId12"/>
    <p:sldId id="351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89" autoAdjust="0"/>
    <p:restoredTop sz="94689" autoAdjust="0"/>
  </p:normalViewPr>
  <p:slideViewPr>
    <p:cSldViewPr>
      <p:cViewPr varScale="1">
        <p:scale>
          <a:sx n="86" d="100"/>
          <a:sy n="86" d="100"/>
        </p:scale>
        <p:origin x="143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6623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6" tIns="46557" rIns="93116" bIns="46557" numCol="1" anchor="t" anchorCtr="0" compatLnSpc="1">
            <a:prstTxWarp prst="textNoShape">
              <a:avLst/>
            </a:prstTxWarp>
          </a:bodyPr>
          <a:lstStyle>
            <a:lvl1pPr defTabSz="931887" eaLnBrk="1" hangingPunct="1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SE-2030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7" y="1"/>
            <a:ext cx="3036623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6" tIns="46557" rIns="93116" bIns="46557" numCol="1" anchor="t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C6DD7EC7-3D98-4F14-902A-BFBBC5CDFD5B}" type="datetime3">
              <a:rPr lang="en-US" smtClean="0"/>
              <a:t>9 March 2020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95"/>
            <a:ext cx="3036623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6" tIns="46557" rIns="93116" bIns="46557" numCol="1" anchor="b" anchorCtr="0" compatLnSpc="1">
            <a:prstTxWarp prst="textNoShape">
              <a:avLst/>
            </a:prstTxWarp>
          </a:bodyPr>
          <a:lstStyle>
            <a:lvl1pPr defTabSz="931887" eaLnBrk="1" hangingPunct="1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7" y="8832195"/>
            <a:ext cx="3036623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6" tIns="46557" rIns="93116" bIns="46557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29CC30D8-92B8-461C-B7EA-3E98B6613B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8572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8" tIns="44059" rIns="88118" bIns="4405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SE-2030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872" y="0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8" tIns="44059" rIns="88118" bIns="4405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1D4881A4-4A81-4250-ABC0-C512DEF6A874}" type="datetime3">
              <a:rPr lang="en-US" smtClean="0"/>
              <a:t>9 March 2020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426857"/>
            <a:ext cx="5111750" cy="42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8" tIns="44059" rIns="88118" bIns="440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3714"/>
            <a:ext cx="3068572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8" tIns="44059" rIns="88118" bIns="4405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872" y="8853714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8" tIns="44059" rIns="88118" bIns="4405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9F16740-955D-4B6F-9A4F-9601E4CE33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3319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664029"/>
            <a:ext cx="4819650" cy="36521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>
                <a:latin typeface="Times New Roman" pitchFamily="18" charset="0"/>
              </a:rPr>
              <a:t>SE-2030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8768168-6EB0-4858-BCC8-D9AC6DE1D44D}" type="datetime3">
              <a:rPr lang="en-US" smtClean="0">
                <a:latin typeface="Times New Roman" pitchFamily="18" charset="0"/>
              </a:rPr>
              <a:t>9 March 2020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>
                <a:latin typeface="Times New Roman" pitchFamily="18" charset="0"/>
              </a:rPr>
              <a:t>Dr. Josiah Yoder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130" indent="-27543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38" indent="-2203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433" indent="-2203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128" indent="-2203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3823" indent="-2203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4518" indent="-2203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213" indent="-2203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5908" indent="-2203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B754F1-3283-4FAD-B488-8E169AADA1B3}" type="slidenum">
              <a:rPr kumimoji="0"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63575"/>
            <a:ext cx="4721225" cy="3541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Header Placeholder 3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>
                <a:latin typeface="Times New Roman" pitchFamily="18" charset="0"/>
              </a:rPr>
              <a:t>SE-2030</a:t>
            </a:r>
          </a:p>
        </p:txBody>
      </p:sp>
      <p:sp>
        <p:nvSpPr>
          <p:cNvPr id="20485" name="Date Placeholder 4"/>
          <p:cNvSpPr>
            <a:spLocks noGrp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0F5BC43-F125-40CC-8316-A85818EBAE79}" type="datetime3">
              <a:rPr lang="en-US" smtClean="0">
                <a:latin typeface="Times New Roman" pitchFamily="18" charset="0"/>
              </a:rPr>
              <a:t>9 March 2020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>
                <a:latin typeface="Times New Roman" pitchFamily="18" charset="0"/>
              </a:rPr>
              <a:t>Dr. Josiah Yoder</a:t>
            </a:r>
          </a:p>
        </p:txBody>
      </p:sp>
      <p:sp>
        <p:nvSpPr>
          <p:cNvPr id="194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130" indent="-27543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38" indent="-2203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433" indent="-2203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128" indent="-2203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3823" indent="-2203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4518" indent="-2203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213" indent="-2203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5908" indent="-2203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7E6763-5012-4415-88A6-59E1C6751A42}" type="slidenum">
              <a:rPr kumimoji="0"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>
                <a:latin typeface="Times New Roman" pitchFamily="18" charset="0"/>
              </a:rPr>
              <a:t>SE-2030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0BDC7A4-91C5-4B38-B0D2-4553B900EDAD}" type="datetime3">
              <a:rPr lang="en-US" smtClean="0">
                <a:latin typeface="Times New Roman" pitchFamily="18" charset="0"/>
              </a:rPr>
              <a:t>9 March 2020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>
                <a:latin typeface="Times New Roman" pitchFamily="18" charset="0"/>
              </a:rPr>
              <a:t>Dr. Josiah Yoder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130" indent="-27543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38" indent="-2203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433" indent="-2203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128" indent="-2203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3823" indent="-2203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4518" indent="-2203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213" indent="-2203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5908" indent="-2203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8DCA60-412C-4C5A-9D91-66CF68087B38}" type="slidenum">
              <a:rPr kumimoji="0"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>
                <a:latin typeface="Times New Roman" pitchFamily="18" charset="0"/>
              </a:rPr>
              <a:t>SE-2030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515A9D0-B520-416A-9F0A-E57C01F3BEFF}" type="datetime3">
              <a:rPr lang="en-US" smtClean="0">
                <a:latin typeface="Times New Roman" pitchFamily="18" charset="0"/>
              </a:rPr>
              <a:t>9 March 2020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>
                <a:latin typeface="Times New Roman" pitchFamily="18" charset="0"/>
              </a:rPr>
              <a:t>Dr. Josiah Yoder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6130" indent="-27543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01738" indent="-2203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42433" indent="-2203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3128" indent="-22034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23823" indent="-2203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64518" indent="-2203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5213" indent="-2203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5908" indent="-22034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8DCA60-412C-4C5A-9D91-66CF68087B38}" type="slidenum">
              <a:rPr kumimoji="0"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</a:t>
            </a:fld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332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D33AB-4C73-4DAE-ABAA-7B67D9CC0B90}" type="datetime1">
              <a:rPr lang="en-US" altLang="en-US" smtClean="0"/>
              <a:t>3/9/2020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7C34A-520A-4060-8842-B4884566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560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C228A-A930-48BB-9B20-B0D9B90F9C34}" type="datetime1">
              <a:rPr lang="en-US" altLang="en-US" smtClean="0"/>
              <a:t>3/9/2020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D991B-8EA4-4AA4-82B0-D2541D3D78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31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2D767-6D0E-4BED-B23A-03106FFC2465}" type="datetime1">
              <a:rPr lang="en-US" altLang="en-US" smtClean="0"/>
              <a:t>3/9/2020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E0AFF-A543-430C-9682-2357935E27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21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879A0-C5A5-48E7-A251-9A8B55B5BFA0}" type="datetime1">
              <a:rPr lang="en-US" altLang="en-US" smtClean="0"/>
              <a:t>3/9/2020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D7257-EEDA-49B9-9689-D3F33E6D89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2393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1D519-9CB9-4A6E-9ACE-9764CD65484B}" type="datetime1">
              <a:rPr lang="en-US" altLang="en-US" smtClean="0"/>
              <a:t>3/9/2020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47AC3-3688-4630-9664-EFB1B326FD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84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1C4A7-6E23-4D05-AB16-FFCF9CEEA7B4}" type="datetime1">
              <a:rPr lang="en-US" altLang="en-US" smtClean="0"/>
              <a:t>3/9/2020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1B766-E587-4C7C-AC18-383E15149D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052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798F9-C831-4DDB-A7CF-CF111B7489CA}" type="datetime1">
              <a:rPr lang="en-US" altLang="en-US" smtClean="0"/>
              <a:t>3/9/2020</a:t>
            </a:fld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29F66-67CA-44DB-A07C-49DA12C10C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0172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8D7DA-4ADC-47AB-A2E9-70ACB11B6A94}" type="datetime1">
              <a:rPr lang="en-US" altLang="en-US" smtClean="0"/>
              <a:t>3/9/2020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338A-4419-4542-8450-BAD948178D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7298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E1C6A-01A6-4977-8306-60C184DE5930}" type="datetime1">
              <a:rPr lang="en-US" altLang="en-US" smtClean="0"/>
              <a:t>3/9/2020</a:t>
            </a:fld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D08C8-820A-4C95-BDCF-43A7C76B6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754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AEE16-9447-43C4-ABC2-6726C6593987}" type="datetime1">
              <a:rPr lang="en-US" altLang="en-US" smtClean="0"/>
              <a:t>3/9/2020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DC47D-843F-4091-A6E7-69DBE4A8BE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497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D959A-B6DE-4CC3-9C85-6DD5C1EF8420}" type="datetime1">
              <a:rPr lang="en-US" altLang="en-US" smtClean="0"/>
              <a:t>3/9/2020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B14FA-54B7-4C71-A007-34E77E8D0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94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CEFA315-56A3-44C4-BDEB-44D4A6A799F9}" type="datetime1">
              <a:rPr lang="en-US" altLang="en-US" smtClean="0"/>
              <a:t>3/9/2020</a:t>
            </a:fld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5E5C198F-001F-4B22-9252-5FA3BCD9CD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74" r:id="rId1"/>
    <p:sldLayoutId id="2147484275" r:id="rId2"/>
    <p:sldLayoutId id="2147484276" r:id="rId3"/>
    <p:sldLayoutId id="2147484277" r:id="rId4"/>
    <p:sldLayoutId id="2147484278" r:id="rId5"/>
    <p:sldLayoutId id="2147484279" r:id="rId6"/>
    <p:sldLayoutId id="2147484280" r:id="rId7"/>
    <p:sldLayoutId id="2147484281" r:id="rId8"/>
    <p:sldLayoutId id="2147484282" r:id="rId9"/>
    <p:sldLayoutId id="2147484283" r:id="rId10"/>
    <p:sldLayoutId id="2147484284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-web.msoe.edu/yode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SE-2030</a:t>
            </a:r>
            <a:br>
              <a:rPr lang="en-US" altLang="en-US"/>
            </a:br>
            <a:r>
              <a:rPr lang="en-US" altLang="en-US"/>
              <a:t>Software Engineering</a:t>
            </a:r>
            <a:br>
              <a:rPr lang="en-US" altLang="en-US"/>
            </a:br>
            <a:r>
              <a:rPr lang="en-US" altLang="en-US"/>
              <a:t>Tools and Practices</a:t>
            </a:r>
          </a:p>
        </p:txBody>
      </p:sp>
      <p:sp>
        <p:nvSpPr>
          <p:cNvPr id="15363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2000" dirty="0"/>
              <a:t>Instructor: Dr. Yoder</a:t>
            </a:r>
          </a:p>
          <a:p>
            <a:endParaRPr lang="en-US" altLang="en-US" sz="2000" dirty="0"/>
          </a:p>
          <a:p>
            <a:r>
              <a:rPr lang="en-US" altLang="en-US" sz="2000" dirty="0"/>
              <a:t>Slide Credits: Drs. Hornick, Riley, and Yoder</a:t>
            </a:r>
          </a:p>
          <a:p>
            <a:r>
              <a:rPr lang="en-US" altLang="en-US" sz="2000" dirty="0"/>
              <a:t>(Applies all quarter)</a:t>
            </a:r>
          </a:p>
        </p:txBody>
      </p:sp>
      <p:sp>
        <p:nvSpPr>
          <p:cNvPr id="3075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dirty="0"/>
              <a:t>SE-2030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D14924-BB3E-47F1-ADEF-877CF42C0E01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EF926F-7B55-4A96-B9F5-E5027CF78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DD88C-79B6-40BB-A52A-C1B21C0A8774}" type="datetime1">
              <a:rPr lang="en-US" altLang="en-US" smtClean="0"/>
              <a:t>3/9/2020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dirty="0"/>
              <a:t>SE-2030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5D49CD-56A3-45D8-A22C-C871D5AA3CF2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173162"/>
          </a:xfrm>
        </p:spPr>
        <p:txBody>
          <a:bodyPr/>
          <a:lstStyle/>
          <a:p>
            <a:pPr eaLnBrk="1" hangingPunct="1"/>
            <a:r>
              <a:rPr lang="en-US" altLang="en-US"/>
              <a:t>Why do we use processes?</a:t>
            </a:r>
            <a:endParaRPr lang="en-US" altLang="en-US" i="1"/>
          </a:p>
        </p:txBody>
      </p:sp>
      <p:pic>
        <p:nvPicPr>
          <p:cNvPr id="25605" name="Picture 6" descr="C:\Documents and Settings\hornick\Local Settings\Temporary Internet Files\Content.IE5\PFYR14UO\MPj0433180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429000"/>
            <a:ext cx="33051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2514600"/>
            <a:ext cx="4953000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800" kern="0" dirty="0">
                <a:latin typeface="+mn-lt"/>
                <a:cs typeface="+mn-cs"/>
              </a:rPr>
              <a:t>Large software is hard to build as a team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800" kern="0" dirty="0">
                <a:latin typeface="+mn-lt"/>
                <a:cs typeface="+mn-cs"/>
              </a:rPr>
              <a:t>Examples?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800" b="1" kern="0" dirty="0">
                <a:latin typeface="+mn-lt"/>
                <a:cs typeface="+mn-cs"/>
              </a:rPr>
              <a:t>Practices</a:t>
            </a:r>
            <a:r>
              <a:rPr lang="en-US" sz="2800" kern="0" dirty="0">
                <a:latin typeface="+mn-lt"/>
                <a:cs typeface="+mn-cs"/>
              </a:rPr>
              <a:t> are activities that implement the </a:t>
            </a:r>
            <a:r>
              <a:rPr lang="en-US" sz="2800" b="1" kern="0" dirty="0">
                <a:latin typeface="+mn-lt"/>
                <a:cs typeface="+mn-cs"/>
              </a:rPr>
              <a:t>process</a:t>
            </a:r>
            <a:br>
              <a:rPr lang="en-US" sz="2800" kern="0" dirty="0">
                <a:latin typeface="+mn-lt"/>
                <a:cs typeface="+mn-cs"/>
              </a:rPr>
            </a:br>
            <a:endParaRPr lang="en-US" sz="2600" kern="0" dirty="0">
              <a:latin typeface="+mn-lt"/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9B8E78-3F6C-4A80-8EC6-F53AF419B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C35A21-9165-41C6-9431-53DB972E1E33}" type="datetime1">
              <a:rPr lang="en-US" altLang="en-US" smtClean="0"/>
              <a:t>3/9/2020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1295400"/>
          </a:xfrm>
        </p:spPr>
        <p:txBody>
          <a:bodyPr/>
          <a:lstStyle/>
          <a:p>
            <a:r>
              <a:rPr lang="en-US" altLang="en-US" sz="3200" dirty="0"/>
              <a:t>A </a:t>
            </a:r>
            <a:r>
              <a:rPr lang="en-US" altLang="en-US" sz="3200" i="1" dirty="0"/>
              <a:t>Requirement</a:t>
            </a:r>
            <a:r>
              <a:rPr lang="en-US" altLang="en-US" sz="3200" dirty="0"/>
              <a:t> is a specific thing your system must satisfy in order to work correctly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6858000" cy="4411662"/>
          </a:xfrm>
        </p:spPr>
        <p:txBody>
          <a:bodyPr/>
          <a:lstStyle/>
          <a:p>
            <a:r>
              <a:rPr lang="en-US" altLang="en-US" sz="2800" dirty="0"/>
              <a:t>A Requirement is usually a </a:t>
            </a:r>
            <a:r>
              <a:rPr lang="en-US" altLang="en-US" sz="2800" i="1" dirty="0"/>
              <a:t>single</a:t>
            </a:r>
            <a:r>
              <a:rPr lang="en-US" altLang="en-US" sz="2800" dirty="0"/>
              <a:t> thing </a:t>
            </a:r>
            <a:r>
              <a:rPr lang="en-US" altLang="en-US" sz="2800" i="1" dirty="0"/>
              <a:t>that can be tested </a:t>
            </a:r>
          </a:p>
          <a:p>
            <a:pPr lvl="1"/>
            <a:r>
              <a:rPr lang="en-US" altLang="en-US" sz="2400" dirty="0"/>
              <a:t>to make sure you’ve actually satisfied it</a:t>
            </a:r>
            <a:br>
              <a:rPr lang="en-US" altLang="en-US" sz="2400" dirty="0"/>
            </a:br>
            <a:endParaRPr lang="en-US" altLang="en-US" sz="2400" dirty="0"/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When all Requirements are met, your application is complete!</a:t>
            </a:r>
          </a:p>
          <a:p>
            <a:pPr lvl="2"/>
            <a:r>
              <a:rPr lang="en-US" altLang="en-US" sz="2100" dirty="0">
                <a:solidFill>
                  <a:srgbClr val="0070C0"/>
                </a:solidFill>
              </a:rPr>
              <a:t>In theory…</a:t>
            </a:r>
            <a:endParaRPr lang="en-US" altLang="en-US" sz="2100" dirty="0"/>
          </a:p>
          <a:p>
            <a:pPr lvl="1"/>
            <a:endParaRPr lang="en-US" altLang="en-US" sz="2400" dirty="0"/>
          </a:p>
          <a:p>
            <a:r>
              <a:rPr lang="en-US" altLang="en-US" sz="2800" dirty="0"/>
              <a:t>Example requirements???</a:t>
            </a:r>
          </a:p>
          <a:p>
            <a:pPr lvl="1"/>
            <a:r>
              <a:rPr lang="en-US" altLang="en-US" sz="2400" dirty="0"/>
              <a:t>For Uber’s mobile app (for riders)</a:t>
            </a:r>
          </a:p>
          <a:p>
            <a:pPr lvl="1"/>
            <a:r>
              <a:rPr lang="en-US" altLang="en-US" sz="2400" dirty="0"/>
              <a:t>Are your requirements testable?</a:t>
            </a: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D36D23-3B70-4633-A4BE-D7644314B2BB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pic>
        <p:nvPicPr>
          <p:cNvPr id="6149" name="Picture 6" descr="C:\Documents and Settings\hornick\Local Settings\Temporary Internet Files\Content.IE5\8GV4S627\MCj0250922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981200"/>
            <a:ext cx="1511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9" descr="C:\Documents and Settings\hornick\Local Settings\Temporary Internet Files\Content.IE5\8GV4S627\MCj0240375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343400"/>
            <a:ext cx="1146175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D918B4-C26D-4A14-8987-3387E5D3E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6EC19B-2C09-4D4C-9B58-AECDD4D288BB}" type="datetime1">
              <a:rPr lang="en-US" altLang="en-US" smtClean="0"/>
              <a:t>3/9/2020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7CE034-3087-4F26-8BEA-8E604B37B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SE-2030</a:t>
            </a:r>
          </a:p>
        </p:txBody>
      </p:sp>
    </p:spTree>
    <p:extLst>
      <p:ext uri="{BB962C8B-B14F-4D97-AF65-F5344CB8AC3E}">
        <p14:creationId xmlns:p14="http://schemas.microsoft.com/office/powerpoint/2010/main" val="3106474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meant by </a:t>
            </a:r>
            <a:r>
              <a:rPr lang="en-US" altLang="en-US" i="1"/>
              <a:t>Requirements</a:t>
            </a:r>
            <a:r>
              <a:rPr lang="en-US" altLang="en-US"/>
              <a:t>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5715000" cy="4411662"/>
          </a:xfrm>
        </p:spPr>
        <p:txBody>
          <a:bodyPr/>
          <a:lstStyle/>
          <a:p>
            <a:pPr eaLnBrk="1" hangingPunct="1"/>
            <a:r>
              <a:rPr lang="en-US" altLang="en-US" sz="3200"/>
              <a:t>Statements that qualify </a:t>
            </a:r>
            <a:r>
              <a:rPr lang="en-US" altLang="en-US" sz="3200" b="1"/>
              <a:t>what</a:t>
            </a:r>
            <a:r>
              <a:rPr lang="en-US" altLang="en-US" sz="3200"/>
              <a:t> the program does…</a:t>
            </a:r>
          </a:p>
          <a:p>
            <a:pPr lvl="1" eaLnBrk="1" hangingPunct="1"/>
            <a:r>
              <a:rPr lang="en-US" altLang="en-US" sz="2400"/>
              <a:t>Or </a:t>
            </a:r>
            <a:r>
              <a:rPr lang="en-US" altLang="en-US" sz="2400" i="1"/>
              <a:t>should</a:t>
            </a:r>
            <a:r>
              <a:rPr lang="en-US" altLang="en-US" sz="2400"/>
              <a:t> do</a:t>
            </a:r>
            <a:br>
              <a:rPr lang="en-US" altLang="en-US" sz="2400"/>
            </a:br>
            <a:endParaRPr lang="en-US" altLang="en-US" sz="2400"/>
          </a:p>
          <a:p>
            <a:pPr eaLnBrk="1" hangingPunct="1"/>
            <a:r>
              <a:rPr lang="en-US" altLang="en-US" sz="2800"/>
              <a:t>Sometimes requirements specify what a program </a:t>
            </a:r>
            <a:r>
              <a:rPr lang="en-US" altLang="en-US" sz="2800" b="1"/>
              <a:t>must not </a:t>
            </a:r>
            <a:r>
              <a:rPr lang="en-US" altLang="en-US" sz="2800"/>
              <a:t>or </a:t>
            </a:r>
            <a:r>
              <a:rPr lang="en-US" altLang="en-US" sz="2800" b="1"/>
              <a:t>cannot</a:t>
            </a:r>
            <a:r>
              <a:rPr lang="en-US" altLang="en-US" sz="2800"/>
              <a:t> do</a:t>
            </a:r>
          </a:p>
          <a:p>
            <a:pPr lvl="1" eaLnBrk="1" hangingPunct="1"/>
            <a:r>
              <a:rPr lang="en-US" altLang="en-US" sz="2400"/>
              <a:t>Or </a:t>
            </a:r>
            <a:r>
              <a:rPr lang="en-US" altLang="en-US" sz="2400" i="1"/>
              <a:t>should not </a:t>
            </a:r>
            <a:r>
              <a:rPr lang="en-US" altLang="en-US" sz="2400"/>
              <a:t>do</a:t>
            </a:r>
          </a:p>
          <a:p>
            <a:pPr lvl="1" eaLnBrk="1" hangingPunct="1"/>
            <a:r>
              <a:rPr lang="en-US" altLang="en-US" sz="2400"/>
              <a:t>These are sometimes called inverse requirements</a:t>
            </a:r>
            <a:endParaRPr lang="en-US" altLang="en-US" sz="1200"/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205467-DA63-44C0-B941-3AE27826B3D3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  <p:pic>
        <p:nvPicPr>
          <p:cNvPr id="8197" name="Picture 10" descr="C:\Documents and Settings\hornick\Local Settings\Temporary Internet Files\Content.IE5\PFYR14UO\MCj0292796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191000"/>
            <a:ext cx="1905000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2" descr="C:\Documents and Settings\hornick\Local Settings\Temporary Internet Files\Content.IE5\PFYR14UO\MCBD04956_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100" y="2057400"/>
            <a:ext cx="19065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38AE08-1455-4922-886C-7DE2248CA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3CA642-C831-42FD-B234-0F1433B7402D}" type="datetime1">
              <a:rPr lang="en-US" altLang="en-US" smtClean="0"/>
              <a:t>3/9/2020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E7C556-EC15-4E40-A946-37320410F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SE-2030</a:t>
            </a:r>
          </a:p>
        </p:txBody>
      </p:sp>
    </p:spTree>
    <p:extLst>
      <p:ext uri="{BB962C8B-B14F-4D97-AF65-F5344CB8AC3E}">
        <p14:creationId xmlns:p14="http://schemas.microsoft.com/office/powerpoint/2010/main" val="3910783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dirty="0"/>
              <a:t>SE-2030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A2A46A-75D3-416D-AA83-A8AA980E28AB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706562"/>
          </a:xfrm>
        </p:spPr>
        <p:txBody>
          <a:bodyPr/>
          <a:lstStyle/>
          <a:p>
            <a:pPr eaLnBrk="1" hangingPunct="1"/>
            <a:r>
              <a:rPr lang="en-US" altLang="en-US"/>
              <a:t>Essential Info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47863"/>
            <a:ext cx="8229600" cy="3843337"/>
          </a:xfrm>
        </p:spPr>
        <p:txBody>
          <a:bodyPr/>
          <a:lstStyle/>
          <a:p>
            <a:pPr eaLnBrk="1" hangingPunct="1"/>
            <a:r>
              <a:rPr lang="en-US" altLang="en-US" dirty="0"/>
              <a:t>Instructor: Dr. Josiah Yoder</a:t>
            </a:r>
          </a:p>
          <a:p>
            <a:pPr eaLnBrk="1" hangingPunct="1"/>
            <a:r>
              <a:rPr lang="en-US" altLang="en-US" dirty="0"/>
              <a:t>email: yoder@msoe.edu</a:t>
            </a:r>
          </a:p>
          <a:p>
            <a:pPr eaLnBrk="1" hangingPunct="1"/>
            <a:r>
              <a:rPr lang="en-US" altLang="en-US" dirty="0"/>
              <a:t>Office: DH-424</a:t>
            </a:r>
          </a:p>
          <a:p>
            <a:pPr eaLnBrk="1" hangingPunct="1"/>
            <a:r>
              <a:rPr lang="en-US" altLang="en-US" dirty="0"/>
              <a:t>See the syllabus for Office Hours</a:t>
            </a:r>
          </a:p>
          <a:p>
            <a:pPr lvl="1" eaLnBrk="1" hangingPunct="1"/>
            <a:r>
              <a:rPr lang="en-US" altLang="en-US" dirty="0"/>
              <a:t>Let’s look at it together…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33642E-A661-4A03-B7C9-F95B42A36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2D7943-94AB-453B-AE26-3298FEAC6213}" type="datetime1">
              <a:rPr lang="en-US" altLang="en-US" smtClean="0"/>
              <a:t>3/9/2020</a:t>
            </a:fld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33141A-52D7-4E10-AA32-ADF290D148D8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Grading</a:t>
            </a:r>
          </a:p>
        </p:txBody>
      </p:sp>
      <p:sp>
        <p:nvSpPr>
          <p:cNvPr id="1222659" name="Rectangle 3"/>
          <p:cNvSpPr>
            <a:spLocks noChangeArrowheads="1"/>
          </p:cNvSpPr>
          <p:nvPr/>
        </p:nvSpPr>
        <p:spPr bwMode="auto">
          <a:xfrm>
            <a:off x="369872" y="1219200"/>
            <a:ext cx="8153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9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900" dirty="0"/>
              <a:t>Lab assignment submission details will be posted on my faculty-web page.</a:t>
            </a:r>
            <a:br>
              <a:rPr lang="en-US" altLang="en-US" sz="2900" dirty="0"/>
            </a:br>
            <a:r>
              <a:rPr lang="en-US" altLang="en-US" sz="2900" dirty="0"/>
              <a:t>(</a:t>
            </a:r>
            <a:r>
              <a:rPr lang="en-US" altLang="en-US" sz="2900" dirty="0">
                <a:hlinkClick r:id="rId3"/>
              </a:rPr>
              <a:t>http://faculty-web.msoe.edu/yoder</a:t>
            </a:r>
            <a:r>
              <a:rPr lang="en-US" altLang="en-US" sz="2900" dirty="0"/>
              <a:t>)</a:t>
            </a:r>
            <a:br>
              <a:rPr lang="en-US" altLang="en-US" sz="2900" dirty="0"/>
            </a:br>
            <a:r>
              <a:rPr lang="en-US" altLang="en-US" sz="2900" dirty="0"/>
              <a:t>Labs will be due on the last class of the week. Demos may be due during lab</a:t>
            </a:r>
            <a:br>
              <a:rPr lang="en-US" altLang="en-US" sz="2500" dirty="0"/>
            </a:br>
            <a:endParaRPr lang="en-US" altLang="en-US" sz="12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900" dirty="0"/>
              <a:t>Quizzes (~1 per week) will be at the start of lab.  Quiz topics may not always</a:t>
            </a:r>
            <a:br>
              <a:rPr lang="en-US" altLang="en-US" sz="2900" dirty="0"/>
            </a:br>
            <a:r>
              <a:rPr lang="en-US" altLang="en-US" sz="2900" dirty="0"/>
              <a:t>be announced in advance, but</a:t>
            </a:r>
            <a:br>
              <a:rPr lang="en-US" altLang="en-US" sz="2900" dirty="0"/>
            </a:br>
            <a:r>
              <a:rPr lang="en-US" altLang="en-US" sz="2900" dirty="0"/>
              <a:t>you are welcome to ask!</a:t>
            </a:r>
          </a:p>
          <a:p>
            <a:pPr eaLnBrk="1" hangingPunct="1">
              <a:lnSpc>
                <a:spcPct val="90000"/>
              </a:lnSpc>
            </a:pPr>
            <a:endParaRPr lang="en-US" altLang="en-US" sz="12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900" dirty="0"/>
              <a:t>Final exam is cumulative</a:t>
            </a:r>
          </a:p>
        </p:txBody>
      </p:sp>
      <p:pic>
        <p:nvPicPr>
          <p:cNvPr id="18438" name="Picture 6" descr="C:\Documents and Settings\hornick\Local Settings\Temporary Internet Files\Content.IE5\79P9BVPJ\MCj0156991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673600"/>
            <a:ext cx="2035175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2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2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2659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dirty="0"/>
              <a:t>SE-2030</a:t>
            </a:r>
          </a:p>
        </p:txBody>
      </p:sp>
      <p:sp>
        <p:nvSpPr>
          <p:cNvPr id="2048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ABC2EE4-8293-493B-83A2-10E66574F973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Grading policy</a:t>
            </a:r>
          </a:p>
        </p:txBody>
      </p:sp>
      <p:sp>
        <p:nvSpPr>
          <p:cNvPr id="1223683" name="Rectangle 3"/>
          <p:cNvSpPr>
            <a:spLocks noChangeArrowheads="1"/>
          </p:cNvSpPr>
          <p:nvPr/>
        </p:nvSpPr>
        <p:spPr bwMode="auto">
          <a:xfrm>
            <a:off x="533400" y="1447800"/>
            <a:ext cx="8153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700" dirty="0"/>
              <a:t>This is a course about teamwork</a:t>
            </a:r>
          </a:p>
          <a:p>
            <a:pPr lvl="1" eaLnBrk="1" hangingPunct="1"/>
            <a:r>
              <a:rPr lang="en-US" altLang="en-US" sz="2700" dirty="0"/>
              <a:t>All team members must contribute</a:t>
            </a:r>
          </a:p>
          <a:p>
            <a:pPr lvl="2" eaLnBrk="1" hangingPunct="1"/>
            <a:r>
              <a:rPr lang="en-US" altLang="en-US" sz="2700" dirty="0"/>
              <a:t>Contributions are documented through Git</a:t>
            </a:r>
          </a:p>
          <a:p>
            <a:pPr lvl="2" eaLnBrk="1" hangingPunct="1"/>
            <a:r>
              <a:rPr lang="en-US" altLang="en-US" sz="2700" dirty="0"/>
              <a:t>My primary role is to mentor you as leaders</a:t>
            </a:r>
          </a:p>
          <a:p>
            <a:pPr lvl="2" eaLnBrk="1" hangingPunct="1"/>
            <a:r>
              <a:rPr lang="en-US" altLang="en-US" sz="2700" dirty="0"/>
              <a:t>Team members could receive different grades</a:t>
            </a:r>
          </a:p>
          <a:p>
            <a:pPr lvl="1" eaLnBrk="1" hangingPunct="1"/>
            <a:endParaRPr lang="en-US" altLang="en-US" sz="2700" dirty="0"/>
          </a:p>
          <a:p>
            <a:pPr lvl="1" eaLnBrk="1" hangingPunct="1"/>
            <a:r>
              <a:rPr lang="en-US" altLang="en-US" sz="2700" dirty="0"/>
              <a:t>All work must be submitted on time to count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700" dirty="0"/>
              <a:t>Unless extenuating circumstances exist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700" dirty="0"/>
              <a:t>(Late work will not be accepted!)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1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BDEADF-0203-4568-A9F9-9FA3A4AB1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5109BD-8FEF-4748-9EB8-9DFE0BED28D1}" type="datetime1">
              <a:rPr lang="en-US" altLang="en-US" smtClean="0"/>
              <a:t>3/9/2020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3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3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3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3683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dirty="0"/>
              <a:t>SE-2030</a:t>
            </a:r>
          </a:p>
        </p:txBody>
      </p:sp>
      <p:sp>
        <p:nvSpPr>
          <p:cNvPr id="2048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ABC2EE4-8293-493B-83A2-10E66574F973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Grading policy</a:t>
            </a:r>
          </a:p>
        </p:txBody>
      </p:sp>
      <p:sp>
        <p:nvSpPr>
          <p:cNvPr id="1223683" name="Rectangle 3"/>
          <p:cNvSpPr>
            <a:spLocks noChangeArrowheads="1"/>
          </p:cNvSpPr>
          <p:nvPr/>
        </p:nvSpPr>
        <p:spPr bwMode="auto">
          <a:xfrm>
            <a:off x="533400" y="1447800"/>
            <a:ext cx="8153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700" b="1" dirty="0"/>
              <a:t>Discussing</a:t>
            </a:r>
            <a:r>
              <a:rPr lang="en-US" altLang="en-US" sz="2700" dirty="0"/>
              <a:t> homework and code with your fellow students is </a:t>
            </a:r>
            <a:r>
              <a:rPr lang="en-US" altLang="en-US" sz="2700" b="1" dirty="0"/>
              <a:t>encouraged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700" b="1" dirty="0"/>
              <a:t>Sharing </a:t>
            </a:r>
            <a:r>
              <a:rPr lang="en-US" altLang="en-US" sz="2700" dirty="0"/>
              <a:t>code (even by showing it on your screen) is a violation of course policy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700" b="1" dirty="0"/>
              <a:t>You should copy</a:t>
            </a:r>
            <a:r>
              <a:rPr lang="en-US" altLang="en-US" sz="2700" dirty="0"/>
              <a:t> the URL into your code </a:t>
            </a:r>
            <a:r>
              <a:rPr lang="en-US" altLang="en-US" sz="2700" b="1" dirty="0"/>
              <a:t>before </a:t>
            </a:r>
            <a:r>
              <a:rPr lang="en-US" altLang="en-US" sz="2700" dirty="0"/>
              <a:t>copying even a single method call from stack overflow (etc.)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dirty="0"/>
              <a:t>You must have a </a:t>
            </a:r>
            <a:r>
              <a:rPr lang="en-US" altLang="en-US" sz="2700" b="1" dirty="0"/>
              <a:t>passing grade on the exams</a:t>
            </a:r>
            <a:r>
              <a:rPr lang="en-US" altLang="en-US" sz="2700" dirty="0"/>
              <a:t> to pass the class.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1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B0AFB-6A66-4281-99BF-2345448A5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9A7469-4F6A-4DB6-BC83-80F5CC2FCA2A}" type="datetime1">
              <a:rPr lang="en-US" altLang="en-US" smtClean="0"/>
              <a:t>3/9/2020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10496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3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3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3683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C8B89F3-CA84-4FEF-B535-93779461B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Icebreaker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2DE3DE8-31E6-452C-81E9-16052D31B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="1" dirty="0"/>
              <a:t>Presenter</a:t>
            </a:r>
          </a:p>
          <a:p>
            <a:pPr lvl="1"/>
            <a:r>
              <a:rPr lang="en-US" sz="2800" dirty="0"/>
              <a:t>Stand (and stay standing until the end)</a:t>
            </a:r>
          </a:p>
          <a:p>
            <a:pPr lvl="1"/>
            <a:r>
              <a:rPr lang="en-US" sz="2800" dirty="0"/>
              <a:t>Say</a:t>
            </a:r>
          </a:p>
          <a:p>
            <a:pPr lvl="2"/>
            <a:r>
              <a:rPr lang="en-US" sz="2400" dirty="0"/>
              <a:t>Name (first and last)</a:t>
            </a:r>
          </a:p>
          <a:p>
            <a:pPr lvl="2"/>
            <a:r>
              <a:rPr lang="en-US" sz="2400" dirty="0"/>
              <a:t>Major</a:t>
            </a:r>
          </a:p>
          <a:p>
            <a:pPr lvl="2"/>
            <a:r>
              <a:rPr lang="en-US" sz="2400" dirty="0"/>
              <a:t>A fun fact about yourself</a:t>
            </a:r>
          </a:p>
          <a:p>
            <a:pPr lvl="0"/>
            <a:r>
              <a:rPr lang="en-US" sz="3200" dirty="0"/>
              <a:t>Everyone else</a:t>
            </a:r>
          </a:p>
          <a:p>
            <a:pPr lvl="1"/>
            <a:r>
              <a:rPr lang="en-US" sz="2800" dirty="0"/>
              <a:t>If you have the fun fact in common, stand</a:t>
            </a:r>
          </a:p>
          <a:p>
            <a:pPr lvl="1"/>
            <a:r>
              <a:rPr lang="en-US" sz="2800" dirty="0"/>
              <a:t>First person to stand becomes next </a:t>
            </a:r>
            <a:r>
              <a:rPr lang="en-US" sz="2800" b="1" dirty="0"/>
              <a:t>presenter</a:t>
            </a:r>
          </a:p>
          <a:p>
            <a:pPr lvl="1"/>
            <a:r>
              <a:rPr lang="en-US" sz="2800" dirty="0"/>
              <a:t>Everyone else sits down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A60C6-1237-4F1D-8FD1-4082F059A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61B766-E587-4C7C-AC18-383E15149D6A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E46126B-0410-4A9F-A6E0-1D26BCC7E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4C16AC-DB6E-414E-B972-F46FF35090DA}" type="datetime1">
              <a:rPr lang="en-US" altLang="en-US" smtClean="0"/>
              <a:t>3/9/2020</a:t>
            </a:fld>
            <a:endParaRPr lang="en-US" alt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A87A3F3-E416-4DB4-8E23-2CD5B6EB2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SE-2030</a:t>
            </a:r>
          </a:p>
        </p:txBody>
      </p:sp>
    </p:spTree>
    <p:extLst>
      <p:ext uri="{BB962C8B-B14F-4D97-AF65-F5344CB8AC3E}">
        <p14:creationId xmlns:p14="http://schemas.microsoft.com/office/powerpoint/2010/main" val="387470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dirty="0"/>
              <a:t>SE-2030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EA97AB-5977-4C4C-9FE1-A3272026C0FF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152400"/>
            <a:ext cx="7543800" cy="2362200"/>
          </a:xfrm>
        </p:spPr>
        <p:txBody>
          <a:bodyPr/>
          <a:lstStyle/>
          <a:p>
            <a:pPr eaLnBrk="1" hangingPunct="1"/>
            <a:r>
              <a:rPr lang="en-US" altLang="en-US"/>
              <a:t>What are Software </a:t>
            </a:r>
            <a:r>
              <a:rPr lang="en-US" altLang="en-US" i="1"/>
              <a:t>tools?</a:t>
            </a:r>
            <a:r>
              <a:rPr lang="en-US" altLang="en-US"/>
              <a:t> </a:t>
            </a:r>
            <a:br>
              <a:rPr lang="en-US" altLang="en-US"/>
            </a:br>
            <a:endParaRPr lang="en-US" altLang="en-US"/>
          </a:p>
        </p:txBody>
      </p:sp>
      <p:pic>
        <p:nvPicPr>
          <p:cNvPr id="27653" name="Picture 6" descr="C:\Documents and Settings\hornick\Local Settings\Temporary Internet Files\Content.IE5\PFYR14UO\MPj0431711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240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28600" y="3919538"/>
            <a:ext cx="856728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br>
              <a:rPr lang="en-US" altLang="en-US" dirty="0"/>
            </a:br>
            <a:r>
              <a:rPr lang="en-US" altLang="en-US" dirty="0"/>
              <a:t>Describe the tools have you used to develop software in SE 1011, 1021, and 2852.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What about these tools improves your ability to develop software?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What does it mean to develop good software?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737980-8C0D-4714-9022-62F838063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6C9854-F70D-4CAB-B33A-2EB1848C4093}" type="datetime1">
              <a:rPr lang="en-US" altLang="en-US" smtClean="0"/>
              <a:t>3/9/2020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dirty="0"/>
              <a:t>SE-2030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E14B9AA-4DAE-475C-8182-09A91135A9B3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15925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sz="3200"/>
              <a:t>What is a “process” for building software?</a:t>
            </a:r>
            <a:endParaRPr lang="en-US" altLang="en-US" sz="3200" u="sng"/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229600" cy="3540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A software process typically defines </a:t>
            </a:r>
            <a:r>
              <a:rPr lang="en-US" altLang="en-US" sz="2800" b="1"/>
              <a:t>phases</a:t>
            </a:r>
            <a:br>
              <a:rPr lang="en-US" altLang="en-US" sz="2800"/>
            </a:br>
            <a:endParaRPr lang="en-US" altLang="en-US" sz="2600"/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What phases can you think of?</a:t>
            </a:r>
            <a:endParaRPr lang="en-US" altLang="en-US" sz="2600" b="1"/>
          </a:p>
        </p:txBody>
      </p: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429000"/>
            <a:ext cx="23622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5F192D-19CE-40ED-9C72-CEFC8BC87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F0CB85-22F4-4140-9E2F-129A4B631FBD}" type="datetime1">
              <a:rPr lang="en-US" altLang="en-US" smtClean="0"/>
              <a:t>3/9/2020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04C8D1-E462-4051-BE5F-3B47B3529E17}" type="slidenum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/>
            <a:r>
              <a:rPr lang="en-US" altLang="en-US" dirty="0"/>
              <a:t>Example Software Processes</a:t>
            </a:r>
          </a:p>
        </p:txBody>
      </p:sp>
      <p:pic>
        <p:nvPicPr>
          <p:cNvPr id="2458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78578"/>
            <a:ext cx="4267200" cy="3279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6" descr="http://i.stack.imgur.com/NJOi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960" y="3666359"/>
            <a:ext cx="4132559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Image result for scrum proces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25981"/>
            <a:ext cx="5788025" cy="265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08E1F5-AE48-4957-AF84-71DCD09E8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192E7-E3D0-49C0-9DE7-1ADA57CCFAF2}" type="datetime1">
              <a:rPr lang="en-US" altLang="en-US" smtClean="0"/>
              <a:t>3/9/2020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567298-9C7F-42ED-BE62-274C40D69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SE-2030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15740</TotalTime>
  <Words>568</Words>
  <Application>Microsoft Office PowerPoint</Application>
  <PresentationFormat>On-screen Show (4:3)</PresentationFormat>
  <Paragraphs>122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Tahoma</vt:lpstr>
      <vt:lpstr>Times New Roman</vt:lpstr>
      <vt:lpstr>Wingdings</vt:lpstr>
      <vt:lpstr>2_Network</vt:lpstr>
      <vt:lpstr>SE-2030 Software Engineering Tools and Practices</vt:lpstr>
      <vt:lpstr>Essential Info</vt:lpstr>
      <vt:lpstr>Grading</vt:lpstr>
      <vt:lpstr>Grading policy</vt:lpstr>
      <vt:lpstr>Grading policy</vt:lpstr>
      <vt:lpstr>Icebreaker</vt:lpstr>
      <vt:lpstr>What are Software tools?  </vt:lpstr>
      <vt:lpstr>What is a “process” for building software?</vt:lpstr>
      <vt:lpstr>Example Software Processes</vt:lpstr>
      <vt:lpstr>Why do we use processes?</vt:lpstr>
      <vt:lpstr>A Requirement is a specific thing your system must satisfy in order to work correctly</vt:lpstr>
      <vt:lpstr>What is meant by Requirements?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924</cp:revision>
  <cp:lastPrinted>2019-03-04T17:42:27Z</cp:lastPrinted>
  <dcterms:created xsi:type="dcterms:W3CDTF">1999-09-06T21:32:20Z</dcterms:created>
  <dcterms:modified xsi:type="dcterms:W3CDTF">2020-03-10T13:52:27Z</dcterms:modified>
</cp:coreProperties>
</file>