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7"/>
  </p:notesMasterIdLst>
  <p:handoutMasterIdLst>
    <p:handoutMasterId r:id="rId48"/>
  </p:handoutMasterIdLst>
  <p:sldIdLst>
    <p:sldId id="396" r:id="rId2"/>
    <p:sldId id="395" r:id="rId3"/>
    <p:sldId id="344" r:id="rId4"/>
    <p:sldId id="346" r:id="rId5"/>
    <p:sldId id="347" r:id="rId6"/>
    <p:sldId id="348" r:id="rId7"/>
    <p:sldId id="368" r:id="rId8"/>
    <p:sldId id="349" r:id="rId9"/>
    <p:sldId id="350" r:id="rId10"/>
    <p:sldId id="353" r:id="rId11"/>
    <p:sldId id="371" r:id="rId12"/>
    <p:sldId id="367" r:id="rId13"/>
    <p:sldId id="370" r:id="rId14"/>
    <p:sldId id="369" r:id="rId15"/>
    <p:sldId id="375" r:id="rId16"/>
    <p:sldId id="351" r:id="rId17"/>
    <p:sldId id="352" r:id="rId18"/>
    <p:sldId id="354" r:id="rId19"/>
    <p:sldId id="355" r:id="rId20"/>
    <p:sldId id="356" r:id="rId21"/>
    <p:sldId id="357" r:id="rId22"/>
    <p:sldId id="359" r:id="rId23"/>
    <p:sldId id="360" r:id="rId24"/>
    <p:sldId id="361" r:id="rId25"/>
    <p:sldId id="373" r:id="rId26"/>
    <p:sldId id="374" r:id="rId27"/>
    <p:sldId id="394" r:id="rId28"/>
    <p:sldId id="388" r:id="rId29"/>
    <p:sldId id="376" r:id="rId30"/>
    <p:sldId id="377" r:id="rId31"/>
    <p:sldId id="378" r:id="rId32"/>
    <p:sldId id="379" r:id="rId33"/>
    <p:sldId id="397" r:id="rId34"/>
    <p:sldId id="386" r:id="rId35"/>
    <p:sldId id="402" r:id="rId36"/>
    <p:sldId id="382" r:id="rId37"/>
    <p:sldId id="392" r:id="rId38"/>
    <p:sldId id="383" r:id="rId39"/>
    <p:sldId id="385" r:id="rId40"/>
    <p:sldId id="390" r:id="rId41"/>
    <p:sldId id="393" r:id="rId42"/>
    <p:sldId id="366" r:id="rId43"/>
    <p:sldId id="400" r:id="rId44"/>
    <p:sldId id="384" r:id="rId45"/>
    <p:sldId id="399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ley, Dr. Derek" initials="RDD" lastIdx="1" clrIdx="0">
    <p:extLst>
      <p:ext uri="{19B8F6BF-5375-455C-9EA6-DF929625EA0E}">
        <p15:presenceInfo xmlns:p15="http://schemas.microsoft.com/office/powerpoint/2012/main" userId="S-1-5-21-3468804595-3119758093-1899591437-12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1" autoAdjust="0"/>
    <p:restoredTop sz="75134" autoAdjust="0"/>
  </p:normalViewPr>
  <p:slideViewPr>
    <p:cSldViewPr>
      <p:cViewPr varScale="1">
        <p:scale>
          <a:sx n="64" d="100"/>
          <a:sy n="64" d="100"/>
        </p:scale>
        <p:origin x="21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61E8E6C-6D24-4541-A204-E23D626B8FEC}" type="datetime3">
              <a:rPr lang="en-US"/>
              <a:pPr>
                <a:defRPr/>
              </a:pPr>
              <a:t>22 April 2020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A3E33B-C460-4446-A707-841208CAA1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B940ABAC-761F-48DB-A2AC-C572919176AC}" type="datetime1">
              <a:rPr lang="en-US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0EFBE4-7F75-4552-AA68-731CFAC4A5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wheeler.com/essays/scm.html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ickzahnd.ch/uploads/git-transport-v1.png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My main point on this slide is that there are many acronyms for version control systems.</a:t>
            </a:r>
          </a:p>
          <a:p>
            <a:endParaRPr lang="en-US" dirty="0"/>
          </a:p>
          <a:p>
            <a:r>
              <a:rPr lang="en-US" dirty="0"/>
              <a:t>I removed SCCM because I haven’t seen that acronym used that often.</a:t>
            </a:r>
          </a:p>
          <a:p>
            <a:endParaRPr lang="en-US" dirty="0"/>
          </a:p>
          <a:p>
            <a:r>
              <a:rPr lang="en-US" dirty="0"/>
              <a:t>This page uses both RCS and SCM interchangeably:</a:t>
            </a:r>
          </a:p>
          <a:p>
            <a:r>
              <a:rPr lang="en-US" dirty="0">
                <a:hlinkClick r:id="rId3"/>
              </a:rPr>
              <a:t>https://dwheeler.com/essays/scm.html</a:t>
            </a:r>
            <a:endParaRPr lang="en-US" dirty="0"/>
          </a:p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3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47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https://www.patrickzahnd.ch/uploads/git-transport-v1.png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CS-1020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B940ABAC-761F-48DB-A2AC-C572919176AC}" type="datetime1">
              <a:rPr lang="en-US" smtClean="0"/>
              <a:pPr>
                <a:defRPr/>
              </a:pPr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0EFBE4-7F75-4552-AA68-731CFAC4A506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AA54B-4F9A-46CD-8B0B-F4A4A3E28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1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4F9E-9EBE-4880-A179-A4385D96D8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55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SE-2030</a:t>
            </a:r>
          </a:p>
          <a:p>
            <a:pPr>
              <a:defRPr/>
            </a:pPr>
            <a:r>
              <a:rPr lang="en-US" altLang="en-US"/>
              <a:t>Dr. Mark L. </a:t>
            </a:r>
            <a:r>
              <a:rPr lang="en-US" altLang="en-US" err="1"/>
              <a:t>Hornick</a:t>
            </a: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43D6-2912-49DB-AF14-E0581E3D74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00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A41A2-5209-4182-A892-19629A44E4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2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831CB-7F41-4FD8-9443-AF9082953C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02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CEF-885C-405D-B57E-148C7DF3E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88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9BFEB3D7-DB1E-4CA2-AFF2-CB6004553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40" descr="MSOE Log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merald.msoe.edu/resources/doku.php?id=development_tools:enterprise_architect:code_enginee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omes.cs.washington.edu/~mernst/advice/version-control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wnload/win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-web.msoe.edu/yoder/se2030/Git#ssh" TargetMode="External"/><Relationship Id="rId2" Type="http://schemas.openxmlformats.org/officeDocument/2006/relationships/hyperlink" Target="http://jr0cket.co.uk/2016/05/ssh-or-https-that-is-the-github-question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faculty-web.msoe.edu/hornick/Courses/se2030/SDL-InstallingtheGitclient-150916-1010-2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aws.amazon.com/AWSSimpleQueueService/latest/SQSGettingStartedGuide/AWSCredential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597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acity.com/course/how-to-use-git-and-github--ud775" TargetMode="External"/><Relationship Id="rId2" Type="http://schemas.openxmlformats.org/officeDocument/2006/relationships/hyperlink" Target="https://www.youtube.com/watch?v=DR7MLaAKc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0fKg7e37bQE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Code generation and Version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AA54B-4F9A-46CD-8B0B-F4A4A3E28DE3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953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Harry’s changes are lost</a:t>
            </a: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633538"/>
            <a:ext cx="2552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4953000" y="23622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3657600" y="4191000"/>
            <a:ext cx="287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‘’</a:t>
            </a:r>
          </a:p>
        </p:txBody>
      </p:sp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4487863" y="3548063"/>
            <a:ext cx="3400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local file gets overwritten with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Sally’s latest changes.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The Issue: Effective management of software artifacts, especially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Some acronyms:</a:t>
            </a:r>
          </a:p>
          <a:p>
            <a:pPr>
              <a:defRPr/>
            </a:pPr>
            <a:r>
              <a:rPr lang="en-US" dirty="0"/>
              <a:t>SCM – Source Code Management</a:t>
            </a:r>
          </a:p>
          <a:p>
            <a:pPr>
              <a:defRPr/>
            </a:pPr>
            <a:r>
              <a:rPr lang="en-US" dirty="0"/>
              <a:t>RCS – Revision Control System</a:t>
            </a:r>
          </a:p>
          <a:p>
            <a:pPr>
              <a:defRPr/>
            </a:pPr>
            <a:r>
              <a:rPr lang="en-US" dirty="0"/>
              <a:t>VCS – Version Control System</a:t>
            </a:r>
          </a:p>
          <a:p>
            <a:pPr>
              <a:defRPr/>
            </a:pPr>
            <a:r>
              <a:rPr lang="en-US" dirty="0"/>
              <a:t>VC – Version Control</a:t>
            </a:r>
          </a:p>
          <a:p>
            <a:pPr>
              <a:defRPr/>
            </a:pPr>
            <a:r>
              <a:rPr lang="en-US" dirty="0"/>
              <a:t>DVCS -  Distributed Version Control Systems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97B330-D4BA-4ECA-A401-29F179E5A23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868362"/>
          </a:xfrm>
        </p:spPr>
        <p:txBody>
          <a:bodyPr/>
          <a:lstStyle/>
          <a:p>
            <a:r>
              <a:rPr lang="en-US" altLang="en-US" sz="3200"/>
              <a:t>Revision/Version History might help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6019800" cy="4411663"/>
          </a:xfrm>
        </p:spPr>
        <p:txBody>
          <a:bodyPr/>
          <a:lstStyle/>
          <a:p>
            <a:r>
              <a:rPr lang="en-US" altLang="en-US" sz="2000">
                <a:solidFill>
                  <a:srgbClr val="7030A0"/>
                </a:solidFill>
              </a:rPr>
              <a:t>…but USB/SD, private network drives do not maintain revision history</a:t>
            </a:r>
            <a:br>
              <a:rPr lang="en-US" altLang="en-US" sz="2000">
                <a:solidFill>
                  <a:srgbClr val="7030A0"/>
                </a:solidFill>
              </a:rPr>
            </a:br>
            <a:endParaRPr lang="en-US" altLang="en-US" sz="2000">
              <a:solidFill>
                <a:srgbClr val="7030A0"/>
              </a:solidFill>
            </a:endParaRPr>
          </a:p>
          <a:p>
            <a:r>
              <a:rPr lang="en-US" altLang="en-US" sz="2000"/>
              <a:t>Cloud drives (e.g. </a:t>
            </a:r>
            <a:r>
              <a:rPr lang="en-US" altLang="en-US" sz="2000" b="1"/>
              <a:t>Google Drive</a:t>
            </a:r>
            <a:r>
              <a:rPr lang="en-US" altLang="en-US" sz="2000"/>
              <a:t>, </a:t>
            </a:r>
            <a:r>
              <a:rPr lang="en-US" altLang="en-US" sz="2000" b="1"/>
              <a:t>Dropbox</a:t>
            </a:r>
            <a:r>
              <a:rPr lang="en-US" altLang="en-US" sz="2000"/>
              <a:t>, </a:t>
            </a:r>
            <a:r>
              <a:rPr lang="en-US" altLang="en-US" sz="2000" b="1"/>
              <a:t>iCould/Time Machine</a:t>
            </a:r>
            <a:r>
              <a:rPr lang="en-US" altLang="en-US" sz="2000"/>
              <a:t>) maintain a (limited) history of the various revisions of a file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Google Drive: keeps last 100 revisions or last 30 days</a:t>
            </a:r>
          </a:p>
          <a:p>
            <a:pPr lvl="2"/>
            <a:r>
              <a:rPr lang="en-US" altLang="en-US" sz="1800">
                <a:solidFill>
                  <a:srgbClr val="FF0000"/>
                </a:solidFill>
              </a:rPr>
              <a:t>Supported in “Classic” mode only – going away?</a:t>
            </a:r>
            <a:br>
              <a:rPr lang="en-US" altLang="en-US" sz="1800">
                <a:solidFill>
                  <a:srgbClr val="FF0000"/>
                </a:solidFill>
              </a:rPr>
            </a:br>
            <a:endParaRPr lang="en-US" altLang="en-US" sz="1800">
              <a:solidFill>
                <a:srgbClr val="FF0000"/>
              </a:solidFill>
            </a:endParaRPr>
          </a:p>
          <a:p>
            <a:r>
              <a:rPr lang="en-US" altLang="en-US" sz="2800">
                <a:solidFill>
                  <a:srgbClr val="0070C0"/>
                </a:solidFill>
              </a:rPr>
              <a:t>IF</a:t>
            </a:r>
            <a:r>
              <a:rPr lang="en-US" altLang="en-US" sz="2000">
                <a:solidFill>
                  <a:srgbClr val="0070C0"/>
                </a:solidFill>
              </a:rPr>
              <a:t> you detect a collision, you can manually merge the differences and resynchronize your work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Might be workable for two people – what about 5 or 10?</a:t>
            </a:r>
          </a:p>
          <a:p>
            <a:pPr lvl="1"/>
            <a:endParaRPr lang="en-US" altLang="en-US" sz="180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4333EA-67E0-4650-AB8D-9EC6A7FBCF2B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3563"/>
            <a:ext cx="26670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Any other disadvantages to</a:t>
            </a:r>
            <a:br>
              <a:rPr lang="en-US" altLang="en-US"/>
            </a:br>
            <a:r>
              <a:rPr lang="en-US" altLang="en-US"/>
              <a:t>Google Drive/Dropbox/Box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Security?</a:t>
            </a:r>
          </a:p>
          <a:p>
            <a:r>
              <a:rPr lang="en-US" altLang="en-US"/>
              <a:t>Support (bug fixes and new features)?</a:t>
            </a:r>
          </a:p>
          <a:p>
            <a:r>
              <a:rPr lang="en-US" altLang="en-US"/>
              <a:t>Ownership of stored information?</a:t>
            </a:r>
          </a:p>
          <a:p>
            <a:r>
              <a:rPr lang="en-US" altLang="en-US"/>
              <a:t>Cost?</a:t>
            </a:r>
          </a:p>
          <a:p>
            <a:r>
              <a:rPr lang="en-US" altLang="en-US"/>
              <a:t>Ease of Use?</a:t>
            </a:r>
          </a:p>
          <a:p>
            <a:r>
              <a:rPr lang="en-US" altLang="en-US"/>
              <a:t>Acceptance?</a:t>
            </a:r>
          </a:p>
          <a:p>
            <a:endParaRPr lang="en-US" altLang="en-US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F5011-65D1-4061-BB4B-B52A512D812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History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462337"/>
          </a:xfrm>
        </p:spPr>
        <p:txBody>
          <a:bodyPr/>
          <a:lstStyle/>
          <a:p>
            <a:r>
              <a:rPr lang="en-US" altLang="en-US" dirty="0"/>
              <a:t>SCCS, 1972 (IBM)</a:t>
            </a:r>
          </a:p>
          <a:p>
            <a:r>
              <a:rPr lang="en-US" altLang="en-US" dirty="0"/>
              <a:t>RCS, 1982 (Unix)</a:t>
            </a:r>
          </a:p>
          <a:p>
            <a:pPr lvl="1"/>
            <a:r>
              <a:rPr lang="en-US" altLang="en-US" dirty="0"/>
              <a:t>SourceSafe 1995 (Microsoft)</a:t>
            </a:r>
          </a:p>
          <a:p>
            <a:r>
              <a:rPr lang="en-US" altLang="en-US" dirty="0"/>
              <a:t>CVS, 1986 (multi-platform)</a:t>
            </a:r>
          </a:p>
          <a:p>
            <a:r>
              <a:rPr lang="en-US" altLang="en-US" dirty="0"/>
              <a:t>SVN, 2000 (multi-platform)</a:t>
            </a:r>
          </a:p>
          <a:p>
            <a:r>
              <a:rPr lang="en-US" altLang="en-US" dirty="0"/>
              <a:t>Git and Mercurial, 2005 (multi-platform)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>
                <a:solidFill>
                  <a:srgbClr val="0070C0"/>
                </a:solidFill>
              </a:rPr>
              <a:t>The way these work has changed over the years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BB479-70FA-4E10-8A2D-1CFA21B450D7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Features of version control systems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All changes to a file are tracked</a:t>
            </a:r>
          </a:p>
          <a:p>
            <a:pPr lvl="1"/>
            <a:r>
              <a:rPr lang="en-US" altLang="en-US"/>
              <a:t>Version histories show </a:t>
            </a:r>
            <a:r>
              <a:rPr lang="en-US" altLang="en-US" b="1"/>
              <a:t>who</a:t>
            </a:r>
            <a:r>
              <a:rPr lang="en-US" altLang="en-US"/>
              <a:t>, </a:t>
            </a:r>
            <a:r>
              <a:rPr lang="en-US" altLang="en-US" b="1"/>
              <a:t>what</a:t>
            </a:r>
            <a:r>
              <a:rPr lang="en-US" altLang="en-US"/>
              <a:t>, </a:t>
            </a:r>
            <a:r>
              <a:rPr lang="en-US" altLang="en-US" b="1"/>
              <a:t>when</a:t>
            </a:r>
            <a:br>
              <a:rPr lang="en-US" altLang="en-US" b="1"/>
            </a:br>
            <a:endParaRPr lang="en-US" altLang="en-US" b="1"/>
          </a:p>
          <a:p>
            <a:r>
              <a:rPr lang="en-US" altLang="en-US"/>
              <a:t>Changes can be reverted (rewound to any earlier version)</a:t>
            </a:r>
            <a:br>
              <a:rPr lang="en-US" altLang="en-US"/>
            </a:br>
            <a:endParaRPr lang="en-US" altLang="en-US"/>
          </a:p>
          <a:p>
            <a:r>
              <a:rPr lang="en-US" altLang="en-US"/>
              <a:t>Changes between revisions are easy to identify</a:t>
            </a:r>
          </a:p>
          <a:p>
            <a:endParaRPr lang="en-US" altLang="en-US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703DA6-775D-4AF7-9AC9-D91BB1743DEC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686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Lock-Modify-Unlock solution</a:t>
            </a:r>
          </a:p>
        </p:txBody>
      </p:sp>
      <p:sp>
        <p:nvSpPr>
          <p:cNvPr id="3072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8956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0726" name="TextBox 8"/>
          <p:cNvSpPr txBox="1">
            <a:spLocks noChangeArrowheads="1"/>
          </p:cNvSpPr>
          <p:nvPr/>
        </p:nvSpPr>
        <p:spPr bwMode="auto">
          <a:xfrm>
            <a:off x="5105400" y="5715000"/>
            <a:ext cx="3963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wait until Harry releases the lock,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although she can retrieve a “readonly”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version of the file in the meantime.</a:t>
            </a:r>
          </a:p>
        </p:txBody>
      </p:sp>
      <p:sp>
        <p:nvSpPr>
          <p:cNvPr id="30727" name="TextBox 9"/>
          <p:cNvSpPr txBox="1">
            <a:spLocks noChangeArrowheads="1"/>
          </p:cNvSpPr>
          <p:nvPr/>
        </p:nvSpPr>
        <p:spPr bwMode="auto">
          <a:xfrm>
            <a:off x="3352800" y="9144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Early systems followed this model (RCS, SourceSafe)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Lock-Modify-Unlock only allows a single user to edit the file at a time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24384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1750" name="TextBox 8"/>
          <p:cNvSpPr txBox="1">
            <a:spLocks noChangeArrowheads="1"/>
          </p:cNvSpPr>
          <p:nvPr/>
        </p:nvSpPr>
        <p:spPr bwMode="auto">
          <a:xfrm>
            <a:off x="2665413" y="3152775"/>
            <a:ext cx="37226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must continually poll the system to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see if the file has been unlocked, or Harry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needs to tell her when he unlocks it.</a:t>
            </a:r>
            <a:br>
              <a:rPr lang="en-US" altLang="en-US" sz="1400" b="1">
                <a:solidFill>
                  <a:srgbClr val="9A0075"/>
                </a:solidFill>
              </a:rPr>
            </a:br>
            <a:endParaRPr lang="en-US" altLang="en-US" sz="1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Lock-Modify-Unlock has certain drawbacks:</a:t>
            </a:r>
            <a:endParaRPr lang="en-US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46100" y="1447800"/>
            <a:ext cx="8229600" cy="480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Harry has to remember to release his lock before Sally (or anyone else) can acquire the lock in order to edit 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Sally has to wait for Harry to finish before editing (editing must be done sequentially)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Harry might be adding some new methods (takes a long time) 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Harry might forget to release the lock before going home (or on vacation!)</a:t>
            </a:r>
          </a:p>
          <a:p>
            <a:pPr lvl="1"/>
            <a:endParaRPr lang="en-US" altLang="en-US">
              <a:solidFill>
                <a:srgbClr val="9A0075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F30496-3799-4F44-87A1-771ACB1373C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/>
          </a:p>
        </p:txBody>
      </p:sp>
      <p:pic>
        <p:nvPicPr>
          <p:cNvPr id="32773" name="Picture 3" descr="C:\Documents and Settings\hornick\Local Settings\Temporary Internet Files\Content.IE5\8GV4S627\MCj0078720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2667000"/>
            <a:ext cx="927100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The Copy-Modify-Merge solution allows concurrent editing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C807B54-A8C8-43F0-B716-1984C8E4B8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/>
          </a:p>
        </p:txBody>
      </p:sp>
      <p:pic>
        <p:nvPicPr>
          <p:cNvPr id="3379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8077200" cy="3979863"/>
          </a:xfrm>
          <a:noFill/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4564063" y="5408613"/>
            <a:ext cx="148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adds new methods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7316788" y="5408613"/>
            <a:ext cx="1119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Sally adds 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comments</a:t>
            </a:r>
            <a:endParaRPr lang="en-US" altLang="en-US" sz="1400" b="1">
              <a:solidFill>
                <a:srgbClr val="FF0000"/>
              </a:solidFill>
            </a:endParaRPr>
          </a:p>
        </p:txBody>
      </p:sp>
      <p:sp>
        <p:nvSpPr>
          <p:cNvPr id="33801" name="TextBox 9"/>
          <p:cNvSpPr txBox="1">
            <a:spLocks noChangeArrowheads="1"/>
          </p:cNvSpPr>
          <p:nvPr/>
        </p:nvSpPr>
        <p:spPr bwMode="auto">
          <a:xfrm>
            <a:off x="3260725" y="2590800"/>
            <a:ext cx="255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CVS, SVN use this model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Generating the class structure can be tedious</a:t>
            </a:r>
          </a:p>
          <a:p>
            <a:pPr lvl="1"/>
            <a:r>
              <a:rPr lang="en-US" dirty="0"/>
              <a:t>Instance variables</a:t>
            </a:r>
          </a:p>
          <a:p>
            <a:pPr lvl="1"/>
            <a:r>
              <a:rPr lang="en-US" dirty="0"/>
              <a:t>Class relationships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EA can generate stubbed code from UML Class diagrams!</a:t>
            </a:r>
          </a:p>
          <a:p>
            <a:pPr lvl="1"/>
            <a:r>
              <a:rPr lang="en-US" dirty="0"/>
              <a:t>Demo </a:t>
            </a:r>
          </a:p>
          <a:p>
            <a:r>
              <a:rPr lang="en-US" dirty="0"/>
              <a:t>Code Generation Tutorial</a:t>
            </a:r>
          </a:p>
          <a:p>
            <a:pPr lvl="1"/>
            <a:r>
              <a:rPr lang="en-US" sz="2000" u="sng" dirty="0">
                <a:hlinkClick r:id="rId2"/>
              </a:rPr>
              <a:t>https://emerald.msoe.edu/resources/doku.php?id=development_tools:enterprise_architect:code_engineering</a:t>
            </a:r>
            <a:endParaRPr lang="en-US" sz="2000" u="sng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689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recognizes conflicts 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E71D98-0682-4894-8930-97CD9962879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84582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5105400" y="5943600"/>
            <a:ext cx="2843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 is prevented from writing</a:t>
            </a:r>
          </a:p>
        </p:txBody>
      </p:sp>
      <p:sp>
        <p:nvSpPr>
          <p:cNvPr id="10" name="Right Arrow 9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Conflicting versions of the files are </a:t>
            </a:r>
            <a:r>
              <a:rPr lang="en-US" altLang="en-US" sz="3200" u="sng"/>
              <a:t>merged 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C220F7-5989-4F2D-8CE7-56714D263AA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 bwMode="auto">
          <a:xfrm>
            <a:off x="4191000" y="366395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1328738" y="3925888"/>
            <a:ext cx="3602037" cy="973137"/>
          </a:xfrm>
          <a:custGeom>
            <a:avLst/>
            <a:gdLst>
              <a:gd name="connsiteX0" fmla="*/ 0 w 3603172"/>
              <a:gd name="connsiteY0" fmla="*/ 972456 h 972456"/>
              <a:gd name="connsiteX1" fmla="*/ 1600200 w 3603172"/>
              <a:gd name="connsiteY1" fmla="*/ 47171 h 972456"/>
              <a:gd name="connsiteX2" fmla="*/ 3603172 w 3603172"/>
              <a:gd name="connsiteY2" fmla="*/ 689428 h 972456"/>
              <a:gd name="connsiteX3" fmla="*/ 3603172 w 3603172"/>
              <a:gd name="connsiteY3" fmla="*/ 689428 h 97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3172" h="972456">
                <a:moveTo>
                  <a:pt x="0" y="972456"/>
                </a:moveTo>
                <a:cubicBezTo>
                  <a:pt x="499835" y="533399"/>
                  <a:pt x="999671" y="94342"/>
                  <a:pt x="1600200" y="47171"/>
                </a:cubicBezTo>
                <a:cubicBezTo>
                  <a:pt x="2200729" y="0"/>
                  <a:pt x="3603172" y="689428"/>
                  <a:pt x="3603172" y="689428"/>
                </a:cubicBezTo>
                <a:lnTo>
                  <a:pt x="3603172" y="689428"/>
                </a:lnTo>
              </a:path>
            </a:pathLst>
          </a:custGeom>
          <a:noFill/>
          <a:ln w="412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48" name="TextBox 9"/>
          <p:cNvSpPr txBox="1">
            <a:spLocks noChangeArrowheads="1"/>
          </p:cNvSpPr>
          <p:nvPr/>
        </p:nvSpPr>
        <p:spPr bwMode="auto">
          <a:xfrm>
            <a:off x="2952750" y="2278063"/>
            <a:ext cx="3162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Conflicts are automatically resolved in many cases using robust merging algorithms. </a:t>
            </a:r>
            <a:br>
              <a:rPr lang="en-US" altLang="en-US" sz="1400" b="1">
                <a:solidFill>
                  <a:srgbClr val="9A0075"/>
                </a:solidFill>
              </a:rPr>
            </a:b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FF0000"/>
                </a:solidFill>
              </a:rPr>
              <a:t>However, manual merging is sometimes necessary and can introduce errors.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693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Repository keeps both users synchronized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ACF41D-4E69-48CF-82EB-3CD3EFE5EA1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352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Copy-Modify-Merge is generally easy to use and manage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2390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/>
              <a:t>Users can work in parallel</a:t>
            </a:r>
            <a:br>
              <a:rPr lang="en-US" altLang="en-US"/>
            </a:b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Most of the time, concurrent changes don’t overlap</a:t>
            </a:r>
          </a:p>
          <a:p>
            <a:pPr lvl="1"/>
            <a:r>
              <a:rPr lang="en-US" altLang="en-US">
                <a:solidFill>
                  <a:srgbClr val="FF0000"/>
                </a:solidFill>
              </a:rPr>
              <a:t>People generally don’t edit exactly the same code simultaneously, so merging is done automatically in many cases 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Amount of time spent resolving conflicts is nearly always less than the time that would be spent waiting for a lock to be released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934E541-69EF-4542-B705-8452F2922FE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/>
          </a:p>
        </p:txBody>
      </p:sp>
      <p:pic>
        <p:nvPicPr>
          <p:cNvPr id="37893" name="Picture 2" descr="C:\Documents and Settings\hornick\Local Settings\Temporary Internet Files\Content.IE5\79P9BVPJ\MCj007884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29200"/>
            <a:ext cx="12858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 descr="C:\Documents and Settings\hornick\Local Settings\Temporary Internet Files\Content.IE5\3EMX8BOC\MCj0299723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95400"/>
            <a:ext cx="1814513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Lock-Modify-Unlock ever needed anymore?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6324600" cy="44116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/>
              <a:t>When two or more people need to work on the same file, the simultaneous changes may not be mergable in all cases</a:t>
            </a:r>
            <a:r>
              <a:rPr lang="en-US" altLang="en-US"/>
              <a:t>:</a:t>
            </a:r>
          </a:p>
          <a:p>
            <a:pPr lvl="1"/>
            <a:r>
              <a:rPr lang="en-US" altLang="en-US">
                <a:solidFill>
                  <a:srgbClr val="9A0075"/>
                </a:solidFill>
              </a:rPr>
              <a:t>MS Office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Image documents</a:t>
            </a:r>
          </a:p>
          <a:p>
            <a:pPr lvl="1"/>
            <a:r>
              <a:rPr lang="en-US" altLang="en-US">
                <a:solidFill>
                  <a:srgbClr val="00B050"/>
                </a:solidFill>
              </a:rPr>
              <a:t>Other binary files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F54E2F-71EC-459C-BA60-72AB745D94A0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/>
          </a:p>
        </p:txBody>
      </p:sp>
      <p:pic>
        <p:nvPicPr>
          <p:cNvPr id="38917" name="Picture 2" descr="C:\Documents and Settings\hornick\Local Settings\Temporary Internet Files\Content.IE5\3EMX8BOC\MCj043380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6764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Subversion’s is centralized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dirty="0"/>
              <a:t>A repository is typically hosted on a server.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  <a:p>
            <a:r>
              <a:rPr lang="en-US" altLang="en-US" sz="2800" dirty="0">
                <a:solidFill>
                  <a:srgbClr val="0070C0"/>
                </a:solidFill>
              </a:rPr>
              <a:t>Version history is on the server, not on your local PC</a:t>
            </a:r>
            <a:endParaRPr lang="en-US" altLang="en-US" sz="2400" dirty="0">
              <a:solidFill>
                <a:srgbClr val="FF0000"/>
              </a:solidFill>
            </a:endParaRPr>
          </a:p>
          <a:p>
            <a:r>
              <a:rPr lang="en-US" altLang="en-US" sz="2800" dirty="0">
                <a:solidFill>
                  <a:srgbClr val="FF0000"/>
                </a:solidFill>
              </a:rPr>
              <a:t>If the server or network become unavailable, everyone gets stuck with the working copy they have.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EDCDC7-670A-4F97-86AA-78AF10438FB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25146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&quot;No&quot; Symbol 1"/>
          <p:cNvSpPr/>
          <p:nvPr/>
        </p:nvSpPr>
        <p:spPr bwMode="auto">
          <a:xfrm>
            <a:off x="5867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7391400" y="3962400"/>
            <a:ext cx="762000" cy="762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792162"/>
          </a:xfrm>
        </p:spPr>
        <p:txBody>
          <a:bodyPr/>
          <a:lstStyle/>
          <a:p>
            <a:r>
              <a:rPr lang="en-US" altLang="en-US"/>
              <a:t>Distributed Version Control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64D325-B4E5-446E-8452-D2820ED3D1F8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/>
          </a:p>
        </p:txBody>
      </p:sp>
      <p:pic>
        <p:nvPicPr>
          <p:cNvPr id="41988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52400" y="6324600"/>
            <a:ext cx="2681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/>
              <a:t>Image: http://git-scm.com/book/</a:t>
            </a:r>
          </a:p>
        </p:txBody>
      </p:sp>
      <p:sp>
        <p:nvSpPr>
          <p:cNvPr id="41990" name="Content Placeholder 2"/>
          <p:cNvSpPr>
            <a:spLocks noGrp="1"/>
          </p:cNvSpPr>
          <p:nvPr>
            <p:ph idx="1"/>
          </p:nvPr>
        </p:nvSpPr>
        <p:spPr>
          <a:xfrm>
            <a:off x="173038" y="914400"/>
            <a:ext cx="5313362" cy="49053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/>
              <a:t>A “remote master” repository is typically hosted on a server.</a:t>
            </a:r>
          </a:p>
          <a:p>
            <a:r>
              <a:rPr lang="en-US" altLang="en-US" sz="2400" u="sng">
                <a:solidFill>
                  <a:srgbClr val="0070C0"/>
                </a:solidFill>
              </a:rPr>
              <a:t>Clones</a:t>
            </a:r>
            <a:r>
              <a:rPr lang="en-US" altLang="en-US" sz="2400">
                <a:solidFill>
                  <a:srgbClr val="0070C0"/>
                </a:solidFill>
              </a:rPr>
              <a:t> of the remote repository are maintained on each user’s computer</a:t>
            </a:r>
            <a:endParaRPr lang="en-US" altLang="en-US" sz="2400">
              <a:solidFill>
                <a:srgbClr val="FF0000"/>
              </a:solidFill>
            </a:endParaRPr>
          </a:p>
          <a:p>
            <a:r>
              <a:rPr lang="en-US" altLang="en-US" sz="2400">
                <a:solidFill>
                  <a:srgbClr val="FF0000"/>
                </a:solidFill>
              </a:rPr>
              <a:t>If the server goes down, users can continue sharing code (provided they can connect over a network) by synch’ing to </a:t>
            </a:r>
            <a:r>
              <a:rPr lang="en-US" altLang="en-US" sz="2400" u="sng">
                <a:solidFill>
                  <a:srgbClr val="FF0000"/>
                </a:solidFill>
              </a:rPr>
              <a:t>each others’ repositories</a:t>
            </a:r>
          </a:p>
          <a:p>
            <a:r>
              <a:rPr lang="en-US" altLang="en-US" sz="2400">
                <a:solidFill>
                  <a:srgbClr val="00B050"/>
                </a:solidFill>
              </a:rPr>
              <a:t>If the network is unavailable, users can continue reading &amp; writing to their own local repository – synch’ing with others later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5715000" y="6016625"/>
            <a:ext cx="255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Git and Mercurial use this model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Control with </a:t>
            </a:r>
            <a:r>
              <a:rPr lang="en-US" dirty="0" err="1"/>
              <a:t>git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801" y="1417638"/>
            <a:ext cx="6302423" cy="485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002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vs.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Stages a new file in the local repo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Merging in a DVCS, part 1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CD6FC2-F4FD-4444-8A20-1E72A7E70D93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/>
          </a:p>
        </p:txBody>
      </p:sp>
      <p:pic>
        <p:nvPicPr>
          <p:cNvPr id="44036" name="Picture 2" descr="http://git-scm.com/figures/18333fig0103-t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524000"/>
            <a:ext cx="346710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4038" name="TextBox 8"/>
          <p:cNvSpPr txBox="1">
            <a:spLocks noChangeArrowheads="1"/>
          </p:cNvSpPr>
          <p:nvPr/>
        </p:nvSpPr>
        <p:spPr bwMode="auto">
          <a:xfrm>
            <a:off x="750888" y="5656263"/>
            <a:ext cx="311308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1. Initially, both users’ repositories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are synch’d to the remote master;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All files are identical.</a:t>
            </a:r>
          </a:p>
        </p:txBody>
      </p:sp>
      <p:sp>
        <p:nvSpPr>
          <p:cNvPr id="44039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673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2. Both users edit the same file, and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local repositories reflect their changes</a:t>
            </a:r>
          </a:p>
        </p:txBody>
      </p:sp>
      <p:pic>
        <p:nvPicPr>
          <p:cNvPr id="440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49375"/>
            <a:ext cx="35433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Version Control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000"/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44F7B4F-A43E-47B7-8948-5C5A8222965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/>
          </a:p>
        </p:txBody>
      </p:sp>
      <p:pic>
        <p:nvPicPr>
          <p:cNvPr id="5" name="Shape 52" descr="2000px-Git-logo.svg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67400" y="4876800"/>
            <a:ext cx="2958574" cy="10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2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ACF101-C1F7-4E43-8FA1-0C9032A0492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5061" name="TextBox 8"/>
          <p:cNvSpPr txBox="1">
            <a:spLocks noChangeArrowheads="1"/>
          </p:cNvSpPr>
          <p:nvPr/>
        </p:nvSpPr>
        <p:spPr bwMode="auto">
          <a:xfrm>
            <a:off x="655638" y="6027738"/>
            <a:ext cx="31654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3. User A “pushes” her repository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to the remote master to synch; this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succeeds.</a:t>
            </a:r>
          </a:p>
        </p:txBody>
      </p:sp>
      <p:sp>
        <p:nvSpPr>
          <p:cNvPr id="45062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9131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4. User B attempts to “push”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fails due to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User A’s earlier push. Remote does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not change.</a:t>
            </a:r>
          </a:p>
        </p:txBody>
      </p:sp>
      <p:pic>
        <p:nvPicPr>
          <p:cNvPr id="450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49325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4" name="Straight Arrow Connector 6"/>
          <p:cNvCxnSpPr>
            <a:cxnSpLocks noChangeShapeType="1"/>
          </p:cNvCxnSpPr>
          <p:nvPr/>
        </p:nvCxnSpPr>
        <p:spPr bwMode="auto">
          <a:xfrm flipV="1">
            <a:off x="11430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1049338"/>
            <a:ext cx="3895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6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914400" cy="39211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&quot;No&quot; Symbol 15"/>
          <p:cNvSpPr/>
          <p:nvPr/>
        </p:nvSpPr>
        <p:spPr bwMode="auto">
          <a:xfrm>
            <a:off x="7554913" y="2944813"/>
            <a:ext cx="381000" cy="381000"/>
          </a:xfrm>
          <a:prstGeom prst="noSmoking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014413"/>
            <a:ext cx="360997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49325"/>
            <a:ext cx="369570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3 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67C41F0-8D0D-46BB-AE35-EF9CA194E7BF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9" name="Right Arrow 8"/>
          <p:cNvSpPr/>
          <p:nvPr/>
        </p:nvSpPr>
        <p:spPr bwMode="auto">
          <a:xfrm>
            <a:off x="4152900" y="25908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6087" name="TextBox 8"/>
          <p:cNvSpPr txBox="1">
            <a:spLocks noChangeArrowheads="1"/>
          </p:cNvSpPr>
          <p:nvPr/>
        </p:nvSpPr>
        <p:spPr bwMode="auto">
          <a:xfrm>
            <a:off x="655638" y="5740400"/>
            <a:ext cx="3078162" cy="954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5. User B “pulls” User A’s updates from the remote master, merging A and B together. </a:t>
            </a:r>
            <a:r>
              <a:rPr lang="en-US" altLang="en-US" sz="1400" b="1">
                <a:solidFill>
                  <a:srgbClr val="FF0000"/>
                </a:solidFill>
              </a:rPr>
              <a:t>Merging is automatic with some exceptions.</a:t>
            </a:r>
          </a:p>
        </p:txBody>
      </p:sp>
      <p:sp>
        <p:nvSpPr>
          <p:cNvPr id="46088" name="TextBox 8"/>
          <p:cNvSpPr txBox="1">
            <a:spLocks noChangeArrowheads="1"/>
          </p:cNvSpPr>
          <p:nvPr/>
        </p:nvSpPr>
        <p:spPr bwMode="auto">
          <a:xfrm>
            <a:off x="5257800" y="5765800"/>
            <a:ext cx="379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6. User B “pushes”  his repository</a:t>
            </a:r>
            <a:br>
              <a:rPr lang="en-US" altLang="en-US" sz="1400" b="1">
                <a:solidFill>
                  <a:srgbClr val="9A0075"/>
                </a:solidFill>
              </a:rPr>
            </a:br>
            <a:r>
              <a:rPr lang="en-US" altLang="en-US" sz="1400" b="1">
                <a:solidFill>
                  <a:srgbClr val="9A0075"/>
                </a:solidFill>
              </a:rPr>
              <a:t>to the remote to synch; this now succeeds</a:t>
            </a:r>
          </a:p>
        </p:txBody>
      </p:sp>
      <p:cxnSp>
        <p:nvCxnSpPr>
          <p:cNvPr id="46089" name="Straight Arrow Connector 6"/>
          <p:cNvCxnSpPr>
            <a:cxnSpLocks noChangeShapeType="1"/>
          </p:cNvCxnSpPr>
          <p:nvPr/>
        </p:nvCxnSpPr>
        <p:spPr bwMode="auto">
          <a:xfrm>
            <a:off x="2590800" y="2762250"/>
            <a:ext cx="609600" cy="514350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Straight Arrow Connector 13"/>
          <p:cNvCxnSpPr>
            <a:cxnSpLocks noChangeShapeType="1"/>
          </p:cNvCxnSpPr>
          <p:nvPr/>
        </p:nvCxnSpPr>
        <p:spPr bwMode="auto">
          <a:xfrm flipH="1" flipV="1">
            <a:off x="7315200" y="2933700"/>
            <a:ext cx="609600" cy="3429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095375"/>
            <a:ext cx="35718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Merging in a DVCS, part 4 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DC0169-1AAC-4F87-A82E-9CC1C6C1B92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7109" name="TextBox 8"/>
          <p:cNvSpPr txBox="1">
            <a:spLocks noChangeArrowheads="1"/>
          </p:cNvSpPr>
          <p:nvPr/>
        </p:nvSpPr>
        <p:spPr bwMode="auto">
          <a:xfrm>
            <a:off x="1905000" y="5897563"/>
            <a:ext cx="5940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7. User B “pulls”  from the remote, and everyone is in synch again.</a:t>
            </a:r>
          </a:p>
        </p:txBody>
      </p:sp>
      <p:cxnSp>
        <p:nvCxnSpPr>
          <p:cNvPr id="47110" name="Straight Arrow Connector 6"/>
          <p:cNvCxnSpPr>
            <a:cxnSpLocks noChangeShapeType="1"/>
          </p:cNvCxnSpPr>
          <p:nvPr/>
        </p:nvCxnSpPr>
        <p:spPr bwMode="auto">
          <a:xfrm flipH="1">
            <a:off x="3505200" y="3048000"/>
            <a:ext cx="838200" cy="381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D6AC4-D548-4FD0-8FEF-46211DC8A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Installing/configuring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4922E-AE7B-4CD1-92ED-644B131E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You must have Git installed on your computer</a:t>
            </a:r>
          </a:p>
          <a:p>
            <a:pPr lvl="1"/>
            <a:r>
              <a:rPr lang="en-US" sz="2000" dirty="0">
                <a:hlinkClick r:id="rId2"/>
              </a:rPr>
              <a:t>https://git-scm.com/download/win</a:t>
            </a:r>
            <a:endParaRPr lang="en-US" sz="2000" dirty="0"/>
          </a:p>
          <a:p>
            <a:pPr lvl="1"/>
            <a:r>
              <a:rPr lang="en-US" sz="2000" dirty="0"/>
              <a:t>Default options are good</a:t>
            </a:r>
          </a:p>
          <a:p>
            <a:pPr lvl="1"/>
            <a:r>
              <a:rPr lang="en-US" sz="2000" b="1" dirty="0"/>
              <a:t>YOU CAN SELECT YOUR DEFAULT EDITOR – Notepad++ is a good option if you already use that. Or </a:t>
            </a:r>
            <a:r>
              <a:rPr lang="en-US" sz="2000" b="1" dirty="0" err="1"/>
              <a:t>nano</a:t>
            </a:r>
            <a:r>
              <a:rPr lang="en-US" sz="2000" b="1" dirty="0"/>
              <a:t> if you want a simple command line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B4C3A-8C07-4803-B497-33DF1648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40AF3F-DF69-459E-9D1B-16CFE7FC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1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HTTPS vs SSH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You may want to set up a public/private key pair to use SSH instead of HTTPS</a:t>
            </a:r>
          </a:p>
          <a:p>
            <a:r>
              <a:rPr lang="en-US" altLang="en-US" sz="2400" dirty="0"/>
              <a:t>If you use HTTPS you will need to sign in every time you use a git command</a:t>
            </a:r>
          </a:p>
          <a:p>
            <a:pPr lvl="1"/>
            <a:r>
              <a:rPr lang="en-US" altLang="en-US" sz="2000" dirty="0"/>
              <a:t>IntelliJ will save these settings for you, but other IDEs may not</a:t>
            </a:r>
          </a:p>
          <a:p>
            <a:r>
              <a:rPr lang="en-US" altLang="en-US" sz="2400" dirty="0"/>
              <a:t>SSH is a more reliable, long term solution</a:t>
            </a:r>
          </a:p>
          <a:p>
            <a:pPr lvl="1"/>
            <a:r>
              <a:rPr lang="en-US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read this!</a:t>
            </a:r>
            <a:endParaRPr lang="en-US" altLang="en-US" sz="2000" dirty="0">
              <a:hlinkClick r:id="rId2"/>
            </a:endParaRPr>
          </a:p>
          <a:p>
            <a:pPr lvl="1"/>
            <a:r>
              <a:rPr lang="en-US" altLang="en-US" sz="2000" dirty="0">
                <a:hlinkClick r:id="rId2"/>
              </a:rPr>
              <a:t>http://jr0cket.co.uk/2016/05/ssh-or-https-that-is-the-github-question.html</a:t>
            </a:r>
            <a:endParaRPr lang="en-US" altLang="en-US" sz="2000" dirty="0"/>
          </a:p>
          <a:p>
            <a:pPr lvl="1"/>
            <a:r>
              <a:rPr lang="en-US" sz="2000" dirty="0">
                <a:hlinkClick r:id="rId3"/>
              </a:rPr>
              <a:t>https://faculty-web.msoe.edu/yoder/se2030/Git#ssh</a:t>
            </a:r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9E6D72-E81E-4B3C-8DF0-B3BA49E45363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Git Commands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/>
              <a:t>clone</a:t>
            </a:r>
          </a:p>
          <a:p>
            <a:pPr lvl="1"/>
            <a:r>
              <a:rPr lang="en-US" altLang="en-US" sz="2000" dirty="0"/>
              <a:t>Copy the entire directory</a:t>
            </a:r>
          </a:p>
          <a:p>
            <a:r>
              <a:rPr lang="en-US" altLang="en-US" sz="2400" dirty="0"/>
              <a:t>status</a:t>
            </a:r>
          </a:p>
          <a:p>
            <a:pPr lvl="1"/>
            <a:r>
              <a:rPr lang="en-US" altLang="en-US" sz="2000" dirty="0"/>
              <a:t>Shows local repo info about “staged” “</a:t>
            </a:r>
            <a:r>
              <a:rPr lang="en-US" altLang="en-US" sz="2000" dirty="0" err="1"/>
              <a:t>unstaged</a:t>
            </a:r>
            <a:r>
              <a:rPr lang="en-US" altLang="en-US" sz="2000" dirty="0"/>
              <a:t>” “untracked” files</a:t>
            </a:r>
          </a:p>
          <a:p>
            <a:r>
              <a:rPr lang="en-US" altLang="en-US" sz="2400" dirty="0"/>
              <a:t>add</a:t>
            </a:r>
          </a:p>
          <a:p>
            <a:pPr lvl="1"/>
            <a:r>
              <a:rPr lang="en-US" altLang="en-US" sz="2000" dirty="0"/>
              <a:t>Stages a new file in the local repo (first)</a:t>
            </a:r>
          </a:p>
          <a:p>
            <a:r>
              <a:rPr lang="en-US" altLang="en-US" sz="2400" dirty="0"/>
              <a:t>commit</a:t>
            </a:r>
          </a:p>
          <a:p>
            <a:pPr lvl="1"/>
            <a:r>
              <a:rPr lang="en-US" altLang="en-US" sz="2000" dirty="0"/>
              <a:t>Lock your changes into the local repo (second)</a:t>
            </a:r>
          </a:p>
          <a:p>
            <a:r>
              <a:rPr lang="en-US" altLang="en-US" sz="2400" dirty="0"/>
              <a:t>push</a:t>
            </a:r>
          </a:p>
          <a:p>
            <a:pPr lvl="1"/>
            <a:r>
              <a:rPr lang="en-US" altLang="en-US" sz="2000" dirty="0"/>
              <a:t>Sync your files to shared repo (third)</a:t>
            </a:r>
          </a:p>
          <a:p>
            <a:r>
              <a:rPr lang="en-US" altLang="en-US" sz="2400" dirty="0"/>
              <a:t>pull</a:t>
            </a:r>
          </a:p>
          <a:p>
            <a:pPr lvl="1"/>
            <a:r>
              <a:rPr lang="en-US" altLang="en-US" sz="2000" dirty="0"/>
              <a:t>Get updated files from the shared repo</a:t>
            </a:r>
          </a:p>
          <a:p>
            <a:endParaRPr lang="en-US" altLang="en-US" sz="2400" dirty="0"/>
          </a:p>
        </p:txBody>
      </p:sp>
      <p:pic>
        <p:nvPicPr>
          <p:cNvPr id="1028" name="Picture 4" descr="https://www.patrickzahnd.ch/uploads/git-transport-v1.png">
            <a:extLst>
              <a:ext uri="{FF2B5EF4-FFF2-40B4-BE49-F238E27FC236}">
                <a16:creationId xmlns:a16="http://schemas.microsoft.com/office/drawing/2014/main" id="{819FE807-A5DA-4D33-A756-919A07AA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0" t="11028"/>
          <a:stretch/>
        </p:blipFill>
        <p:spPr bwMode="auto">
          <a:xfrm>
            <a:off x="5029200" y="1143000"/>
            <a:ext cx="2324100" cy="184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9EFA8C-53C3-4122-9519-334A1BE51D8A}"/>
              </a:ext>
            </a:extLst>
          </p:cNvPr>
          <p:cNvSpPr/>
          <p:nvPr/>
        </p:nvSpPr>
        <p:spPr bwMode="auto">
          <a:xfrm>
            <a:off x="5867400" y="2590800"/>
            <a:ext cx="6096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B057F-1BBA-453B-9255-C3BF27434C03}"/>
              </a:ext>
            </a:extLst>
          </p:cNvPr>
          <p:cNvSpPr/>
          <p:nvPr/>
        </p:nvSpPr>
        <p:spPr bwMode="auto">
          <a:xfrm>
            <a:off x="6203570" y="2289175"/>
            <a:ext cx="273430" cy="149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41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B0B6A074-A7B4-4C3A-B276-D3D4BA09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Steps to git started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B16B8CB6-3E05-4F86-B5FB-D9CFBE2C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Sign up at bitbucket.org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/>
              <a:t>Look for my invite…</a:t>
            </a:r>
          </a:p>
          <a:p>
            <a:pPr marL="571500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800" dirty="0"/>
              <a:t>Install </a:t>
            </a:r>
            <a:r>
              <a:rPr lang="en-US" altLang="en-US" sz="1800" dirty="0" err="1"/>
              <a:t>git</a:t>
            </a:r>
            <a:endParaRPr lang="en-US" altLang="en-US" sz="1800" dirty="0"/>
          </a:p>
          <a:p>
            <a:pPr marL="868363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>
                <a:hlinkClick r:id="rId2"/>
              </a:rPr>
              <a:t>https://faculty-web.msoe.edu/hornick/Courses/se2030/SDL-InstallingtheGitclient-150916-1010-2.pdf</a:t>
            </a:r>
            <a:endParaRPr lang="en-US" altLang="en-US" sz="16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Create an IntelliJ Project</a:t>
            </a:r>
            <a:endParaRPr lang="en-US" altLang="en-US" sz="1800" dirty="0"/>
          </a:p>
          <a:p>
            <a:pPr marL="519113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2000" dirty="0"/>
              <a:t>Initialize the </a:t>
            </a:r>
            <a:r>
              <a:rPr lang="en-US" altLang="en-US" sz="2000" dirty="0" err="1"/>
              <a:t>git</a:t>
            </a:r>
            <a:r>
              <a:rPr lang="en-US" altLang="en-US" sz="2000" dirty="0"/>
              <a:t> repo (only 1 person from a team)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600" dirty="0" err="1"/>
              <a:t>git</a:t>
            </a:r>
            <a:r>
              <a:rPr lang="en-US" altLang="en-US" sz="1600" dirty="0"/>
              <a:t> </a:t>
            </a:r>
            <a:r>
              <a:rPr lang="en-US" altLang="en-US" sz="1600" dirty="0" err="1"/>
              <a:t>init</a:t>
            </a:r>
            <a:r>
              <a:rPr lang="en-US" altLang="en-US" sz="1600" dirty="0"/>
              <a:t> 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sz="1600" dirty="0" err="1"/>
              <a:t>git</a:t>
            </a:r>
            <a:r>
              <a:rPr lang="en-US" sz="1600" dirty="0"/>
              <a:t> remote add origin https://yourname@bitbucket.org/se2030riley/wc#.git</a:t>
            </a:r>
            <a:endParaRPr lang="en-US" altLang="en-US" sz="1600" dirty="0"/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add .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commit –m “First commit”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r>
              <a:rPr lang="en-US" altLang="en-US" sz="1400" dirty="0" err="1"/>
              <a:t>git</a:t>
            </a:r>
            <a:r>
              <a:rPr lang="en-US" altLang="en-US" sz="1400" dirty="0"/>
              <a:t> push origin master</a:t>
            </a:r>
          </a:p>
          <a:p>
            <a:pPr marL="920750" lvl="1" indent="-457200">
              <a:buFont typeface="Arial" panose="020B0604020202020204" pitchFamily="34" charset="0"/>
              <a:buAutoNum type="arabicPeriod"/>
              <a:defRPr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Lets try this together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Make a change, push the change</a:t>
            </a:r>
          </a:p>
          <a:p>
            <a:r>
              <a:rPr lang="en-US" altLang="en-US" dirty="0"/>
              <a:t>Pull changes from others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What is happening???</a:t>
            </a:r>
          </a:p>
          <a:p>
            <a:pPr lvl="1"/>
            <a:r>
              <a:rPr lang="en-US" altLang="en-US" dirty="0"/>
              <a:t>Merge conflicts!</a:t>
            </a:r>
          </a:p>
          <a:p>
            <a:endParaRPr lang="en-US" altLang="en-US" dirty="0"/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343AFD-5264-40F3-8042-606F9EDB09EA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Further Considerations (cont.)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Make sure to </a:t>
            </a:r>
            <a:r>
              <a:rPr lang="en-US" altLang="en-US" sz="2800" dirty="0">
                <a:solidFill>
                  <a:srgbClr val="CC0000"/>
                </a:solidFill>
              </a:rPr>
              <a:t>UPDATE REGULARLY</a:t>
            </a:r>
            <a:endParaRPr lang="en-US" altLang="en-US" sz="2800" dirty="0"/>
          </a:p>
          <a:p>
            <a:pPr lvl="1"/>
            <a:r>
              <a:rPr lang="en-US" altLang="en-US" dirty="0"/>
              <a:t>otherwise you will have lots of conflicts</a:t>
            </a:r>
          </a:p>
          <a:p>
            <a:pPr lvl="1"/>
            <a:r>
              <a:rPr lang="en-US" altLang="en-US" dirty="0"/>
              <a:t>Do a “pull” every time you turn on your machine to work!</a:t>
            </a:r>
          </a:p>
          <a:p>
            <a:r>
              <a:rPr lang="en-US" altLang="en-US" sz="2800" dirty="0"/>
              <a:t>GIT will not help you if you do not </a:t>
            </a:r>
            <a:r>
              <a:rPr lang="en-US" altLang="en-US" sz="2800" dirty="0">
                <a:solidFill>
                  <a:srgbClr val="CC0000"/>
                </a:solidFill>
              </a:rPr>
              <a:t>COMMIT REGULARLY</a:t>
            </a:r>
          </a:p>
          <a:p>
            <a:pPr lvl="1"/>
            <a:r>
              <a:rPr lang="en-US" altLang="en-US" dirty="0"/>
              <a:t>Do a “push” any time you make </a:t>
            </a:r>
            <a:r>
              <a:rPr lang="en-US" altLang="en-US" dirty="0">
                <a:solidFill>
                  <a:srgbClr val="FF0000"/>
                </a:solidFill>
              </a:rPr>
              <a:t>any</a:t>
            </a:r>
            <a:r>
              <a:rPr lang="en-US" altLang="en-US" dirty="0"/>
              <a:t> working changes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WARNING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E5B908-0C84-451E-83E1-6B9EF56023CA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2228" name="Rectangle 1"/>
          <p:cNvSpPr>
            <a:spLocks noGrp="1" noChangeArrowheads="1"/>
          </p:cNvSpPr>
          <p:nvPr>
            <p:ph idx="1"/>
          </p:nvPr>
        </p:nvSpPr>
        <p:spPr>
          <a:xfrm>
            <a:off x="457200" y="2555875"/>
            <a:ext cx="8229600" cy="273843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You should not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git add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commit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, or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66666"/>
                </a:solidFill>
                <a:latin typeface="Monaco"/>
              </a:rPr>
              <a:t>push</a:t>
            </a:r>
            <a:r>
              <a:rPr lang="en-US" altLang="en-US" sz="2000" dirty="0">
                <a:solidFill>
                  <a:srgbClr val="613A00"/>
                </a:solidFill>
              </a:rPr>
              <a:t> </a:t>
            </a: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sensitive information to a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solidFill>
                  <a:srgbClr val="613A00"/>
                </a:solidFill>
                <a:latin typeface="helvetica" panose="020B0604020202020204" pitchFamily="34" charset="0"/>
              </a:rPr>
              <a:t>remote repository. Sensitive information can include, but is not limited to:</a:t>
            </a:r>
            <a:endParaRPr lang="en-US" altLang="en-US" sz="1400" dirty="0"/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Passwords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SSH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4183C4"/>
                </a:solidFill>
                <a:latin typeface="inherit"/>
                <a:hlinkClick r:id="rId2"/>
              </a:rPr>
              <a:t>AWS access keys</a:t>
            </a:r>
            <a:endParaRPr lang="en-US" altLang="en-US" sz="2000" dirty="0">
              <a:solidFill>
                <a:srgbClr val="613A00"/>
              </a:solidFill>
              <a:latin typeface="inherit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API keys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Credit card numbers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2000" dirty="0">
                <a:solidFill>
                  <a:srgbClr val="613A00"/>
                </a:solidFill>
                <a:latin typeface="inherit"/>
              </a:rPr>
              <a:t>PIN numbers</a:t>
            </a:r>
            <a:endParaRPr lang="en-US" altLang="en-US" sz="2000" dirty="0">
              <a:solidFill>
                <a:srgbClr val="613A00"/>
              </a:solidFill>
              <a:latin typeface="helvetica" panose="020B0604020202020204" pitchFamily="34" charset="0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6B67D8-2971-4DC7-9653-25F8BCF5380D}"/>
              </a:ext>
            </a:extLst>
          </p:cNvPr>
          <p:cNvSpPr txBox="1"/>
          <p:nvPr/>
        </p:nvSpPr>
        <p:spPr>
          <a:xfrm>
            <a:off x="5029200" y="5638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.</a:t>
            </a:r>
            <a:r>
              <a:rPr lang="en-US" dirty="0" err="1"/>
              <a:t>gitignore</a:t>
            </a:r>
            <a:r>
              <a:rPr lang="en-US" dirty="0"/>
              <a:t>!!!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0"/>
            <a:ext cx="4800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 many cases, multiple projects run concurrently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3434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New features are typically being added to the next version</a:t>
            </a:r>
            <a:br>
              <a:rPr lang="en-US" sz="2400" dirty="0"/>
            </a:br>
            <a:endParaRPr lang="en-US" sz="2400" dirty="0"/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400" dirty="0"/>
              <a:t>While at the same time, defects need to be corrected in existing releases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076672-8FDE-4FAF-BA50-F66EC838DA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Git Ignore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1800" dirty="0"/>
              <a:t>A .</a:t>
            </a:r>
            <a:r>
              <a:rPr lang="en-US" altLang="en-US" sz="1800" dirty="0" err="1"/>
              <a:t>gitignore</a:t>
            </a:r>
            <a:r>
              <a:rPr lang="en-US" altLang="en-US" sz="1800" dirty="0"/>
              <a:t> file in the root directory of your project specifies which files to skip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1300" dirty="0"/>
          </a:p>
          <a:p>
            <a:endParaRPr lang="en-US" altLang="en-US" sz="2000" dirty="0"/>
          </a:p>
          <a:p>
            <a:r>
              <a:rPr lang="en-US" altLang="en-US" sz="2000" dirty="0"/>
              <a:t>What additionally should you ignore for IntelliJ?</a:t>
            </a:r>
          </a:p>
          <a:p>
            <a:pPr lvl="1"/>
            <a:r>
              <a:rPr lang="en-US" altLang="en-US" sz="1600" dirty="0"/>
              <a:t>workspace.xml</a:t>
            </a:r>
          </a:p>
          <a:p>
            <a:pPr lvl="1"/>
            <a:r>
              <a:rPr lang="en-US" altLang="en-US" sz="1600" dirty="0"/>
              <a:t>misc.xml</a:t>
            </a:r>
          </a:p>
          <a:p>
            <a:pPr lvl="1"/>
            <a:endParaRPr lang="en-US" altLang="en-US" sz="1600" dirty="0"/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CEB739-D6D6-40CF-B7CC-6E61B24785B3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7391400" y="2286000"/>
            <a:ext cx="1600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*.class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*.jar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*.war</a:t>
            </a:r>
          </a:p>
          <a:p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*.ear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Further Considerations (cont.)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Deleting a file in IntelliJ and then pushing will remove the file from the current repo push</a:t>
            </a:r>
          </a:p>
          <a:p>
            <a:pPr lvl="1"/>
            <a:r>
              <a:rPr lang="en-US" sz="2000" dirty="0"/>
              <a:t>It will NOT remove it from the history</a:t>
            </a:r>
          </a:p>
          <a:p>
            <a:pPr lvl="1"/>
            <a:r>
              <a:rPr lang="en-US" sz="2000" dirty="0"/>
              <a:t>Deleting a directory will not remove the file!</a:t>
            </a:r>
          </a:p>
        </p:txBody>
      </p:sp>
    </p:spTree>
    <p:extLst>
      <p:ext uri="{BB962C8B-B14F-4D97-AF65-F5344CB8AC3E}">
        <p14:creationId xmlns:p14="http://schemas.microsoft.com/office/powerpoint/2010/main" val="564174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Repositories can also manage and track differences between parallel revisions of a document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3082925"/>
            <a:ext cx="8229600" cy="1787525"/>
          </a:xfrm>
        </p:spPr>
        <p:txBody>
          <a:bodyPr/>
          <a:lstStyle/>
          <a:p>
            <a:r>
              <a:rPr lang="en-US" altLang="en-US" sz="2800">
                <a:solidFill>
                  <a:srgbClr val="00B050"/>
                </a:solidFill>
              </a:rPr>
              <a:t>Typically, a software product will undergo parallel development on different </a:t>
            </a:r>
            <a:r>
              <a:rPr lang="en-US" altLang="en-US" sz="2800" b="1">
                <a:solidFill>
                  <a:srgbClr val="00B050"/>
                </a:solidFill>
              </a:rPr>
              <a:t>branches</a:t>
            </a:r>
            <a:r>
              <a:rPr lang="en-US" altLang="en-US" sz="2800">
                <a:solidFill>
                  <a:srgbClr val="00B050"/>
                </a:solidFill>
              </a:rPr>
              <a:t> (e.g. for new/future features) while primary development takes place on the main (</a:t>
            </a:r>
            <a:r>
              <a:rPr lang="en-US" altLang="en-US" sz="2800" b="1" i="1">
                <a:solidFill>
                  <a:srgbClr val="00B050"/>
                </a:solidFill>
              </a:rPr>
              <a:t>master</a:t>
            </a:r>
            <a:r>
              <a:rPr lang="en-US" altLang="en-US" sz="2800">
                <a:solidFill>
                  <a:srgbClr val="00B050"/>
                </a:solidFill>
              </a:rPr>
              <a:t>) branch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F69E5D-B34A-4B36-B327-B49F8925D105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00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3886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BFA8CB-B652-4DEF-A720-5E5427169F61}"/>
              </a:ext>
            </a:extLst>
          </p:cNvPr>
          <p:cNvSpPr txBox="1"/>
          <p:nvPr/>
        </p:nvSpPr>
        <p:spPr>
          <a:xfrm>
            <a:off x="4038600" y="5867400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on this later…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413C0E-DD26-42D8-8D17-D1AEA171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EF707-86C9-42A3-9B0C-1A4F4B63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F5D1C-ED6D-4A1A-97C4-6EBFE6E2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97B3FA-948B-48BC-B4E0-2585210C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0"/>
            <a:ext cx="4709504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3ED748-B263-4355-8C35-965FA0ABA0D4}"/>
              </a:ext>
            </a:extLst>
          </p:cNvPr>
          <p:cNvSpPr txBox="1"/>
          <p:nvPr/>
        </p:nvSpPr>
        <p:spPr>
          <a:xfrm>
            <a:off x="6467435" y="3648353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  <a:r>
              <a:rPr lang="en-US" dirty="0">
                <a:hlinkClick r:id="rId3"/>
              </a:rPr>
              <a:t>XKCD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20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resources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https://www.youtube.com/watch?v=DR7MLaAKcUk</a:t>
            </a:r>
            <a:endParaRPr lang="en-US" altLang="en-US"/>
          </a:p>
          <a:p>
            <a:r>
              <a:rPr lang="en-US" altLang="en-US">
                <a:hlinkClick r:id="rId3"/>
              </a:rPr>
              <a:t>https://www.udacity.com/course/how-to-use-git-and-github--ud775</a:t>
            </a:r>
            <a:endParaRPr lang="en-US" altLang="en-US"/>
          </a:p>
          <a:p>
            <a:r>
              <a:rPr lang="en-US" altLang="en-US">
                <a:hlinkClick r:id="rId4"/>
              </a:rPr>
              <a:t>https://www.youtube.com/watch?v=0fKg7e37bQE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BE6ED-59DF-4B1A-A979-B5C4F125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4D6C64E-86BA-425C-BA91-2C1C20E0B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-1"/>
            <a:ext cx="3505200" cy="675450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3FF5F2-00B9-4703-85AE-70158B8D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CCC45-B8FC-48EE-8783-5DC03190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54F9E-9EBE-4880-A179-A4385D96D82D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40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A team of software engineers work together toward a release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5943600" cy="4411662"/>
          </a:xfrm>
        </p:spPr>
        <p:txBody>
          <a:bodyPr/>
          <a:lstStyle/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All team members work on the same code and develop their respective parts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An engineer may be responsible for an entire class</a:t>
            </a:r>
            <a:br>
              <a:rPr lang="en-US" altLang="en-US"/>
            </a:br>
            <a:endParaRPr lang="en-US" altLang="en-US"/>
          </a:p>
          <a:p>
            <a:pPr marL="514350" indent="-514350">
              <a:buFont typeface="Wingdings" panose="05000000000000000000" pitchFamily="2" charset="2"/>
              <a:buNone/>
            </a:pPr>
            <a:r>
              <a:rPr lang="en-US" altLang="en-US"/>
              <a:t>	Or just a few methods within a particular class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9A7EAD-9263-414F-9166-0D6BDC3C33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pic>
        <p:nvPicPr>
          <p:cNvPr id="19461" name="Picture 3" descr="C:\Documents and Settings\hornick\Local Settings\Temporary Internet Files\Content.IE5\PFYR14UO\MCj0390792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2682875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Files have to be shared among developers on a team project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/>
              <a:t>Shared files can be kept in some type of </a:t>
            </a:r>
            <a:r>
              <a:rPr lang="en-US" altLang="en-US" sz="2800" b="1"/>
              <a:t>Repository</a:t>
            </a:r>
            <a:r>
              <a:rPr lang="en-US" altLang="en-US" sz="2800"/>
              <a:t> where they can be accessed and worked on by multiple individuals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2EEF27B-BBCA-45FC-8E6C-0FF0CAEFCF9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5295900" y="541020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9A0075"/>
                </a:solidFill>
              </a:rPr>
              <a:t>Harry and Sally get their own respective </a:t>
            </a:r>
            <a:br>
              <a:rPr lang="en-US" altLang="en-US" sz="1400">
                <a:solidFill>
                  <a:srgbClr val="9A0075"/>
                </a:solidFill>
              </a:rPr>
            </a:br>
            <a:r>
              <a:rPr lang="en-US" altLang="en-US" sz="1400">
                <a:solidFill>
                  <a:srgbClr val="9A0075"/>
                </a:solidFill>
              </a:rPr>
              <a:t>local </a:t>
            </a:r>
            <a:r>
              <a:rPr lang="en-US" altLang="en-US" sz="1400" b="1">
                <a:solidFill>
                  <a:srgbClr val="9A0075"/>
                </a:solidFill>
              </a:rPr>
              <a:t>Working Copies </a:t>
            </a:r>
            <a:r>
              <a:rPr lang="en-US" altLang="en-US" sz="1400">
                <a:solidFill>
                  <a:srgbClr val="9A0075"/>
                </a:solidFill>
              </a:rPr>
              <a:t>of the Master File in the Repository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might you use for a Repository?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52400" y="1719263"/>
            <a:ext cx="5029200" cy="437673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Would any of these work?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USB/SD drive</a:t>
            </a:r>
            <a:br>
              <a:rPr lang="en-US" altLang="en-US" sz="2000" dirty="0">
                <a:solidFill>
                  <a:srgbClr val="FF0000"/>
                </a:solidFill>
              </a:rPr>
            </a:br>
            <a:endParaRPr lang="en-US" altLang="en-US" sz="2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Private network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E.g. shared “X:” drive</a:t>
            </a:r>
            <a:br>
              <a:rPr lang="en-US" altLang="en-US" sz="1800" dirty="0">
                <a:solidFill>
                  <a:srgbClr val="FF0000"/>
                </a:solidFill>
              </a:rPr>
            </a:br>
            <a:endParaRPr lang="en-US" altLang="en-US" sz="1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Cloud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Google drive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Dropbox</a:t>
            </a:r>
          </a:p>
          <a:p>
            <a:pPr lvl="1">
              <a:defRPr/>
            </a:pPr>
            <a:r>
              <a:rPr lang="en-US" altLang="en-US" sz="1800" dirty="0">
                <a:solidFill>
                  <a:srgbClr val="FF0000"/>
                </a:solidFill>
              </a:rPr>
              <a:t>iCloud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A4E908-77CA-42B6-932D-3726799234E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337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0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Sharing files can lead to big problems…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690B2C-E3DA-47EB-BB1A-7D64129C203E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191000" y="5562600"/>
            <a:ext cx="184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Adds some method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6400800" y="5562600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Modifies some other method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1645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 to avoid: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52400" y="6324600"/>
            <a:ext cx="3097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Image: http://svnbook.red-bean.com/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191000" y="3124200"/>
            <a:ext cx="685800" cy="685800"/>
          </a:xfrm>
          <a:prstGeom prst="rightArrow">
            <a:avLst>
              <a:gd name="adj1" fmla="val 50000"/>
              <a:gd name="adj2" fmla="val 45508"/>
            </a:avLst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3558" name="TextBox 11"/>
          <p:cNvSpPr txBox="1">
            <a:spLocks noChangeArrowheads="1"/>
          </p:cNvSpPr>
          <p:nvPr/>
        </p:nvSpPr>
        <p:spPr bwMode="auto">
          <a:xfrm>
            <a:off x="5105400" y="5638800"/>
            <a:ext cx="34496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solidFill>
                  <a:srgbClr val="9A0075"/>
                </a:solidFill>
              </a:rPr>
              <a:t>Harry’s changes are still held locally…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24381</TotalTime>
  <Words>2108</Words>
  <Application>Microsoft Office PowerPoint</Application>
  <PresentationFormat>On-screen Show (4:3)</PresentationFormat>
  <Paragraphs>296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Courier New</vt:lpstr>
      <vt:lpstr>helvetica</vt:lpstr>
      <vt:lpstr>inherit</vt:lpstr>
      <vt:lpstr>Monaco</vt:lpstr>
      <vt:lpstr>Tahoma</vt:lpstr>
      <vt:lpstr>Times New Roman</vt:lpstr>
      <vt:lpstr>Wingdings</vt:lpstr>
      <vt:lpstr>2_Network</vt:lpstr>
      <vt:lpstr>Code generation and Version Control</vt:lpstr>
      <vt:lpstr>Code Generation</vt:lpstr>
      <vt:lpstr>Version Control</vt:lpstr>
      <vt:lpstr>In many cases, multiple projects run concurrently </vt:lpstr>
      <vt:lpstr>A team of software engineers work together toward a release</vt:lpstr>
      <vt:lpstr>Files have to be shared among developers on a team project</vt:lpstr>
      <vt:lpstr>What might you use for a Repository?</vt:lpstr>
      <vt:lpstr>Sharing files can lead to big problems…</vt:lpstr>
      <vt:lpstr>The problem to avoid:</vt:lpstr>
      <vt:lpstr>Harry’s changes are lost</vt:lpstr>
      <vt:lpstr>The Issue: Effective management of software artifacts, especially code</vt:lpstr>
      <vt:lpstr>Revision/Version History might help</vt:lpstr>
      <vt:lpstr>Any other disadvantages to Google Drive/Dropbox/Box</vt:lpstr>
      <vt:lpstr>History</vt:lpstr>
      <vt:lpstr>Features of version control systems</vt:lpstr>
      <vt:lpstr>The Lock-Modify-Unlock solution</vt:lpstr>
      <vt:lpstr>Lock-Modify-Unlock only allows a single user to edit the file at a time</vt:lpstr>
      <vt:lpstr>Lock-Modify-Unlock has certain drawbacks:</vt:lpstr>
      <vt:lpstr>The Copy-Modify-Merge solution allows concurrent editing</vt:lpstr>
      <vt:lpstr>The Repository recognizes conflicts </vt:lpstr>
      <vt:lpstr>Conflicting versions of the files are merged </vt:lpstr>
      <vt:lpstr>The Repository keeps both users synchronized</vt:lpstr>
      <vt:lpstr>Copy-Modify-Merge is generally easy to use and manage</vt:lpstr>
      <vt:lpstr>Is Lock-Modify-Unlock ever needed anymore?</vt:lpstr>
      <vt:lpstr>Subversion’s is centralized</vt:lpstr>
      <vt:lpstr>Distributed Version Control</vt:lpstr>
      <vt:lpstr>Version Control with git</vt:lpstr>
      <vt:lpstr>Git Commands</vt:lpstr>
      <vt:lpstr>Merging in a DVCS, part 1</vt:lpstr>
      <vt:lpstr>Merging in a DVCS, part 2 </vt:lpstr>
      <vt:lpstr>Merging in a DVCS, part 3 </vt:lpstr>
      <vt:lpstr>Merging in a DVCS, part 4 </vt:lpstr>
      <vt:lpstr>Installing/configuring Git</vt:lpstr>
      <vt:lpstr>HTTPS vs SSH</vt:lpstr>
      <vt:lpstr>Git Commands</vt:lpstr>
      <vt:lpstr>Steps to git started</vt:lpstr>
      <vt:lpstr>Lets try this together</vt:lpstr>
      <vt:lpstr>Further Considerations (cont.)</vt:lpstr>
      <vt:lpstr>WARNING</vt:lpstr>
      <vt:lpstr>Git Ignore</vt:lpstr>
      <vt:lpstr>Further Considerations (cont.)</vt:lpstr>
      <vt:lpstr>Repositories can also manage and track differences between parallel revisions of a document</vt:lpstr>
      <vt:lpstr>PowerPoint Presentation</vt:lpstr>
      <vt:lpstr>Other resources</vt:lpstr>
      <vt:lpstr>PowerPoint Presentation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SE-2030</dc:title>
  <dc:subject/>
  <dc:creator>Dr. Mark Hornick;Derek Riley</dc:creator>
  <cp:lastModifiedBy>Yoder, Dr. Josiah</cp:lastModifiedBy>
  <cp:revision>985</cp:revision>
  <cp:lastPrinted>1601-01-01T00:00:00Z</cp:lastPrinted>
  <dcterms:created xsi:type="dcterms:W3CDTF">1999-09-06T21:32:20Z</dcterms:created>
  <dcterms:modified xsi:type="dcterms:W3CDTF">2020-04-22T21:13:14Z</dcterms:modified>
</cp:coreProperties>
</file>