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96" r:id="rId3"/>
    <p:sldId id="297" r:id="rId4"/>
    <p:sldId id="298" r:id="rId5"/>
    <p:sldId id="299" r:id="rId6"/>
    <p:sldId id="300" r:id="rId7"/>
    <p:sldId id="284" r:id="rId8"/>
    <p:sldId id="285" r:id="rId9"/>
    <p:sldId id="287" r:id="rId10"/>
    <p:sldId id="283" r:id="rId11"/>
    <p:sldId id="308" r:id="rId12"/>
    <p:sldId id="307" r:id="rId13"/>
    <p:sldId id="309" r:id="rId14"/>
    <p:sldId id="290" r:id="rId15"/>
    <p:sldId id="291" r:id="rId16"/>
    <p:sldId id="272" r:id="rId17"/>
    <p:sldId id="294" r:id="rId18"/>
    <p:sldId id="295" r:id="rId19"/>
    <p:sldId id="273" r:id="rId20"/>
    <p:sldId id="281" r:id="rId21"/>
    <p:sldId id="301" r:id="rId22"/>
    <p:sldId id="302" r:id="rId23"/>
    <p:sldId id="303" r:id="rId24"/>
    <p:sldId id="304" r:id="rId25"/>
    <p:sldId id="305" r:id="rId26"/>
    <p:sldId id="310" r:id="rId27"/>
    <p:sldId id="306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der, Dr. Josiah" initials="YDJ" lastIdx="1" clrIdx="0">
    <p:extLst>
      <p:ext uri="{19B8F6BF-5375-455C-9EA6-DF929625EA0E}">
        <p15:presenceInfo xmlns:p15="http://schemas.microsoft.com/office/powerpoint/2012/main" userId="S-1-5-21-3468804595-3119758093-1899591437-7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B594C-47C7-4E77-A232-C765920AE1B8}">
  <a:tblStyle styleId="{BE7B594C-47C7-4E77-A232-C765920AE1B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97" autoAdjust="0"/>
  </p:normalViewPr>
  <p:slideViewPr>
    <p:cSldViewPr snapToGrid="0">
      <p:cViewPr>
        <p:scale>
          <a:sx n="87" d="100"/>
          <a:sy n="87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-9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7T15:56:27.20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457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vie.com/posts/a-successful-git-branching-model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vie.com/posts/a-successful-git-branching-model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bout.gitlab.com/2014/09/29/gitlab-flow/" TargetMode="External"/><Relationship Id="rId4" Type="http://schemas.openxmlformats.org/officeDocument/2006/relationships/hyperlink" Target="https://guides.github.com/introduction/flow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vie.com/posts/a-successful-git-branching-model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bout.gitlab.com/2014/09/29/gitlab-flow/" TargetMode="External"/><Relationship Id="rId4" Type="http://schemas.openxmlformats.org/officeDocument/2006/relationships/hyperlink" Target="https://guides.github.com/introduction/flow/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20381677/in-a-git-merge-conflict-what-are-the-backup-base-local-and-remote-files-that" TargetMode="External"/><Relationship Id="rId3" Type="http://schemas.openxmlformats.org/officeDocument/2006/relationships/hyperlink" Target="https://www.git-scm.com/book/ms/v2/Git-Branching-Basic-Branching-and-Merging" TargetMode="External"/><Relationship Id="rId7" Type="http://schemas.openxmlformats.org/officeDocument/2006/relationships/hyperlink" Target="https://www.quora.com/What-is-git-merge-base?share=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-scm.com/docs/git-merge-base" TargetMode="External"/><Relationship Id="rId5" Type="http://schemas.openxmlformats.org/officeDocument/2006/relationships/hyperlink" Target="https://stackoverflow.com/questions/50466444/git-how-to-update-branch-made-by-merge-base" TargetMode="External"/><Relationship Id="rId4" Type="http://schemas.openxmlformats.org/officeDocument/2006/relationships/hyperlink" Target="https://stackoverflow.com/questions/10761348/git-merging-hotfix-to-multiple-branche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This is a real git graph from an MSOE SE SDL team (a junior-level year-long project class).  The graph is from the /-/network/master page within their </a:t>
            </a:r>
            <a:r>
              <a:rPr lang="en-US" dirty="0" err="1"/>
              <a:t>gitlab</a:t>
            </a:r>
            <a:r>
              <a:rPr lang="en-US" dirty="0"/>
              <a:t> project.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3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https://nvie.com/posts/a-successful-git-branching-model/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61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Pull Request —&gt; Merge Request</a:t>
            </a:r>
          </a:p>
        </p:txBody>
      </p:sp>
    </p:spTree>
    <p:extLst>
      <p:ext uri="{BB962C8B-B14F-4D97-AF65-F5344CB8AC3E}">
        <p14:creationId xmlns:p14="http://schemas.microsoft.com/office/powerpoint/2010/main" val="19714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Git-Flow: The collection of git branch strategies discussed in this slide-deck: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https://nvie.com/posts/a-successful-git-branching-model/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Github </a:t>
            </a:r>
            <a:r>
              <a:rPr lang="en-US" dirty="0"/>
              <a:t>Flow is a simpler alternative to Git-Flow that may make more sense for webpage development: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https://guides.github.com/introduction/flow/</a:t>
            </a: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https://about.gitlab.com/2014/09/29/gitlab-flow/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60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Git-Flow: The collection of git branch strategies discussed in this slide-deck and illustrated on this slide: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https://nvie.com/posts/a-successful-git-branching-model/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Github </a:t>
            </a:r>
            <a:r>
              <a:rPr lang="en-US" dirty="0"/>
              <a:t>Flow is a simpler alternative to Git-Flow that may make more sense for webpage development: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https://guides.github.com/introduction/flow/</a:t>
            </a: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https://about.gitlab.com/2014/09/29/gitlab-flow/</a:t>
            </a:r>
            <a:r>
              <a:rPr lang="en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8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Illustrates a “Common ancestor”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https://www.git-scm.com/book/ms/v2/Git-Branching-Basic-Branching-and-Merging</a:t>
            </a:r>
            <a:endParaRPr lang="en-US" dirty="0"/>
          </a:p>
          <a:p>
            <a:endParaRPr lang="en-US" dirty="0"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Merging a hotfix to multiple branches is not so simple: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https://stackoverflow.com/questions/10761348/git-merging-hotfix-to-multiple-branches</a:t>
            </a:r>
            <a:endParaRPr lang="en-US" dirty="0"/>
          </a:p>
          <a:p>
            <a:r>
              <a:rPr lang="en-US" dirty="0"/>
              <a:t>And similarly: “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Wait...why is he merging his local branch into </a:t>
            </a:r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v1.0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dirty="0"/>
              <a:t>development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That right there has a smell to me”</a:t>
            </a:r>
            <a:endParaRPr lang="en-US" dirty="0"/>
          </a:p>
          <a:p>
            <a:r>
              <a:rPr lang="en-US" dirty="0">
                <a:hlinkClick r:id="rId5"/>
              </a:rPr>
              <a:t>https://stackoverflow.com/questions/50466444/git-how-to-update-branch-made-by-merge-base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special command to find a common ancestor: (I don’t know how this relates to standard git merge commands)</a:t>
            </a:r>
          </a:p>
          <a:p>
            <a:r>
              <a:rPr lang="en-US" dirty="0">
                <a:hlinkClick r:id="rId6"/>
              </a:rPr>
              <a:t>https://git-scm.com/docs/git-merge-base</a:t>
            </a:r>
            <a:endParaRPr lang="en-US" dirty="0"/>
          </a:p>
          <a:p>
            <a:r>
              <a:rPr lang="en-US" dirty="0"/>
              <a:t>I cannot find good discussion of git merge-base online:</a:t>
            </a:r>
          </a:p>
          <a:p>
            <a:r>
              <a:rPr lang="en-US" dirty="0">
                <a:hlinkClick r:id="rId7"/>
              </a:rPr>
              <a:t>https://www.quora.com/What-is-git-merge-base?share=1</a:t>
            </a:r>
            <a:endParaRPr lang="en-US" dirty="0"/>
          </a:p>
          <a:p>
            <a:endParaRPr lang="en-US" dirty="0"/>
          </a:p>
          <a:p>
            <a:r>
              <a:rPr lang="en-US" dirty="0"/>
              <a:t>Files available during a merge conflict resolution:</a:t>
            </a:r>
          </a:p>
          <a:p>
            <a:r>
              <a:rPr lang="en-US" dirty="0">
                <a:hlinkClick r:id="rId8"/>
              </a:rPr>
              <a:t>https://stackoverflow.com/questions/20381677/in-a-git-merge-conflict-what-are-the-backup-base-local-and-remote-files-that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new articles on this subject in April 2020.</a:t>
            </a:r>
          </a:p>
        </p:txBody>
      </p:sp>
    </p:spTree>
    <p:extLst>
      <p:ext uri="{BB962C8B-B14F-4D97-AF65-F5344CB8AC3E}">
        <p14:creationId xmlns:p14="http://schemas.microsoft.com/office/powerpoint/2010/main" val="86974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SE-2030</a:t>
            </a:r>
          </a:p>
          <a:p>
            <a:pPr>
              <a:defRPr/>
            </a:pPr>
            <a:r>
              <a:rPr lang="en-US" altLang="en-US"/>
              <a:t>Dr. Mark L. </a:t>
            </a:r>
            <a:r>
              <a:rPr lang="en-US" altLang="en-US" err="1"/>
              <a:t>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4F9E-9EBE-4880-A179-A4385D96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vie.com/posts/a-successful-git-branching-mode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usinessinsider.com/learning-how-to-code-imposter-syndrome-2014-1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vie.com/posts/a-successful-git-branching-mode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vie.com/posts/a-successful-git-branching-model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vie.com/posts/a-successful-git-branching-mod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VFSForG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stechnica.com/information-technology/2017/02/microsoft-hosts-the-windows-source-in-a-monstrous-300gb-git-repository/" TargetMode="External"/><Relationship Id="rId5" Type="http://schemas.openxmlformats.org/officeDocument/2006/relationships/hyperlink" Target="https://docs.microsoft.com/en-us/azure/devops/learn/devops-at-microsoft/use-git-microsoft" TargetMode="External"/><Relationship Id="rId4" Type="http://schemas.openxmlformats.org/officeDocument/2006/relationships/hyperlink" Target="https://arstechnica.com/information-technology/2017/05/90-of-windows-devs-now-using-git-creating-1760-windows-builds-per-da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usinessinsider.com/learning-how-to-code-imposter-syndrome-2014-1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ctechnotes.com/repair-a-broken-hard-disk-hardware-and-software-fault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96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Advanced Version Control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FEC90-1849-43A7-82EC-F4499225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54" y="1195575"/>
            <a:ext cx="1800225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87AC12-5155-4D2D-B823-AF2028B4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29225" y="1141902"/>
            <a:ext cx="1809750" cy="601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BE538-2BB6-45AB-A647-5B53FEE3B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71687" y="-876663"/>
            <a:ext cx="1800225" cy="594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65BF85-4686-489F-9BAA-E36AD7192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40737" y="-930254"/>
            <a:ext cx="180975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Branching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You can create a branch through the </a:t>
            </a:r>
            <a:r>
              <a:rPr lang="en-US" altLang="en-US" dirty="0" err="1"/>
              <a:t>bitbucket</a:t>
            </a:r>
            <a:r>
              <a:rPr lang="en-US" altLang="en-US" dirty="0"/>
              <a:t> GUI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Pull the branch using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Checkout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34590-77C3-4798-8A79-3612C5314C5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73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3100"/>
            <a:ext cx="2986088" cy="20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3519" y="3999310"/>
            <a:ext cx="6172200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FF0000"/>
                </a:solidFill>
              </a:rPr>
              <a:t>NOTE: </a:t>
            </a:r>
            <a:r>
              <a:rPr lang="en-US" altLang="en-US" sz="1500" i="1" u="sng" dirty="0">
                <a:solidFill>
                  <a:srgbClr val="FF0000"/>
                </a:solidFill>
              </a:rPr>
              <a:t>If you currently have nothing to commit</a:t>
            </a:r>
            <a:r>
              <a:rPr lang="en-US" altLang="en-US" sz="1500" dirty="0">
                <a:solidFill>
                  <a:srgbClr val="FF0000"/>
                </a:solidFill>
              </a:rPr>
              <a:t>, and you switch branches, the code in your working directory will be replaced with the code that is in the branch you’re switching to.</a:t>
            </a:r>
          </a:p>
        </p:txBody>
      </p:sp>
    </p:spTree>
    <p:extLst>
      <p:ext uri="{BB962C8B-B14F-4D97-AF65-F5344CB8AC3E}">
        <p14:creationId xmlns:p14="http://schemas.microsoft.com/office/powerpoint/2010/main" val="40246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4F7F3-DD94-406B-AB1C-A589E5EA3E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Version Control Continued:</a:t>
            </a:r>
            <a:br>
              <a:rPr lang="en-US" dirty="0"/>
            </a:br>
            <a:r>
              <a:rPr lang="en-US" sz="3200" dirty="0"/>
              <a:t>More Branches &amp; Git Flow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518E37-CE41-4B04-81DF-30A9D6395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66DF5D2-01F3-4C93-9422-6D83D634D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0" t="43114" r="-4100" b="9968"/>
          <a:stretch/>
        </p:blipFill>
        <p:spPr>
          <a:xfrm>
            <a:off x="2649682" y="2743198"/>
            <a:ext cx="3860468" cy="24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00151"/>
            <a:ext cx="6172200" cy="34081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team members push to master</a:t>
            </a:r>
          </a:p>
          <a:p>
            <a:r>
              <a:rPr lang="en-US" dirty="0"/>
              <a:t>Susan is updating the backend</a:t>
            </a:r>
          </a:p>
          <a:p>
            <a:pPr lvl="1"/>
            <a:r>
              <a:rPr lang="en-US" dirty="0"/>
              <a:t>Will take weeks</a:t>
            </a:r>
          </a:p>
          <a:p>
            <a:pPr lvl="1"/>
            <a:r>
              <a:rPr lang="en-US" dirty="0"/>
              <a:t>Stable when complete</a:t>
            </a:r>
          </a:p>
          <a:p>
            <a:pPr lvl="1"/>
            <a:r>
              <a:rPr lang="en-US" dirty="0"/>
              <a:t>Intermediate changes have unpredictable consequences elsewhere</a:t>
            </a:r>
          </a:p>
          <a:p>
            <a:r>
              <a:rPr lang="en-US" dirty="0"/>
              <a:t>John is making changes to the frontend</a:t>
            </a:r>
          </a:p>
          <a:p>
            <a:pPr lvl="1"/>
            <a:r>
              <a:rPr lang="en-US" dirty="0"/>
              <a:t>Sees side effects caused by Susan’s pushes</a:t>
            </a:r>
          </a:p>
          <a:p>
            <a:pPr lvl="1"/>
            <a:r>
              <a:rPr lang="en-US" dirty="0"/>
              <a:t>Thinks his code caused the changes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9" y="4158459"/>
            <a:ext cx="1970081" cy="9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85900" y="91679"/>
            <a:ext cx="5657850" cy="817960"/>
          </a:xfrm>
        </p:spPr>
        <p:txBody>
          <a:bodyPr/>
          <a:lstStyle/>
          <a:p>
            <a:r>
              <a:rPr lang="en-US" altLang="en-US" sz="2100" dirty="0"/>
              <a:t>The </a:t>
            </a:r>
            <a:r>
              <a:rPr lang="en-US" altLang="en-US" sz="2100" u="sng" dirty="0"/>
              <a:t>master</a:t>
            </a:r>
            <a:r>
              <a:rPr lang="en-US" altLang="en-US" sz="2100" dirty="0"/>
              <a:t> branch should only be used for maintaining production-ready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4" y="1028700"/>
            <a:ext cx="7053091" cy="2255044"/>
          </a:xfrm>
        </p:spPr>
        <p:txBody>
          <a:bodyPr/>
          <a:lstStyle/>
          <a:p>
            <a:pPr>
              <a:defRPr/>
            </a:pPr>
            <a:r>
              <a:rPr lang="en-US" sz="1500" dirty="0">
                <a:solidFill>
                  <a:srgbClr val="002060"/>
                </a:solidFill>
              </a:rPr>
              <a:t>Code modified or created during a Sprint should be maintained on separate branches</a:t>
            </a:r>
          </a:p>
          <a:p>
            <a:pPr>
              <a:defRPr/>
            </a:pPr>
            <a:r>
              <a:rPr lang="en-US" sz="1500" dirty="0"/>
              <a:t>A second standard branch – often named “</a:t>
            </a:r>
            <a:r>
              <a:rPr lang="en-US" sz="1500" b="1" dirty="0" err="1"/>
              <a:t>dev</a:t>
            </a:r>
            <a:r>
              <a:rPr lang="en-US" sz="1500" dirty="0"/>
              <a:t>” is typically used to maintain code that is being actively worked on</a:t>
            </a:r>
          </a:p>
          <a:p>
            <a:pPr lvl="1">
              <a:defRPr/>
            </a:pPr>
            <a:r>
              <a:rPr lang="en-US" sz="1350" dirty="0">
                <a:solidFill>
                  <a:srgbClr val="0070C0"/>
                </a:solidFill>
              </a:rPr>
              <a:t>At the beginning of a phase of development, the </a:t>
            </a:r>
            <a:r>
              <a:rPr lang="en-US" sz="1350" b="1" dirty="0">
                <a:solidFill>
                  <a:srgbClr val="0070C0"/>
                </a:solidFill>
              </a:rPr>
              <a:t>dev</a:t>
            </a:r>
            <a:r>
              <a:rPr lang="en-US" sz="1350" dirty="0">
                <a:solidFill>
                  <a:srgbClr val="0070C0"/>
                </a:solidFill>
              </a:rPr>
              <a:t> branch is identical to master</a:t>
            </a:r>
          </a:p>
          <a:p>
            <a:pPr lvl="1">
              <a:defRPr/>
            </a:pPr>
            <a:r>
              <a:rPr lang="en-US" sz="1350" dirty="0">
                <a:solidFill>
                  <a:srgbClr val="C00000"/>
                </a:solidFill>
              </a:rPr>
              <a:t>During development, the </a:t>
            </a:r>
            <a:r>
              <a:rPr lang="en-US" sz="1350" b="1" dirty="0">
                <a:solidFill>
                  <a:srgbClr val="C00000"/>
                </a:solidFill>
              </a:rPr>
              <a:t>dev</a:t>
            </a:r>
            <a:r>
              <a:rPr lang="en-US" sz="1350" dirty="0">
                <a:solidFill>
                  <a:srgbClr val="C00000"/>
                </a:solidFill>
              </a:rPr>
              <a:t> branch maintains the evolving code</a:t>
            </a:r>
          </a:p>
          <a:p>
            <a:pPr lvl="1">
              <a:defRPr/>
            </a:pPr>
            <a:r>
              <a:rPr lang="en-US" sz="1350" dirty="0">
                <a:solidFill>
                  <a:srgbClr val="00B050"/>
                </a:solidFill>
              </a:rPr>
              <a:t>After a feature has been tested, the </a:t>
            </a:r>
            <a:r>
              <a:rPr lang="en-US" sz="1350" b="1" dirty="0">
                <a:solidFill>
                  <a:srgbClr val="00B050"/>
                </a:solidFill>
              </a:rPr>
              <a:t>dev</a:t>
            </a:r>
            <a:r>
              <a:rPr lang="en-US" sz="1350" dirty="0">
                <a:solidFill>
                  <a:srgbClr val="00B050"/>
                </a:solidFill>
              </a:rPr>
              <a:t> branch contains the completed code. </a:t>
            </a:r>
          </a:p>
          <a:p>
            <a:pPr lvl="2"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dev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 is then merged into 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branch, and the process repeats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89CED5-F6B1-4E8F-BC85-0E279D8633A6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75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314451" y="3288507"/>
            <a:ext cx="6659270" cy="1195433"/>
            <a:chOff x="-19050" y="1293019"/>
            <a:chExt cx="8879646" cy="1593909"/>
          </a:xfrm>
        </p:grpSpPr>
        <p:sp>
          <p:nvSpPr>
            <p:cNvPr id="4103" name="TextBox 52"/>
            <p:cNvSpPr txBox="1">
              <a:spLocks noChangeArrowheads="1"/>
            </p:cNvSpPr>
            <p:nvPr/>
          </p:nvSpPr>
          <p:spPr bwMode="auto">
            <a:xfrm>
              <a:off x="-19050" y="1716088"/>
              <a:ext cx="95160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master</a:t>
              </a:r>
            </a:p>
          </p:txBody>
        </p:sp>
        <p:grpSp>
          <p:nvGrpSpPr>
            <p:cNvPr id="4104" name="Group 1"/>
            <p:cNvGrpSpPr>
              <a:grpSpLocks/>
            </p:cNvGrpSpPr>
            <p:nvPr/>
          </p:nvGrpSpPr>
          <p:grpSpPr bwMode="auto">
            <a:xfrm>
              <a:off x="248264" y="1293019"/>
              <a:ext cx="8612332" cy="1593909"/>
              <a:chOff x="228600" y="1335088"/>
              <a:chExt cx="8612332" cy="1593909"/>
            </a:xfrm>
          </p:grpSpPr>
          <p:sp>
            <p:nvSpPr>
              <p:cNvPr id="4105" name="Oval 5"/>
              <p:cNvSpPr>
                <a:spLocks noChangeArrowheads="1"/>
              </p:cNvSpPr>
              <p:nvPr/>
            </p:nvSpPr>
            <p:spPr bwMode="auto">
              <a:xfrm>
                <a:off x="1066800" y="15240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15367" name="Oval 6"/>
              <p:cNvSpPr>
                <a:spLocks noChangeArrowheads="1"/>
              </p:cNvSpPr>
              <p:nvPr/>
            </p:nvSpPr>
            <p:spPr bwMode="auto">
              <a:xfrm>
                <a:off x="4114476" y="1536701"/>
                <a:ext cx="457232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15368" name="Oval 7"/>
              <p:cNvSpPr>
                <a:spLocks noChangeArrowheads="1"/>
              </p:cNvSpPr>
              <p:nvPr/>
            </p:nvSpPr>
            <p:spPr bwMode="auto">
              <a:xfrm>
                <a:off x="7162688" y="1520826"/>
                <a:ext cx="457232" cy="381000"/>
              </a:xfrm>
              <a:prstGeom prst="ellipse">
                <a:avLst/>
              </a:prstGeom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1295400" y="25146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" name="Oval 9"/>
              <p:cNvSpPr>
                <a:spLocks noChangeArrowheads="1"/>
              </p:cNvSpPr>
              <p:nvPr/>
            </p:nvSpPr>
            <p:spPr bwMode="auto">
              <a:xfrm>
                <a:off x="3657600" y="2509838"/>
                <a:ext cx="457200" cy="38100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" name="Oval 10"/>
              <p:cNvSpPr>
                <a:spLocks noChangeArrowheads="1"/>
              </p:cNvSpPr>
              <p:nvPr/>
            </p:nvSpPr>
            <p:spPr bwMode="auto">
              <a:xfrm>
                <a:off x="6724650" y="2514600"/>
                <a:ext cx="457200" cy="38100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1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28600" y="1714500"/>
                <a:ext cx="8382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2" name="Straight Arrow Connector 13"/>
              <p:cNvCxnSpPr>
                <a:cxnSpLocks noChangeShapeType="1"/>
                <a:endCxn id="15367" idx="2"/>
              </p:cNvCxnSpPr>
              <p:nvPr/>
            </p:nvCxnSpPr>
            <p:spPr bwMode="auto">
              <a:xfrm>
                <a:off x="1524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3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572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4" name="Straight Arrow Connector 16"/>
              <p:cNvCxnSpPr>
                <a:cxnSpLocks noChangeShapeType="1"/>
                <a:endCxn id="4108" idx="0"/>
              </p:cNvCxnSpPr>
              <p:nvPr/>
            </p:nvCxnSpPr>
            <p:spPr bwMode="auto">
              <a:xfrm>
                <a:off x="1295400" y="1905000"/>
                <a:ext cx="228600" cy="6096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19812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4572000" y="2522538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2843213" y="25019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54102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60960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81534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21" name="Straight Arrow Connector 25"/>
              <p:cNvCxnSpPr>
                <a:cxnSpLocks noChangeShapeType="1"/>
                <a:stCxn id="4109" idx="0"/>
                <a:endCxn id="15367" idx="4"/>
              </p:cNvCxnSpPr>
              <p:nvPr/>
            </p:nvCxnSpPr>
            <p:spPr bwMode="auto">
              <a:xfrm flipV="1">
                <a:off x="3886200" y="1917700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2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6934200" y="1901825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3" name="Straight Arrow Connector 29"/>
              <p:cNvCxnSpPr>
                <a:cxnSpLocks noChangeShapeType="1"/>
                <a:stCxn id="4108" idx="6"/>
                <a:endCxn id="4115" idx="2"/>
              </p:cNvCxnSpPr>
              <p:nvPr/>
            </p:nvCxnSpPr>
            <p:spPr bwMode="auto">
              <a:xfrm>
                <a:off x="1752600" y="27051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4" name="Straight Arrow Connector 32"/>
              <p:cNvCxnSpPr>
                <a:cxnSpLocks noChangeShapeType="1"/>
                <a:endCxn id="4117" idx="2"/>
              </p:cNvCxnSpPr>
              <p:nvPr/>
            </p:nvCxnSpPr>
            <p:spPr bwMode="auto">
              <a:xfrm flipV="1">
                <a:off x="2438400" y="2692400"/>
                <a:ext cx="404813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5" name="Straight Arrow Connector 33"/>
              <p:cNvCxnSpPr>
                <a:cxnSpLocks noChangeShapeType="1"/>
                <a:endCxn id="4109" idx="2"/>
              </p:cNvCxnSpPr>
              <p:nvPr/>
            </p:nvCxnSpPr>
            <p:spPr bwMode="auto">
              <a:xfrm>
                <a:off x="3300413" y="2692400"/>
                <a:ext cx="357187" cy="79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6" name="Straight Arrow Connector 34"/>
              <p:cNvCxnSpPr>
                <a:cxnSpLocks noChangeShapeType="1"/>
                <a:stCxn id="4109" idx="6"/>
                <a:endCxn id="4116" idx="2"/>
              </p:cNvCxnSpPr>
              <p:nvPr/>
            </p:nvCxnSpPr>
            <p:spPr bwMode="auto">
              <a:xfrm>
                <a:off x="4114800" y="2700338"/>
                <a:ext cx="457200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7" name="Straight Arrow Connector 35"/>
              <p:cNvCxnSpPr>
                <a:cxnSpLocks noChangeShapeType="1"/>
                <a:stCxn id="4116" idx="6"/>
                <a:endCxn id="4118" idx="2"/>
              </p:cNvCxnSpPr>
              <p:nvPr/>
            </p:nvCxnSpPr>
            <p:spPr bwMode="auto">
              <a:xfrm>
                <a:off x="5029200" y="2713038"/>
                <a:ext cx="381000" cy="17462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8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5867400" y="27305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6553200" y="273685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0" name="Straight Arrow Connector 38"/>
              <p:cNvCxnSpPr>
                <a:cxnSpLocks noChangeShapeType="1"/>
                <a:endCxn id="4120" idx="2"/>
              </p:cNvCxnSpPr>
              <p:nvPr/>
            </p:nvCxnSpPr>
            <p:spPr bwMode="auto">
              <a:xfrm>
                <a:off x="7181850" y="2705100"/>
                <a:ext cx="971550" cy="254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1" name="TextBox 46"/>
              <p:cNvSpPr txBox="1">
                <a:spLocks noChangeArrowheads="1"/>
              </p:cNvSpPr>
              <p:nvPr/>
            </p:nvSpPr>
            <p:spPr bwMode="auto">
              <a:xfrm>
                <a:off x="4164013" y="2133601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2" name="TextBox 47"/>
              <p:cNvSpPr txBox="1">
                <a:spLocks noChangeArrowheads="1"/>
              </p:cNvSpPr>
              <p:nvPr/>
            </p:nvSpPr>
            <p:spPr bwMode="auto">
              <a:xfrm>
                <a:off x="1587500" y="2160589"/>
                <a:ext cx="951609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branch</a:t>
                </a:r>
              </a:p>
            </p:txBody>
          </p:sp>
          <p:sp>
            <p:nvSpPr>
              <p:cNvPr id="4133" name="TextBox 48"/>
              <p:cNvSpPr txBox="1">
                <a:spLocks noChangeArrowheads="1"/>
              </p:cNvSpPr>
              <p:nvPr/>
            </p:nvSpPr>
            <p:spPr bwMode="auto">
              <a:xfrm>
                <a:off x="7200900" y="2100263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4" name="TextBox 49"/>
              <p:cNvSpPr txBox="1">
                <a:spLocks noChangeArrowheads="1"/>
              </p:cNvSpPr>
              <p:nvPr/>
            </p:nvSpPr>
            <p:spPr bwMode="auto">
              <a:xfrm>
                <a:off x="1524000" y="137001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1</a:t>
                </a:r>
              </a:p>
            </p:txBody>
          </p:sp>
          <p:sp>
            <p:nvSpPr>
              <p:cNvPr id="4135" name="TextBox 50"/>
              <p:cNvSpPr txBox="1">
                <a:spLocks noChangeArrowheads="1"/>
              </p:cNvSpPr>
              <p:nvPr/>
            </p:nvSpPr>
            <p:spPr bwMode="auto">
              <a:xfrm>
                <a:off x="4572001" y="1335088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2</a:t>
                </a:r>
              </a:p>
            </p:txBody>
          </p:sp>
          <p:sp>
            <p:nvSpPr>
              <p:cNvPr id="4136" name="TextBox 51"/>
              <p:cNvSpPr txBox="1">
                <a:spLocks noChangeArrowheads="1"/>
              </p:cNvSpPr>
              <p:nvPr/>
            </p:nvSpPr>
            <p:spPr bwMode="auto">
              <a:xfrm>
                <a:off x="7620000" y="137636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3</a:t>
                </a:r>
              </a:p>
            </p:txBody>
          </p:sp>
          <p:sp>
            <p:nvSpPr>
              <p:cNvPr id="4137" name="TextBox 53"/>
              <p:cNvSpPr txBox="1">
                <a:spLocks noChangeArrowheads="1"/>
              </p:cNvSpPr>
              <p:nvPr/>
            </p:nvSpPr>
            <p:spPr bwMode="auto">
              <a:xfrm>
                <a:off x="515937" y="2528888"/>
                <a:ext cx="61816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dev</a:t>
                </a: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428750" y="4546996"/>
            <a:ext cx="617220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00B050"/>
                </a:solidFill>
              </a:rPr>
              <a:t>We can reduce the amount of synchronization we need to do, as well as the number of merge conflicts, by using </a:t>
            </a:r>
            <a:r>
              <a:rPr lang="en-US" altLang="en-US" sz="1500" b="1" u="sng" dirty="0">
                <a:solidFill>
                  <a:srgbClr val="00B050"/>
                </a:solidFill>
              </a:rPr>
              <a:t>branches</a:t>
            </a:r>
            <a:r>
              <a:rPr lang="en-US" altLang="en-US" sz="15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47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600200" y="1257300"/>
            <a:ext cx="5829300" cy="1102519"/>
          </a:xfrm>
        </p:spPr>
        <p:txBody>
          <a:bodyPr/>
          <a:lstStyle/>
          <a:p>
            <a:pPr eaLnBrk="1" hangingPunct="1"/>
            <a:r>
              <a:rPr lang="en-US" altLang="en-US" sz="4050"/>
              <a:t>Wait!</a:t>
            </a:r>
            <a:endParaRPr lang="en-US" altLang="en-US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14450" y="2457450"/>
            <a:ext cx="6572250" cy="1314450"/>
          </a:xfrm>
        </p:spPr>
        <p:txBody>
          <a:bodyPr/>
          <a:lstStyle/>
          <a:p>
            <a:pPr eaLnBrk="1" hangingPunct="1"/>
            <a:r>
              <a:rPr lang="en-US" altLang="en-US" sz="3300" i="1"/>
              <a:t>Won’t we still run into the same kind of merge conflicts if we all develop on the </a:t>
            </a:r>
            <a:r>
              <a:rPr lang="en-US" altLang="en-US" sz="3300" b="1" i="1"/>
              <a:t>dev</a:t>
            </a:r>
            <a:r>
              <a:rPr lang="en-US" altLang="en-US" sz="3300" i="1"/>
              <a:t> branch?</a:t>
            </a:r>
            <a:endParaRPr lang="en-US" altLang="en-US" i="1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D22597-2F55-42BF-8A87-47F02ADA988A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750"/>
          </a:p>
        </p:txBody>
      </p:sp>
    </p:spTree>
    <p:extLst>
      <p:ext uri="{BB962C8B-B14F-4D97-AF65-F5344CB8AC3E}">
        <p14:creationId xmlns:p14="http://schemas.microsoft.com/office/powerpoint/2010/main" val="10992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Yes! So teams usually use additional </a:t>
            </a:r>
            <a:r>
              <a:rPr lang="en-US" altLang="en-US" sz="2100" u="sng" dirty="0"/>
              <a:t>feature</a:t>
            </a:r>
            <a:r>
              <a:rPr lang="en-US" altLang="en-US" sz="2100" dirty="0"/>
              <a:t> and </a:t>
            </a:r>
            <a:r>
              <a:rPr lang="en-US" altLang="en-US" sz="2100" u="sng" dirty="0"/>
              <a:t>defect</a:t>
            </a:r>
            <a:r>
              <a:rPr lang="en-US" altLang="en-US" sz="2100" dirty="0"/>
              <a:t> branches to isolate their work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63253" y="1028700"/>
            <a:ext cx="6623447" cy="1657350"/>
          </a:xfrm>
        </p:spPr>
        <p:txBody>
          <a:bodyPr/>
          <a:lstStyle/>
          <a:p>
            <a:r>
              <a:rPr lang="en-US" altLang="en-US" sz="1500" dirty="0"/>
              <a:t>Additional branches – often named for the story or defect number, are typically used to maintain code that is being actively worked on</a:t>
            </a:r>
          </a:p>
          <a:p>
            <a:pPr lvl="1"/>
            <a:r>
              <a:rPr lang="en-US" altLang="en-US" sz="1200" dirty="0">
                <a:solidFill>
                  <a:srgbClr val="0070C0"/>
                </a:solidFill>
              </a:rPr>
              <a:t>Usually, only one person works at fixing a defect</a:t>
            </a:r>
          </a:p>
          <a:p>
            <a:pPr lvl="1"/>
            <a:r>
              <a:rPr lang="en-US" altLang="en-US" sz="1200" dirty="0">
                <a:solidFill>
                  <a:srgbClr val="C00000"/>
                </a:solidFill>
              </a:rPr>
              <a:t>Often, different story features are worked on in parallel by only a few people on a team</a:t>
            </a:r>
          </a:p>
          <a:p>
            <a:pPr lvl="1"/>
            <a:r>
              <a:rPr lang="en-US" altLang="en-US" sz="1200" dirty="0">
                <a:solidFill>
                  <a:srgbClr val="CC6600"/>
                </a:solidFill>
              </a:rPr>
              <a:t>When a story or defect is complete (and tested), its branch is merged into the </a:t>
            </a:r>
            <a:r>
              <a:rPr lang="en-US" altLang="en-US" sz="1200" b="1" dirty="0">
                <a:solidFill>
                  <a:srgbClr val="CC6600"/>
                </a:solidFill>
              </a:rPr>
              <a:t>dev</a:t>
            </a:r>
            <a:r>
              <a:rPr lang="en-US" altLang="en-US" sz="1200" dirty="0">
                <a:solidFill>
                  <a:srgbClr val="CC6600"/>
                </a:solidFill>
              </a:rPr>
              <a:t> branch. </a:t>
            </a:r>
          </a:p>
          <a:p>
            <a:pPr lvl="1"/>
            <a:r>
              <a:rPr lang="en-US" altLang="en-US" sz="1200" dirty="0">
                <a:solidFill>
                  <a:srgbClr val="00B050"/>
                </a:solidFill>
              </a:rPr>
              <a:t>When all stories and defects have been merged into </a:t>
            </a:r>
            <a:r>
              <a:rPr lang="en-US" altLang="en-US" sz="1200" b="1" dirty="0">
                <a:solidFill>
                  <a:srgbClr val="00B050"/>
                </a:solidFill>
              </a:rPr>
              <a:t>dev</a:t>
            </a:r>
            <a:r>
              <a:rPr lang="en-US" altLang="en-US" sz="1200" dirty="0">
                <a:solidFill>
                  <a:srgbClr val="00B050"/>
                </a:solidFill>
              </a:rPr>
              <a:t>, </a:t>
            </a:r>
            <a:r>
              <a:rPr lang="en-US" altLang="en-US" sz="1200" b="1" dirty="0">
                <a:solidFill>
                  <a:srgbClr val="00B050"/>
                </a:solidFill>
              </a:rPr>
              <a:t>dev</a:t>
            </a:r>
            <a:r>
              <a:rPr lang="en-US" altLang="en-US" sz="1200" dirty="0">
                <a:solidFill>
                  <a:srgbClr val="00B050"/>
                </a:solidFill>
              </a:rPr>
              <a:t> is merged into </a:t>
            </a:r>
            <a:r>
              <a:rPr lang="en-US" altLang="en-US" sz="1200" b="1" dirty="0">
                <a:solidFill>
                  <a:srgbClr val="00B050"/>
                </a:solidFill>
              </a:rPr>
              <a:t>master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2CE5B9-B8CB-4D34-9878-F97FA4831FF8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750"/>
          </a:p>
        </p:txBody>
      </p:sp>
      <p:sp>
        <p:nvSpPr>
          <p:cNvPr id="9222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7136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master</a:t>
            </a: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5543550" y="2834879"/>
            <a:ext cx="342900" cy="285750"/>
          </a:xfrm>
          <a:prstGeom prst="ellipse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7030A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cs typeface="Arial" charset="0"/>
            </a:endParaRPr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4672013" y="3527822"/>
            <a:ext cx="342900" cy="28575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2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Straight Arrow Connector 16"/>
          <p:cNvCxnSpPr>
            <a:cxnSpLocks noChangeShapeType="1"/>
            <a:endCxn id="9225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31" name="Straight Arrow Connector 28"/>
          <p:cNvCxnSpPr>
            <a:cxnSpLocks noChangeShapeType="1"/>
            <a:endCxn id="15368" idx="3"/>
          </p:cNvCxnSpPr>
          <p:nvPr/>
        </p:nvCxnSpPr>
        <p:spPr bwMode="auto">
          <a:xfrm flipV="1">
            <a:off x="4975622" y="3077766"/>
            <a:ext cx="617934" cy="4905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29"/>
          <p:cNvCxnSpPr>
            <a:cxnSpLocks noChangeShapeType="1"/>
            <a:stCxn id="9225" idx="6"/>
            <a:endCxn id="923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33"/>
          <p:cNvCxnSpPr>
            <a:cxnSpLocks noChangeShapeType="1"/>
            <a:stCxn id="9230" idx="6"/>
            <a:endCxn id="9226" idx="2"/>
          </p:cNvCxnSpPr>
          <p:nvPr/>
        </p:nvCxnSpPr>
        <p:spPr bwMode="auto">
          <a:xfrm>
            <a:off x="4332685" y="3661172"/>
            <a:ext cx="339328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9235" name="TextBox 48"/>
          <p:cNvSpPr txBox="1">
            <a:spLocks noChangeArrowheads="1"/>
          </p:cNvSpPr>
          <p:nvPr/>
        </p:nvSpPr>
        <p:spPr bwMode="auto">
          <a:xfrm>
            <a:off x="5429251" y="3314700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36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9237" name="TextBox 51"/>
          <p:cNvSpPr txBox="1">
            <a:spLocks noChangeArrowheads="1"/>
          </p:cNvSpPr>
          <p:nvPr/>
        </p:nvSpPr>
        <p:spPr bwMode="auto">
          <a:xfrm>
            <a:off x="5543551" y="2557462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2</a:t>
            </a:r>
          </a:p>
        </p:txBody>
      </p:sp>
      <p:sp>
        <p:nvSpPr>
          <p:cNvPr id="9238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9239" name="Straight Arrow Connector 16"/>
          <p:cNvCxnSpPr>
            <a:cxnSpLocks noChangeShapeType="1"/>
            <a:stCxn id="9225" idx="5"/>
            <a:endCxn id="9240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1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2" name="Oval 21"/>
          <p:cNvSpPr>
            <a:spLocks noChangeArrowheads="1"/>
          </p:cNvSpPr>
          <p:nvPr/>
        </p:nvSpPr>
        <p:spPr bwMode="auto">
          <a:xfrm>
            <a:off x="2397919" y="4631531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3" name="Oval 22"/>
          <p:cNvSpPr>
            <a:spLocks noChangeArrowheads="1"/>
          </p:cNvSpPr>
          <p:nvPr/>
        </p:nvSpPr>
        <p:spPr bwMode="auto">
          <a:xfrm>
            <a:off x="3167063" y="4623197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9244" name="Oval 23"/>
          <p:cNvSpPr>
            <a:spLocks noChangeArrowheads="1"/>
          </p:cNvSpPr>
          <p:nvPr/>
        </p:nvSpPr>
        <p:spPr bwMode="auto">
          <a:xfrm>
            <a:off x="3767138" y="4635104"/>
            <a:ext cx="342900" cy="2857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45" name="Straight Arrow Connector 29"/>
          <p:cNvCxnSpPr>
            <a:cxnSpLocks noChangeShapeType="1"/>
            <a:stCxn id="9240" idx="6"/>
            <a:endCxn id="9241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33"/>
          <p:cNvCxnSpPr>
            <a:cxnSpLocks noChangeShapeType="1"/>
            <a:stCxn id="9244" idx="0"/>
            <a:endCxn id="9226" idx="3"/>
          </p:cNvCxnSpPr>
          <p:nvPr/>
        </p:nvCxnSpPr>
        <p:spPr bwMode="auto">
          <a:xfrm flipV="1">
            <a:off x="3938588" y="3771900"/>
            <a:ext cx="783431" cy="8632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35"/>
          <p:cNvCxnSpPr>
            <a:cxnSpLocks noChangeShapeType="1"/>
            <a:stCxn id="9242" idx="6"/>
            <a:endCxn id="9243" idx="2"/>
          </p:cNvCxnSpPr>
          <p:nvPr/>
        </p:nvCxnSpPr>
        <p:spPr bwMode="auto">
          <a:xfrm flipV="1">
            <a:off x="2740819" y="4766072"/>
            <a:ext cx="426244" cy="83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36"/>
          <p:cNvCxnSpPr>
            <a:cxnSpLocks noChangeShapeType="1"/>
            <a:endCxn id="9244" idx="2"/>
          </p:cNvCxnSpPr>
          <p:nvPr/>
        </p:nvCxnSpPr>
        <p:spPr bwMode="auto">
          <a:xfrm flipV="1">
            <a:off x="3487341" y="4777979"/>
            <a:ext cx="279797" cy="1071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9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sp>
        <p:nvSpPr>
          <p:cNvPr id="9250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sp>
        <p:nvSpPr>
          <p:cNvPr id="9251" name="TextBox 48"/>
          <p:cNvSpPr txBox="1">
            <a:spLocks noChangeArrowheads="1"/>
          </p:cNvSpPr>
          <p:nvPr/>
        </p:nvSpPr>
        <p:spPr bwMode="auto">
          <a:xfrm>
            <a:off x="4346973" y="4194572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merge</a:t>
            </a:r>
          </a:p>
        </p:txBody>
      </p:sp>
      <p:cxnSp>
        <p:nvCxnSpPr>
          <p:cNvPr id="9252" name="Straight Arrow Connector 25"/>
          <p:cNvCxnSpPr>
            <a:cxnSpLocks noChangeShapeType="1"/>
            <a:stCxn id="9256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9254" name="TextBox 53"/>
          <p:cNvSpPr txBox="1">
            <a:spLocks noChangeArrowheads="1"/>
          </p:cNvSpPr>
          <p:nvPr/>
        </p:nvSpPr>
        <p:spPr bwMode="auto">
          <a:xfrm>
            <a:off x="1390651" y="4538662"/>
            <a:ext cx="8386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featureA</a:t>
            </a:r>
          </a:p>
        </p:txBody>
      </p:sp>
      <p:cxnSp>
        <p:nvCxnSpPr>
          <p:cNvPr id="9255" name="Straight Arrow Connector 16"/>
          <p:cNvCxnSpPr>
            <a:cxnSpLocks noChangeShapeType="1"/>
            <a:endCxn id="9242" idx="0"/>
          </p:cNvCxnSpPr>
          <p:nvPr/>
        </p:nvCxnSpPr>
        <p:spPr bwMode="auto">
          <a:xfrm>
            <a:off x="2368154" y="3802856"/>
            <a:ext cx="201215" cy="828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6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9257" name="Straight Arrow Connector 29"/>
          <p:cNvCxnSpPr>
            <a:cxnSpLocks noChangeShapeType="1"/>
            <a:endCxn id="9256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8" name="TextBox 47"/>
          <p:cNvSpPr txBox="1">
            <a:spLocks noChangeArrowheads="1"/>
          </p:cNvSpPr>
          <p:nvPr/>
        </p:nvSpPr>
        <p:spPr bwMode="auto">
          <a:xfrm>
            <a:off x="1957388" y="38945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82971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Pull+Reque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9812"/>
            <a:ext cx="9143999" cy="29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422672"/>
          </a:xfrm>
        </p:spPr>
        <p:txBody>
          <a:bodyPr/>
          <a:lstStyle/>
          <a:p>
            <a:r>
              <a:rPr lang="en-US" altLang="en-US" sz="2100" dirty="0"/>
              <a:t>Merging back into a branch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90626" y="628650"/>
            <a:ext cx="6623447" cy="1657350"/>
          </a:xfrm>
        </p:spPr>
        <p:txBody>
          <a:bodyPr/>
          <a:lstStyle/>
          <a:p>
            <a:r>
              <a:rPr lang="en-US" altLang="en-US" sz="1500"/>
              <a:t>Suppose you have finished fixing a defect on the </a:t>
            </a:r>
            <a:r>
              <a:rPr lang="en-US" altLang="en-US" sz="1500" b="1"/>
              <a:t>defectfix</a:t>
            </a:r>
            <a:r>
              <a:rPr lang="en-US" altLang="en-US" sz="1500"/>
              <a:t> branch</a:t>
            </a:r>
          </a:p>
          <a:p>
            <a:pPr lvl="1"/>
            <a:r>
              <a:rPr lang="en-US" altLang="en-US" sz="1200">
                <a:solidFill>
                  <a:srgbClr val="0070C0"/>
                </a:solidFill>
              </a:rPr>
              <a:t>You have fully tested it and verified the fix</a:t>
            </a:r>
          </a:p>
          <a:p>
            <a:pPr lvl="1"/>
            <a:r>
              <a:rPr lang="en-US" altLang="en-US" sz="1200">
                <a:solidFill>
                  <a:srgbClr val="00B050"/>
                </a:solidFill>
              </a:rPr>
              <a:t>You have pushed your local work to the remote with a </a:t>
            </a:r>
            <a:r>
              <a:rPr lang="en-US" altLang="en-US" sz="12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 push</a:t>
            </a:r>
            <a:r>
              <a:rPr lang="en-US" altLang="en-US" sz="1200">
                <a:solidFill>
                  <a:srgbClr val="00B050"/>
                </a:solidFill>
              </a:rPr>
              <a:t>, and since you’re the only one working on the </a:t>
            </a:r>
            <a:r>
              <a:rPr lang="en-US" altLang="en-US" sz="1200" b="1">
                <a:solidFill>
                  <a:srgbClr val="00B050"/>
                </a:solidFill>
              </a:rPr>
              <a:t>defectfix</a:t>
            </a:r>
            <a:r>
              <a:rPr lang="en-US" altLang="en-US" sz="1200">
                <a:solidFill>
                  <a:srgbClr val="00B050"/>
                </a:solidFill>
              </a:rPr>
              <a:t> branch, you didn’t get any merge conflicts.</a:t>
            </a:r>
          </a:p>
          <a:p>
            <a:pPr lvl="1"/>
            <a:r>
              <a:rPr lang="en-US" altLang="en-US" sz="1200">
                <a:solidFill>
                  <a:srgbClr val="CC6600"/>
                </a:solidFill>
              </a:rPr>
              <a:t>You want to merge your defect fix into the </a:t>
            </a:r>
            <a:r>
              <a:rPr lang="en-US" altLang="en-US" sz="1200" b="1">
                <a:solidFill>
                  <a:srgbClr val="CC6600"/>
                </a:solidFill>
              </a:rPr>
              <a:t>dev</a:t>
            </a:r>
            <a:r>
              <a:rPr lang="en-US" altLang="en-US" sz="1200">
                <a:solidFill>
                  <a:srgbClr val="CC6600"/>
                </a:solidFill>
              </a:rPr>
              <a:t> branch so that it later gets merged into </a:t>
            </a:r>
            <a:r>
              <a:rPr lang="en-US" altLang="en-US" sz="1200" b="1">
                <a:solidFill>
                  <a:srgbClr val="CC6600"/>
                </a:solidFill>
              </a:rPr>
              <a:t>master</a:t>
            </a:r>
            <a:r>
              <a:rPr lang="en-US" altLang="en-US" sz="1200">
                <a:solidFill>
                  <a:srgbClr val="CC6600"/>
                </a:solidFill>
              </a:rPr>
              <a:t>. </a:t>
            </a:r>
          </a:p>
          <a:p>
            <a:pPr lvl="1"/>
            <a:r>
              <a:rPr lang="en-US" altLang="en-US" sz="1200" i="1">
                <a:solidFill>
                  <a:srgbClr val="FF0000"/>
                </a:solidFill>
              </a:rPr>
              <a:t>You want (need) to have your teammates review your fix and approve it before the merge can take place. </a:t>
            </a:r>
            <a:r>
              <a:rPr lang="en-US" altLang="en-US" sz="1200" b="1" i="1">
                <a:solidFill>
                  <a:srgbClr val="FF0000"/>
                </a:solidFill>
              </a:rPr>
              <a:t>You initiate a Pull Request to begin the merge process.</a:t>
            </a:r>
            <a:endParaRPr lang="en-US" altLang="en-US" sz="1200" b="1" i="1">
              <a:solidFill>
                <a:srgbClr val="00B050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A5233B5-05A3-4B53-B541-A94F02404350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750"/>
          </a:p>
        </p:txBody>
      </p:sp>
      <p:sp>
        <p:nvSpPr>
          <p:cNvPr id="12294" name="TextBox 52"/>
          <p:cNvSpPr txBox="1">
            <a:spLocks noChangeArrowheads="1"/>
          </p:cNvSpPr>
          <p:nvPr/>
        </p:nvSpPr>
        <p:spPr bwMode="auto">
          <a:xfrm>
            <a:off x="1263254" y="2975372"/>
            <a:ext cx="7136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master</a:t>
            </a: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2091929" y="280035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263379" y="3543300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297" name="Straight Arrow Connector 12"/>
          <p:cNvCxnSpPr>
            <a:cxnSpLocks noChangeShapeType="1"/>
          </p:cNvCxnSpPr>
          <p:nvPr/>
        </p:nvCxnSpPr>
        <p:spPr bwMode="auto">
          <a:xfrm>
            <a:off x="1463279" y="2943225"/>
            <a:ext cx="6286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13"/>
          <p:cNvCxnSpPr>
            <a:cxnSpLocks noChangeShapeType="1"/>
          </p:cNvCxnSpPr>
          <p:nvPr/>
        </p:nvCxnSpPr>
        <p:spPr bwMode="auto">
          <a:xfrm flipV="1">
            <a:off x="2434828" y="2952750"/>
            <a:ext cx="310872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Arrow Connector 16"/>
          <p:cNvCxnSpPr>
            <a:cxnSpLocks noChangeShapeType="1"/>
            <a:endCxn id="12296" idx="0"/>
          </p:cNvCxnSpPr>
          <p:nvPr/>
        </p:nvCxnSpPr>
        <p:spPr bwMode="auto">
          <a:xfrm>
            <a:off x="2263379" y="3086100"/>
            <a:ext cx="17145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Oval 21"/>
          <p:cNvSpPr>
            <a:spLocks noChangeArrowheads="1"/>
          </p:cNvSpPr>
          <p:nvPr/>
        </p:nvSpPr>
        <p:spPr bwMode="auto">
          <a:xfrm>
            <a:off x="3989785" y="3518297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1" name="Straight Arrow Connector 29"/>
          <p:cNvCxnSpPr>
            <a:cxnSpLocks noChangeShapeType="1"/>
            <a:stCxn id="12296" idx="6"/>
            <a:endCxn id="12300" idx="2"/>
          </p:cNvCxnSpPr>
          <p:nvPr/>
        </p:nvCxnSpPr>
        <p:spPr bwMode="auto">
          <a:xfrm flipV="1">
            <a:off x="2606279" y="3661173"/>
            <a:ext cx="1383506" cy="2500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Arrow Connector 33"/>
          <p:cNvCxnSpPr>
            <a:cxnSpLocks noChangeShapeType="1"/>
            <a:stCxn id="12300" idx="6"/>
          </p:cNvCxnSpPr>
          <p:nvPr/>
        </p:nvCxnSpPr>
        <p:spPr bwMode="auto">
          <a:xfrm>
            <a:off x="4332685" y="3661172"/>
            <a:ext cx="143946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Box 47"/>
          <p:cNvSpPr txBox="1">
            <a:spLocks noChangeArrowheads="1"/>
          </p:cNvSpPr>
          <p:nvPr/>
        </p:nvSpPr>
        <p:spPr bwMode="auto">
          <a:xfrm>
            <a:off x="2482454" y="3277791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</a:p>
        </p:txBody>
      </p:sp>
      <p:sp>
        <p:nvSpPr>
          <p:cNvPr id="12304" name="TextBox 49"/>
          <p:cNvSpPr txBox="1">
            <a:spLocks noChangeArrowheads="1"/>
          </p:cNvSpPr>
          <p:nvPr/>
        </p:nvSpPr>
        <p:spPr bwMode="auto">
          <a:xfrm>
            <a:off x="2288382" y="2572941"/>
            <a:ext cx="9156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Version 1</a:t>
            </a:r>
          </a:p>
        </p:txBody>
      </p:sp>
      <p:sp>
        <p:nvSpPr>
          <p:cNvPr id="12305" name="TextBox 53"/>
          <p:cNvSpPr txBox="1">
            <a:spLocks noChangeArrowheads="1"/>
          </p:cNvSpPr>
          <p:nvPr/>
        </p:nvSpPr>
        <p:spPr bwMode="auto">
          <a:xfrm>
            <a:off x="1346597" y="3525441"/>
            <a:ext cx="4635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dev</a:t>
            </a:r>
          </a:p>
        </p:txBody>
      </p:sp>
      <p:cxnSp>
        <p:nvCxnSpPr>
          <p:cNvPr id="12306" name="Straight Arrow Connector 16"/>
          <p:cNvCxnSpPr>
            <a:cxnSpLocks noChangeShapeType="1"/>
            <a:stCxn id="12296" idx="5"/>
            <a:endCxn id="12307" idx="0"/>
          </p:cNvCxnSpPr>
          <p:nvPr/>
        </p:nvCxnSpPr>
        <p:spPr bwMode="auto">
          <a:xfrm>
            <a:off x="2556272" y="3787379"/>
            <a:ext cx="161925" cy="39290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7" name="Oval 8"/>
          <p:cNvSpPr>
            <a:spLocks noChangeArrowheads="1"/>
          </p:cNvSpPr>
          <p:nvPr/>
        </p:nvSpPr>
        <p:spPr bwMode="auto">
          <a:xfrm>
            <a:off x="2546747" y="4180285"/>
            <a:ext cx="342900" cy="28575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sp>
        <p:nvSpPr>
          <p:cNvPr id="12308" name="Oval 19"/>
          <p:cNvSpPr>
            <a:spLocks noChangeArrowheads="1"/>
          </p:cNvSpPr>
          <p:nvPr/>
        </p:nvSpPr>
        <p:spPr bwMode="auto">
          <a:xfrm>
            <a:off x="3061097" y="4180285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09" name="Straight Arrow Connector 29"/>
          <p:cNvCxnSpPr>
            <a:cxnSpLocks noChangeShapeType="1"/>
            <a:stCxn id="12307" idx="6"/>
            <a:endCxn id="12308" idx="2"/>
          </p:cNvCxnSpPr>
          <p:nvPr/>
        </p:nvCxnSpPr>
        <p:spPr bwMode="auto">
          <a:xfrm>
            <a:off x="2889647" y="4323160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TextBox 46"/>
          <p:cNvSpPr txBox="1">
            <a:spLocks noChangeArrowheads="1"/>
          </p:cNvSpPr>
          <p:nvPr/>
        </p:nvSpPr>
        <p:spPr bwMode="auto">
          <a:xfrm>
            <a:off x="3394473" y="3879056"/>
            <a:ext cx="5309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/>
              <a:t>merge</a:t>
            </a:r>
          </a:p>
        </p:txBody>
      </p:sp>
      <p:sp>
        <p:nvSpPr>
          <p:cNvPr id="12311" name="TextBox 47"/>
          <p:cNvSpPr txBox="1">
            <a:spLocks noChangeArrowheads="1"/>
          </p:cNvSpPr>
          <p:nvPr/>
        </p:nvSpPr>
        <p:spPr bwMode="auto">
          <a:xfrm>
            <a:off x="2730104" y="385643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branch</a:t>
            </a:r>
            <a:endParaRPr lang="en-US" altLang="en-US" sz="1050"/>
          </a:p>
        </p:txBody>
      </p:sp>
      <p:cxnSp>
        <p:nvCxnSpPr>
          <p:cNvPr id="12312" name="Straight Arrow Connector 25"/>
          <p:cNvCxnSpPr>
            <a:cxnSpLocks noChangeShapeType="1"/>
            <a:stCxn id="12314" idx="0"/>
          </p:cNvCxnSpPr>
          <p:nvPr/>
        </p:nvCxnSpPr>
        <p:spPr bwMode="auto">
          <a:xfrm flipV="1">
            <a:off x="3767138" y="3736182"/>
            <a:ext cx="266700" cy="4464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TextBox 53"/>
          <p:cNvSpPr txBox="1">
            <a:spLocks noChangeArrowheads="1"/>
          </p:cNvSpPr>
          <p:nvPr/>
        </p:nvSpPr>
        <p:spPr bwMode="auto">
          <a:xfrm>
            <a:off x="1346598" y="4087416"/>
            <a:ext cx="82907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/>
              <a:t>defectfix</a:t>
            </a:r>
          </a:p>
        </p:txBody>
      </p:sp>
      <p:sp>
        <p:nvSpPr>
          <p:cNvPr id="12314" name="Oval 19"/>
          <p:cNvSpPr>
            <a:spLocks noChangeArrowheads="1"/>
          </p:cNvSpPr>
          <p:nvPr/>
        </p:nvSpPr>
        <p:spPr bwMode="auto">
          <a:xfrm>
            <a:off x="3595688" y="4182666"/>
            <a:ext cx="342900" cy="285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/>
          </a:p>
        </p:txBody>
      </p:sp>
      <p:cxnSp>
        <p:nvCxnSpPr>
          <p:cNvPr id="12315" name="Straight Arrow Connector 29"/>
          <p:cNvCxnSpPr>
            <a:cxnSpLocks noChangeShapeType="1"/>
            <a:endCxn id="12314" idx="2"/>
          </p:cNvCxnSpPr>
          <p:nvPr/>
        </p:nvCxnSpPr>
        <p:spPr bwMode="auto">
          <a:xfrm>
            <a:off x="3424238" y="4325541"/>
            <a:ext cx="1714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2B5F2C-B4B8-4E52-8F84-F560E1A588D0}"/>
              </a:ext>
            </a:extLst>
          </p:cNvPr>
          <p:cNvSpPr txBox="1"/>
          <p:nvPr/>
        </p:nvSpPr>
        <p:spPr>
          <a:xfrm>
            <a:off x="4749617" y="4466035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 Request here!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5E49A8-E60F-48D7-898C-9E7FC6721439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3989785" y="4180285"/>
            <a:ext cx="759832" cy="43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8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594122"/>
          </a:xfrm>
        </p:spPr>
        <p:txBody>
          <a:bodyPr/>
          <a:lstStyle/>
          <a:p>
            <a:r>
              <a:rPr lang="en-US" altLang="en-US" sz="2100"/>
              <a:t>Executing a Pull Request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172200" cy="2255044"/>
          </a:xfrm>
        </p:spPr>
        <p:txBody>
          <a:bodyPr/>
          <a:lstStyle/>
          <a:p>
            <a:r>
              <a:rPr lang="en-US" altLang="en-US" sz="1350" dirty="0"/>
              <a:t>Select </a:t>
            </a:r>
            <a:r>
              <a:rPr lang="en-US" altLang="en-US" sz="1350" b="1" dirty="0"/>
              <a:t>Create Pull Request</a:t>
            </a:r>
            <a:r>
              <a:rPr lang="en-US" altLang="en-US" sz="1350" dirty="0"/>
              <a:t>. Enter a title and add all team members as reviewers. Leave the </a:t>
            </a:r>
            <a:r>
              <a:rPr lang="en-US" altLang="en-US" sz="1350" i="1" dirty="0"/>
              <a:t>Close branch</a:t>
            </a:r>
            <a:r>
              <a:rPr lang="en-US" altLang="en-US" sz="1350" dirty="0"/>
              <a:t> box checked.</a:t>
            </a:r>
          </a:p>
          <a:p>
            <a:pPr lvl="1"/>
            <a:r>
              <a:rPr lang="en-US" altLang="en-US" sz="900" dirty="0"/>
              <a:t>Note that the differences between the two branches are shown in on the Overview tab. </a:t>
            </a:r>
            <a:br>
              <a:rPr lang="en-US" altLang="en-US" sz="900" dirty="0"/>
            </a:br>
            <a:endParaRPr lang="en-US" altLang="en-US" sz="900" b="1" dirty="0"/>
          </a:p>
          <a:p>
            <a:r>
              <a:rPr lang="en-US" altLang="en-US" sz="1350" dirty="0"/>
              <a:t>Your teammates will get a message from </a:t>
            </a:r>
            <a:r>
              <a:rPr lang="en-US" altLang="en-US" sz="1350" dirty="0" err="1"/>
              <a:t>Github</a:t>
            </a:r>
            <a:r>
              <a:rPr lang="en-US" altLang="en-US" sz="1350" dirty="0"/>
              <a:t> indicating that they have code to review. </a:t>
            </a:r>
          </a:p>
          <a:p>
            <a:pPr lvl="1"/>
            <a:r>
              <a:rPr lang="en-US" altLang="en-US" sz="1050" dirty="0"/>
              <a:t>They will review the differences, and either approve or decline the request. </a:t>
            </a:r>
            <a:br>
              <a:rPr lang="en-US" altLang="en-US" sz="1050" dirty="0"/>
            </a:br>
            <a:endParaRPr lang="en-US" altLang="en-US" sz="1050" dirty="0"/>
          </a:p>
          <a:p>
            <a:r>
              <a:rPr lang="en-US" altLang="en-US" sz="1350" dirty="0"/>
              <a:t>Once all have reviewed the request, you can click on the Merge button, and the </a:t>
            </a:r>
            <a:r>
              <a:rPr lang="en-US" altLang="en-US" sz="1350" b="1" dirty="0" err="1"/>
              <a:t>defectfix</a:t>
            </a:r>
            <a:r>
              <a:rPr lang="en-US" altLang="en-US" sz="1350" dirty="0"/>
              <a:t> branch will be merged into </a:t>
            </a:r>
            <a:r>
              <a:rPr lang="en-US" altLang="en-US" sz="1350" b="1" dirty="0"/>
              <a:t>dev</a:t>
            </a:r>
            <a:r>
              <a:rPr lang="en-US" altLang="en-US" sz="1350" dirty="0"/>
              <a:t>. </a:t>
            </a:r>
            <a:br>
              <a:rPr lang="en-US" altLang="en-US" sz="1350" dirty="0"/>
            </a:br>
            <a:endParaRPr lang="en-US" altLang="en-US" sz="1350" dirty="0"/>
          </a:p>
          <a:p>
            <a:r>
              <a:rPr lang="en-US" altLang="en-US" sz="1350" dirty="0"/>
              <a:t>The </a:t>
            </a:r>
            <a:r>
              <a:rPr lang="en-US" altLang="en-US" sz="1350" b="1" dirty="0" err="1"/>
              <a:t>defectfix</a:t>
            </a:r>
            <a:r>
              <a:rPr lang="en-US" altLang="en-US" sz="1350" dirty="0"/>
              <a:t> branch, since it is no longer needed, will be automatically deleted from the </a:t>
            </a:r>
            <a:r>
              <a:rPr lang="en-US" altLang="en-US" sz="1350" b="1" u="sng" dirty="0"/>
              <a:t>remote</a:t>
            </a:r>
            <a:r>
              <a:rPr lang="en-US" altLang="en-US" sz="1350" dirty="0"/>
              <a:t> (since you selected </a:t>
            </a:r>
            <a:r>
              <a:rPr lang="en-US" altLang="en-US" sz="1350" i="1" dirty="0"/>
              <a:t>Close branch </a:t>
            </a:r>
            <a:r>
              <a:rPr lang="en-US" altLang="en-US" sz="1350" dirty="0"/>
              <a:t>above). </a:t>
            </a:r>
          </a:p>
          <a:p>
            <a:endParaRPr lang="en-US" altLang="en-US" sz="1500" dirty="0">
              <a:solidFill>
                <a:srgbClr val="0070C0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BFB50E2-DEFB-4F1A-AC86-7F107AFCA49D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750"/>
          </a:p>
        </p:txBody>
      </p:sp>
    </p:spTree>
    <p:extLst>
      <p:ext uri="{BB962C8B-B14F-4D97-AF65-F5344CB8AC3E}">
        <p14:creationId xmlns:p14="http://schemas.microsoft.com/office/powerpoint/2010/main" val="115992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Best Practices for Branching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Create a Feature </a:t>
            </a:r>
            <a:r>
              <a:rPr lang="en" u="sng" dirty="0"/>
              <a:t>branch</a:t>
            </a:r>
            <a:r>
              <a:rPr lang="en" dirty="0"/>
              <a:t> off of Master or dev as appropriate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Master should always be kept in a ‘production-ready’ state.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Make your changes.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Commit — saves a version of your code locally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Push — sends your branch/commits to Git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Create a Pull Request when you are ready for a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r>
              <a:rPr lang="en-US" dirty="0"/>
              <a:t> - Recall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01" y="1063229"/>
            <a:ext cx="4726817" cy="3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Very Large projects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848925"/>
            <a:ext cx="4802100" cy="40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	</a:t>
            </a:r>
            <a:endParaRPr sz="9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Consider “Git-Flow”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Features get pushed to a Develop branch, which the tests are ran against and deployed to a testing server for QA, before being pushed to Master, and later deployed to Production.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grpSp>
        <p:nvGrpSpPr>
          <p:cNvPr id="210" name="Shape 210"/>
          <p:cNvGrpSpPr/>
          <p:nvPr/>
        </p:nvGrpSpPr>
        <p:grpSpPr>
          <a:xfrm>
            <a:off x="5170627" y="350012"/>
            <a:ext cx="3604847" cy="2298069"/>
            <a:chOff x="4630366" y="1200150"/>
            <a:chExt cx="3825333" cy="3725699"/>
          </a:xfrm>
        </p:grpSpPr>
        <p:sp>
          <p:nvSpPr>
            <p:cNvPr id="211" name="Shape 211"/>
            <p:cNvSpPr/>
            <p:nvPr/>
          </p:nvSpPr>
          <p:spPr>
            <a:xfrm>
              <a:off x="4630366" y="1200150"/>
              <a:ext cx="1408843" cy="1258499"/>
            </a:xfrm>
            <a:prstGeom prst="ellipse">
              <a:avLst/>
            </a:prstGeom>
            <a:solidFill>
              <a:srgbClr val="EA99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US" dirty="0"/>
                <a:t>feature15</a:t>
              </a:r>
              <a:endParaRPr lang="en" dirty="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5938700" y="2408850"/>
              <a:ext cx="1258499" cy="1258499"/>
            </a:xfrm>
            <a:prstGeom prst="ellipse">
              <a:avLst/>
            </a:prstGeom>
            <a:solidFill>
              <a:srgbClr val="FFE59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dirty="0"/>
                <a:t>dev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7197200" y="3667350"/>
              <a:ext cx="1258499" cy="1258499"/>
            </a:xfrm>
            <a:prstGeom prst="ellipse">
              <a:avLst/>
            </a:prstGeom>
            <a:solidFill>
              <a:srgbClr val="B6D7A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/>
                <a:t>m</a:t>
              </a:r>
              <a:r>
                <a:rPr lang="en" dirty="0"/>
                <a:t>aster</a:t>
              </a:r>
            </a:p>
          </p:txBody>
        </p:sp>
        <p:cxnSp>
          <p:nvCxnSpPr>
            <p:cNvPr id="214" name="Shape 214"/>
            <p:cNvCxnSpPr>
              <a:cxnSpLocks/>
              <a:stCxn id="211" idx="4"/>
              <a:endCxn id="212" idx="2"/>
            </p:cNvCxnSpPr>
            <p:nvPr/>
          </p:nvCxnSpPr>
          <p:spPr>
            <a:xfrm rot="16200000" flipH="1">
              <a:off x="5347019" y="2446418"/>
              <a:ext cx="579450" cy="603913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5" name="Shape 215"/>
            <p:cNvCxnSpPr>
              <a:stCxn id="212" idx="4"/>
              <a:endCxn id="213" idx="2"/>
            </p:cNvCxnSpPr>
            <p:nvPr/>
          </p:nvCxnSpPr>
          <p:spPr>
            <a:xfrm rot="-5400000" flipH="1">
              <a:off x="6567949" y="3667349"/>
              <a:ext cx="629400" cy="629400"/>
            </a:xfrm>
            <a:prstGeom prst="curvedConnector2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F18CC1-CD26-4939-AA86-736DEE291B47}"/>
              </a:ext>
            </a:extLst>
          </p:cNvPr>
          <p:cNvGrpSpPr/>
          <p:nvPr/>
        </p:nvGrpSpPr>
        <p:grpSpPr>
          <a:xfrm>
            <a:off x="5259300" y="2329962"/>
            <a:ext cx="1868745" cy="2813538"/>
            <a:chOff x="5238959" y="2887424"/>
            <a:chExt cx="1868745" cy="281353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64D6723-1368-43A7-A62A-F70C8A7DB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959" y="2887424"/>
              <a:ext cx="1868745" cy="281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DC336FA-442A-47B9-85E1-2F3D6DEFD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2" b="5587"/>
            <a:stretch/>
          </p:blipFill>
          <p:spPr bwMode="auto">
            <a:xfrm>
              <a:off x="5341006" y="2899022"/>
              <a:ext cx="694215" cy="20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FFDBF56-F5D1-41BA-8A02-45820BE0C5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9" t="-537" r="7320" b="87264"/>
            <a:stretch/>
          </p:blipFill>
          <p:spPr bwMode="auto">
            <a:xfrm>
              <a:off x="5791118" y="2918945"/>
              <a:ext cx="284985" cy="28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release contains a defect</a:t>
            </a:r>
          </a:p>
          <a:p>
            <a:pPr lvl="1"/>
            <a:r>
              <a:rPr lang="en-US" dirty="0"/>
              <a:t>Create a hotfix branch from master</a:t>
            </a:r>
          </a:p>
          <a:p>
            <a:pPr lvl="1"/>
            <a:r>
              <a:rPr lang="en-US" dirty="0"/>
              <a:t>Fix the defect</a:t>
            </a:r>
          </a:p>
          <a:p>
            <a:pPr lvl="1"/>
            <a:r>
              <a:rPr lang="en-US" dirty="0"/>
              <a:t>merge fix into:</a:t>
            </a:r>
          </a:p>
          <a:p>
            <a:pPr lvl="2"/>
            <a:r>
              <a:rPr lang="en-US" dirty="0"/>
              <a:t>Next production release</a:t>
            </a:r>
          </a:p>
          <a:p>
            <a:pPr lvl="2"/>
            <a:r>
              <a:rPr lang="en-US" dirty="0"/>
              <a:t>Develop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4173016-2D3E-4C60-AD34-441B234F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723" y="1798681"/>
            <a:ext cx="2481133" cy="33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6" y="0"/>
            <a:ext cx="38153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 off develop when approaching a release</a:t>
            </a:r>
          </a:p>
          <a:p>
            <a:r>
              <a:rPr lang="en-US" dirty="0"/>
              <a:t>No features added</a:t>
            </a:r>
          </a:p>
          <a:p>
            <a:r>
              <a:rPr lang="en-US" dirty="0"/>
              <a:t>Extensive testing and defect fixes</a:t>
            </a:r>
          </a:p>
          <a:p>
            <a:pPr lvl="1"/>
            <a:r>
              <a:rPr lang="en-US" dirty="0"/>
              <a:t>Merge all changes back to develop</a:t>
            </a:r>
          </a:p>
          <a:p>
            <a:r>
              <a:rPr lang="en-US" dirty="0"/>
              <a:t>When confidently stable</a:t>
            </a:r>
          </a:p>
          <a:p>
            <a:pPr lvl="1"/>
            <a:r>
              <a:rPr lang="en-US" dirty="0"/>
              <a:t>Merge into master as a release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EBE49-4F0D-4543-85E6-1841F545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643" y="3103685"/>
            <a:ext cx="2943357" cy="2039815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D3FBCD5-F3D4-40FA-8634-C71250BA1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4" t="262" b="92976"/>
          <a:stretch/>
        </p:blipFill>
        <p:spPr>
          <a:xfrm>
            <a:off x="6332527" y="2734408"/>
            <a:ext cx="2811473" cy="3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 the current state of the code</a:t>
            </a:r>
          </a:p>
          <a:p>
            <a:r>
              <a:rPr lang="en-US" dirty="0"/>
              <a:t>Can easily work with a previous version if needed</a:t>
            </a:r>
          </a:p>
          <a:p>
            <a:r>
              <a:rPr lang="en-US" dirty="0"/>
              <a:t>Use versioning on master</a:t>
            </a:r>
          </a:p>
          <a:p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269243E-D695-408E-A037-8DF44FE1A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7" t="-22" b="53620"/>
          <a:stretch/>
        </p:blipFill>
        <p:spPr>
          <a:xfrm>
            <a:off x="7675685" y="1812032"/>
            <a:ext cx="1468315" cy="3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82" y="27540"/>
            <a:ext cx="3860468" cy="51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9AA2-80AC-407E-82AB-81F08A90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C75F-0B23-4B48-AFF9-B9440F4C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Parallel branches don’t interfere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longer you let branches run in parallel, the harder it is to merge!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Git may not detect that the same edit was made on both branches – so the “hotfix” strategy may not work as well in practice as the figure suggests</a:t>
            </a:r>
          </a:p>
        </p:txBody>
      </p:sp>
    </p:spTree>
    <p:extLst>
      <p:ext uri="{BB962C8B-B14F-4D97-AF65-F5344CB8AC3E}">
        <p14:creationId xmlns:p14="http://schemas.microsoft.com/office/powerpoint/2010/main" val="279564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0052-3E96-487E-BD31-A63607B5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DACF-3072-4F0F-B6C1-D8E772BE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Windows development uses Git!   (as of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65 repositories, 4,400 active branches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There are approximately 8500 commits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1760 builds per 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200 pull requests to the master branch per day (500 engineers)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300GB repo managed with </a:t>
            </a:r>
            <a:r>
              <a:rPr lang="en-US" sz="2600" dirty="0">
                <a:hlinkClick r:id="rId3"/>
              </a:rPr>
              <a:t>VFS for Git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u="sng" dirty="0">
                <a:hlinkClick r:id="rId4"/>
              </a:rPr>
              <a:t>https://arstechnica.com/information-technology/2017/05/90-of-windows-devs-now-using-git-creating-1760-windows-builds-per-day/</a:t>
            </a:r>
            <a:endParaRPr lang="en-US" sz="1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https://docs.microsoft.com/en-us/azure/devops/learn/devops-at-microsoft/use-git-microsoft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https://arstechnica.com/information-technology/2017/02/microsoft-hosts-the-windows-source-in-a-monstrous-300gb-git-repository/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97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00151"/>
            <a:ext cx="6172200" cy="34081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team members push to master</a:t>
            </a:r>
          </a:p>
          <a:p>
            <a:r>
              <a:rPr lang="en-US" dirty="0"/>
              <a:t>Susan is updating the backend</a:t>
            </a:r>
          </a:p>
          <a:p>
            <a:pPr lvl="1"/>
            <a:r>
              <a:rPr lang="en-US" dirty="0"/>
              <a:t>Will take weeks</a:t>
            </a:r>
          </a:p>
          <a:p>
            <a:pPr lvl="1"/>
            <a:r>
              <a:rPr lang="en-US" dirty="0"/>
              <a:t>Stable when complete</a:t>
            </a:r>
          </a:p>
          <a:p>
            <a:pPr lvl="1"/>
            <a:r>
              <a:rPr lang="en-US" dirty="0"/>
              <a:t>Intermediate changes have unpredictable consequences elsewhere</a:t>
            </a:r>
          </a:p>
          <a:p>
            <a:r>
              <a:rPr lang="en-US" dirty="0"/>
              <a:t>John is making changes to the frontend</a:t>
            </a:r>
          </a:p>
          <a:p>
            <a:pPr lvl="1"/>
            <a:r>
              <a:rPr lang="en-US" dirty="0"/>
              <a:t>Sees side effects caused by Susan’s pushes</a:t>
            </a:r>
          </a:p>
          <a:p>
            <a:pPr lvl="1"/>
            <a:r>
              <a:rPr lang="en-US" dirty="0"/>
              <a:t>Thinks his code caused the changes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9" y="4158459"/>
            <a:ext cx="1970081" cy="9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Branching -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29848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Tempting solution</a:t>
            </a:r>
          </a:p>
          <a:p>
            <a:pPr lvl="1"/>
            <a:r>
              <a:rPr lang="en-US" dirty="0"/>
              <a:t>Don’t push to the remote repo until all changes are complete</a:t>
            </a:r>
          </a:p>
          <a:p>
            <a:pPr lvl="1"/>
            <a:r>
              <a:rPr lang="en-US" dirty="0"/>
              <a:t>Changes only exist locally during development</a:t>
            </a:r>
          </a:p>
          <a:p>
            <a:pPr lvl="2"/>
            <a:r>
              <a:rPr lang="en-US" dirty="0"/>
              <a:t>One hard drive error away from losing weeks of work!</a:t>
            </a:r>
          </a:p>
          <a:p>
            <a:r>
              <a:rPr lang="en-US" dirty="0"/>
              <a:t>If there are 10+ developers with different tasks on the same codebase?</a:t>
            </a:r>
          </a:p>
          <a:p>
            <a:pPr lvl="1"/>
            <a:r>
              <a:rPr lang="en-US" dirty="0"/>
              <a:t>Complex interactions between modules can multiply issues</a:t>
            </a:r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34" y="3746723"/>
            <a:ext cx="2095166" cy="13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Without Branching – Worse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Someone pushes code with errors</a:t>
            </a:r>
          </a:p>
          <a:p>
            <a:pPr lvl="1"/>
            <a:r>
              <a:rPr lang="en-US" dirty="0"/>
              <a:t>Code breaks</a:t>
            </a:r>
          </a:p>
          <a:p>
            <a:pPr lvl="1"/>
            <a:r>
              <a:rPr lang="en-US" dirty="0"/>
              <a:t>Who broke it?</a:t>
            </a:r>
          </a:p>
          <a:p>
            <a:pPr lvl="1"/>
            <a:r>
              <a:rPr lang="en-US" dirty="0"/>
              <a:t>Everyone’s workflow halts and the search begins</a:t>
            </a:r>
          </a:p>
          <a:p>
            <a:r>
              <a:rPr lang="en-US" dirty="0"/>
              <a:t>It happens</a:t>
            </a:r>
          </a:p>
          <a:p>
            <a:pPr lvl="1"/>
            <a:r>
              <a:rPr lang="en-US" dirty="0"/>
              <a:t>All code functions locally</a:t>
            </a:r>
          </a:p>
          <a:p>
            <a:pPr lvl="1"/>
            <a:r>
              <a:rPr lang="en-US" dirty="0"/>
              <a:t>ex: A function header is changed</a:t>
            </a:r>
          </a:p>
        </p:txBody>
      </p:sp>
    </p:spTree>
    <p:extLst>
      <p:ext uri="{BB962C8B-B14F-4D97-AF65-F5344CB8AC3E}">
        <p14:creationId xmlns:p14="http://schemas.microsoft.com/office/powerpoint/2010/main" val="7466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nching">
            <a:extLst>
              <a:ext uri="{FF2B5EF4-FFF2-40B4-BE49-F238E27FC236}">
                <a16:creationId xmlns:a16="http://schemas.microsoft.com/office/drawing/2014/main" id="{D0AAFDE5-E0F0-4032-B4C9-BAC4C651B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62" y="266049"/>
            <a:ext cx="2924484" cy="12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commits are only added to the current branch</a:t>
            </a:r>
          </a:p>
          <a:p>
            <a:pPr lvl="1"/>
            <a:r>
              <a:rPr lang="en-US" dirty="0"/>
              <a:t>Can implement experimental code without affecting others</a:t>
            </a:r>
          </a:p>
          <a:p>
            <a:r>
              <a:rPr lang="en-US" dirty="0"/>
              <a:t>When the life of the branch is over</a:t>
            </a:r>
          </a:p>
          <a:p>
            <a:pPr lvl="1"/>
            <a:r>
              <a:rPr lang="en-US" dirty="0"/>
              <a:t>Merge it into the primary codebase</a:t>
            </a:r>
          </a:p>
          <a:p>
            <a:r>
              <a:rPr lang="en-US" dirty="0"/>
              <a:t>Branching is crucial on large teams</a:t>
            </a:r>
          </a:p>
        </p:txBody>
      </p:sp>
    </p:spTree>
    <p:extLst>
      <p:ext uri="{BB962C8B-B14F-4D97-AF65-F5344CB8AC3E}">
        <p14:creationId xmlns:p14="http://schemas.microsoft.com/office/powerpoint/2010/main" val="27710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85900" y="91678"/>
            <a:ext cx="5657850" cy="651272"/>
          </a:xfrm>
        </p:spPr>
        <p:txBody>
          <a:bodyPr/>
          <a:lstStyle/>
          <a:p>
            <a:r>
              <a:rPr lang="en-US" altLang="en-US" sz="2100"/>
              <a:t>So far, you have used only a single branch (master) for synchronizing code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85900" y="685800"/>
            <a:ext cx="6172200" cy="3486150"/>
          </a:xfrm>
        </p:spPr>
        <p:txBody>
          <a:bodyPr/>
          <a:lstStyle/>
          <a:p>
            <a:r>
              <a:rPr lang="en-US" altLang="en-US" sz="1800" dirty="0"/>
              <a:t>Synchronizing frequently-changing code requires </a:t>
            </a:r>
            <a:r>
              <a:rPr lang="en-US" altLang="en-US" sz="1800" b="1" dirty="0"/>
              <a:t>merging</a:t>
            </a:r>
          </a:p>
          <a:p>
            <a:pPr marL="478631" lvl="2" indent="-257175">
              <a:buClr>
                <a:schemeClr val="tx2"/>
              </a:buClr>
            </a:pPr>
            <a:r>
              <a:rPr lang="en-US" altLang="en-US" sz="1350" b="1" dirty="0">
                <a:solidFill>
                  <a:srgbClr val="002060"/>
                </a:solidFill>
              </a:rPr>
              <a:t>Merge conflicts </a:t>
            </a:r>
            <a:r>
              <a:rPr lang="en-US" altLang="en-US" sz="1350" dirty="0">
                <a:solidFill>
                  <a:srgbClr val="002060"/>
                </a:solidFill>
              </a:rPr>
              <a:t>result when the same code is simultaneously modified by &gt;1 developer</a:t>
            </a:r>
          </a:p>
          <a:p>
            <a:pPr marL="698897" lvl="3" indent="-257175"/>
            <a:r>
              <a:rPr lang="en-US" altLang="en-US" sz="1125" dirty="0">
                <a:solidFill>
                  <a:srgbClr val="002060"/>
                </a:solidFill>
              </a:rPr>
              <a:t>EXAMPLES???</a:t>
            </a:r>
          </a:p>
          <a:p>
            <a:pPr lvl="1"/>
            <a:r>
              <a:rPr lang="en-US" altLang="en-US" sz="135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 </a:t>
            </a:r>
            <a:r>
              <a:rPr lang="en-US" altLang="en-US" sz="1350" dirty="0">
                <a:solidFill>
                  <a:srgbClr val="0070C0"/>
                </a:solidFill>
              </a:rPr>
              <a:t>results in errors if someone else worked on the same code and modified/pushed it before you did.</a:t>
            </a:r>
          </a:p>
          <a:p>
            <a:r>
              <a:rPr lang="en-US" altLang="en-US" sz="1800" dirty="0"/>
              <a:t>Merge conflicts can often be resolved automatically if the code modifications are sufficiently separated</a:t>
            </a:r>
          </a:p>
          <a:p>
            <a:pPr marL="478631" lvl="2" indent="-257175">
              <a:buClr>
                <a:schemeClr val="tx2"/>
              </a:buClr>
            </a:pPr>
            <a:r>
              <a:rPr lang="en-US" altLang="en-US" sz="135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</a:t>
            </a:r>
            <a:r>
              <a:rPr lang="en-US" altLang="en-US" sz="1350" dirty="0">
                <a:solidFill>
                  <a:srgbClr val="0070C0"/>
                </a:solidFill>
                <a:cs typeface="Courier New" panose="02070309020205020404" pitchFamily="49" charset="0"/>
              </a:rPr>
              <a:t>automatically merges modifications when possible</a:t>
            </a:r>
            <a:endParaRPr lang="en-US" altLang="en-US" sz="1350" dirty="0"/>
          </a:p>
          <a:p>
            <a:r>
              <a:rPr lang="en-US" altLang="en-US" sz="1800" dirty="0"/>
              <a:t>Merge conflicts sometimes need manual resolution</a:t>
            </a:r>
          </a:p>
          <a:p>
            <a:pPr marL="477441" lvl="3" indent="-257175"/>
            <a:r>
              <a:rPr lang="en-US" altLang="en-US" sz="13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fails to resolve the conflict, and you must manually edit the file(s) containing the conflict indicators (&lt;&lt;&lt;, &gt;&gt;&gt;)</a:t>
            </a:r>
          </a:p>
          <a:p>
            <a:pPr marL="477441" lvl="3" indent="-257175"/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 stores your manually-merged file(s)</a:t>
            </a:r>
            <a:endParaRPr lang="en-US" altLang="en-US" sz="135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77441" lvl="3" indent="-257175"/>
            <a:r>
              <a:rPr lang="en-US" altLang="en-US" sz="135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altLang="en-US" sz="13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</a:t>
            </a:r>
            <a:r>
              <a:rPr lang="en-US" altLang="en-US" sz="1350" dirty="0">
                <a:solidFill>
                  <a:srgbClr val="C00000"/>
                </a:solidFill>
                <a:cs typeface="Courier New" panose="02070309020205020404" pitchFamily="49" charset="0"/>
              </a:rPr>
              <a:t> uploads the file(s) to the remote branch</a:t>
            </a:r>
            <a:endParaRPr lang="en-US" altLang="en-US" sz="1350" dirty="0">
              <a:solidFill>
                <a:srgbClr val="C00000"/>
              </a:solidFill>
            </a:endParaRPr>
          </a:p>
          <a:p>
            <a:endParaRPr lang="en-US" altLang="en-US" sz="1800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3A042E-E033-4AA3-B365-0033353D9A02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 dirty="0"/>
          </a:p>
        </p:txBody>
      </p:sp>
    </p:spTree>
    <p:extLst>
      <p:ext uri="{BB962C8B-B14F-4D97-AF65-F5344CB8AC3E}">
        <p14:creationId xmlns:p14="http://schemas.microsoft.com/office/powerpoint/2010/main" val="181409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85900" y="91679"/>
            <a:ext cx="5657850" cy="817960"/>
          </a:xfrm>
        </p:spPr>
        <p:txBody>
          <a:bodyPr/>
          <a:lstStyle/>
          <a:p>
            <a:r>
              <a:rPr lang="en-US" altLang="en-US" sz="2100" dirty="0"/>
              <a:t>The </a:t>
            </a:r>
            <a:r>
              <a:rPr lang="en-US" altLang="en-US" sz="2100" u="sng" dirty="0"/>
              <a:t>master</a:t>
            </a:r>
            <a:r>
              <a:rPr lang="en-US" altLang="en-US" sz="2100" dirty="0"/>
              <a:t> branch should only be used for maintaining production-ready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4" y="1028700"/>
            <a:ext cx="7053091" cy="2255044"/>
          </a:xfrm>
        </p:spPr>
        <p:txBody>
          <a:bodyPr/>
          <a:lstStyle/>
          <a:p>
            <a:pPr>
              <a:defRPr/>
            </a:pPr>
            <a:r>
              <a:rPr lang="en-US" sz="1500" dirty="0">
                <a:solidFill>
                  <a:srgbClr val="002060"/>
                </a:solidFill>
              </a:rPr>
              <a:t>Code modified or created during a Sprint should be maintained on separate branches</a:t>
            </a:r>
          </a:p>
          <a:p>
            <a:pPr>
              <a:defRPr/>
            </a:pPr>
            <a:r>
              <a:rPr lang="en-US" sz="1500" dirty="0"/>
              <a:t>A second standard branch – often named “</a:t>
            </a:r>
            <a:r>
              <a:rPr lang="en-US" sz="1500" b="1" dirty="0" err="1"/>
              <a:t>dev</a:t>
            </a:r>
            <a:r>
              <a:rPr lang="en-US" sz="1500" dirty="0"/>
              <a:t>” is typically used to maintain code that is being actively worked on</a:t>
            </a:r>
          </a:p>
          <a:p>
            <a:pPr lvl="1">
              <a:defRPr/>
            </a:pPr>
            <a:r>
              <a:rPr lang="en-US" sz="1350" dirty="0">
                <a:solidFill>
                  <a:srgbClr val="0070C0"/>
                </a:solidFill>
              </a:rPr>
              <a:t>At the beginning of a phase of development, the </a:t>
            </a:r>
            <a:r>
              <a:rPr lang="en-US" sz="1350" b="1" dirty="0">
                <a:solidFill>
                  <a:srgbClr val="0070C0"/>
                </a:solidFill>
              </a:rPr>
              <a:t>dev</a:t>
            </a:r>
            <a:r>
              <a:rPr lang="en-US" sz="1350" dirty="0">
                <a:solidFill>
                  <a:srgbClr val="0070C0"/>
                </a:solidFill>
              </a:rPr>
              <a:t> branch is identical to master</a:t>
            </a:r>
          </a:p>
          <a:p>
            <a:pPr lvl="1">
              <a:defRPr/>
            </a:pPr>
            <a:r>
              <a:rPr lang="en-US" sz="1350" dirty="0">
                <a:solidFill>
                  <a:srgbClr val="C00000"/>
                </a:solidFill>
              </a:rPr>
              <a:t>During development, the </a:t>
            </a:r>
            <a:r>
              <a:rPr lang="en-US" sz="1350" b="1" dirty="0">
                <a:solidFill>
                  <a:srgbClr val="C00000"/>
                </a:solidFill>
              </a:rPr>
              <a:t>dev</a:t>
            </a:r>
            <a:r>
              <a:rPr lang="en-US" sz="1350" dirty="0">
                <a:solidFill>
                  <a:srgbClr val="C00000"/>
                </a:solidFill>
              </a:rPr>
              <a:t> branch maintains the evolving code</a:t>
            </a:r>
          </a:p>
          <a:p>
            <a:pPr lvl="1">
              <a:defRPr/>
            </a:pPr>
            <a:r>
              <a:rPr lang="en-US" sz="1350" dirty="0">
                <a:solidFill>
                  <a:srgbClr val="00B050"/>
                </a:solidFill>
              </a:rPr>
              <a:t>After a feature has been tested, the </a:t>
            </a:r>
            <a:r>
              <a:rPr lang="en-US" sz="1350" b="1" dirty="0">
                <a:solidFill>
                  <a:srgbClr val="00B050"/>
                </a:solidFill>
              </a:rPr>
              <a:t>dev</a:t>
            </a:r>
            <a:r>
              <a:rPr lang="en-US" sz="1350" dirty="0">
                <a:solidFill>
                  <a:srgbClr val="00B050"/>
                </a:solidFill>
              </a:rPr>
              <a:t> branch contains the completed code. </a:t>
            </a:r>
          </a:p>
          <a:p>
            <a:pPr lvl="2"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dev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 is then merged into 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branch, and the process repeats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89CED5-F6B1-4E8F-BC85-0E279D8633A6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1314451" y="3288507"/>
            <a:ext cx="6659270" cy="1195433"/>
            <a:chOff x="-19050" y="1293019"/>
            <a:chExt cx="8879646" cy="1593909"/>
          </a:xfrm>
        </p:grpSpPr>
        <p:sp>
          <p:nvSpPr>
            <p:cNvPr id="4103" name="TextBox 52"/>
            <p:cNvSpPr txBox="1">
              <a:spLocks noChangeArrowheads="1"/>
            </p:cNvSpPr>
            <p:nvPr/>
          </p:nvSpPr>
          <p:spPr bwMode="auto">
            <a:xfrm>
              <a:off x="-19050" y="1716088"/>
              <a:ext cx="951609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master</a:t>
              </a:r>
            </a:p>
          </p:txBody>
        </p:sp>
        <p:grpSp>
          <p:nvGrpSpPr>
            <p:cNvPr id="4104" name="Group 1"/>
            <p:cNvGrpSpPr>
              <a:grpSpLocks/>
            </p:cNvGrpSpPr>
            <p:nvPr/>
          </p:nvGrpSpPr>
          <p:grpSpPr bwMode="auto">
            <a:xfrm>
              <a:off x="248264" y="1293019"/>
              <a:ext cx="8612332" cy="1593909"/>
              <a:chOff x="228600" y="1335088"/>
              <a:chExt cx="8612332" cy="1593909"/>
            </a:xfrm>
          </p:grpSpPr>
          <p:sp>
            <p:nvSpPr>
              <p:cNvPr id="4105" name="Oval 5"/>
              <p:cNvSpPr>
                <a:spLocks noChangeArrowheads="1"/>
              </p:cNvSpPr>
              <p:nvPr/>
            </p:nvSpPr>
            <p:spPr bwMode="auto">
              <a:xfrm>
                <a:off x="1066800" y="15240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15367" name="Oval 6"/>
              <p:cNvSpPr>
                <a:spLocks noChangeArrowheads="1"/>
              </p:cNvSpPr>
              <p:nvPr/>
            </p:nvSpPr>
            <p:spPr bwMode="auto">
              <a:xfrm>
                <a:off x="4114476" y="1536701"/>
                <a:ext cx="457232" cy="381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15368" name="Oval 7"/>
              <p:cNvSpPr>
                <a:spLocks noChangeArrowheads="1"/>
              </p:cNvSpPr>
              <p:nvPr/>
            </p:nvSpPr>
            <p:spPr bwMode="auto">
              <a:xfrm>
                <a:off x="7162688" y="1520826"/>
                <a:ext cx="457232" cy="381000"/>
              </a:xfrm>
              <a:prstGeom prst="ellipse">
                <a:avLst/>
              </a:prstGeom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7030A0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cs typeface="Arial" charset="0"/>
                </a:endParaRPr>
              </a:p>
            </p:txBody>
          </p:sp>
          <p:sp>
            <p:nvSpPr>
              <p:cNvPr id="4108" name="Oval 8"/>
              <p:cNvSpPr>
                <a:spLocks noChangeArrowheads="1"/>
              </p:cNvSpPr>
              <p:nvPr/>
            </p:nvSpPr>
            <p:spPr bwMode="auto">
              <a:xfrm>
                <a:off x="1295400" y="2514600"/>
                <a:ext cx="457200" cy="3810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" name="Oval 9"/>
              <p:cNvSpPr>
                <a:spLocks noChangeArrowheads="1"/>
              </p:cNvSpPr>
              <p:nvPr/>
            </p:nvSpPr>
            <p:spPr bwMode="auto">
              <a:xfrm>
                <a:off x="3657600" y="2509838"/>
                <a:ext cx="457200" cy="38100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" name="Oval 10"/>
              <p:cNvSpPr>
                <a:spLocks noChangeArrowheads="1"/>
              </p:cNvSpPr>
              <p:nvPr/>
            </p:nvSpPr>
            <p:spPr bwMode="auto">
              <a:xfrm>
                <a:off x="6724650" y="2514600"/>
                <a:ext cx="457200" cy="381000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11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228600" y="1714500"/>
                <a:ext cx="8382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2" name="Straight Arrow Connector 13"/>
              <p:cNvCxnSpPr>
                <a:cxnSpLocks noChangeShapeType="1"/>
                <a:endCxn id="15367" idx="2"/>
              </p:cNvCxnSpPr>
              <p:nvPr/>
            </p:nvCxnSpPr>
            <p:spPr bwMode="auto">
              <a:xfrm>
                <a:off x="1524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3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4572000" y="1727200"/>
                <a:ext cx="2590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14" name="Straight Arrow Connector 16"/>
              <p:cNvCxnSpPr>
                <a:cxnSpLocks noChangeShapeType="1"/>
                <a:endCxn id="4108" idx="0"/>
              </p:cNvCxnSpPr>
              <p:nvPr/>
            </p:nvCxnSpPr>
            <p:spPr bwMode="auto">
              <a:xfrm>
                <a:off x="1295400" y="1905000"/>
                <a:ext cx="228600" cy="6096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19812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4572000" y="2522538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2843213" y="25019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auto">
              <a:xfrm>
                <a:off x="54102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6096000" y="25146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8153400" y="2540000"/>
                <a:ext cx="457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/>
              </a:p>
            </p:txBody>
          </p:sp>
          <p:cxnSp>
            <p:nvCxnSpPr>
              <p:cNvPr id="4121" name="Straight Arrow Connector 25"/>
              <p:cNvCxnSpPr>
                <a:cxnSpLocks noChangeShapeType="1"/>
                <a:stCxn id="4109" idx="0"/>
                <a:endCxn id="15367" idx="4"/>
              </p:cNvCxnSpPr>
              <p:nvPr/>
            </p:nvCxnSpPr>
            <p:spPr bwMode="auto">
              <a:xfrm flipV="1">
                <a:off x="3886200" y="1917700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2" name="Straight Arrow Connector 28"/>
              <p:cNvCxnSpPr>
                <a:cxnSpLocks noChangeShapeType="1"/>
              </p:cNvCxnSpPr>
              <p:nvPr/>
            </p:nvCxnSpPr>
            <p:spPr bwMode="auto">
              <a:xfrm flipV="1">
                <a:off x="6934200" y="1901825"/>
                <a:ext cx="457200" cy="5921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3" name="Straight Arrow Connector 29"/>
              <p:cNvCxnSpPr>
                <a:cxnSpLocks noChangeShapeType="1"/>
                <a:stCxn id="4108" idx="6"/>
                <a:endCxn id="4115" idx="2"/>
              </p:cNvCxnSpPr>
              <p:nvPr/>
            </p:nvCxnSpPr>
            <p:spPr bwMode="auto">
              <a:xfrm>
                <a:off x="1752600" y="27051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4" name="Straight Arrow Connector 32"/>
              <p:cNvCxnSpPr>
                <a:cxnSpLocks noChangeShapeType="1"/>
                <a:endCxn id="4117" idx="2"/>
              </p:cNvCxnSpPr>
              <p:nvPr/>
            </p:nvCxnSpPr>
            <p:spPr bwMode="auto">
              <a:xfrm flipV="1">
                <a:off x="2438400" y="2692400"/>
                <a:ext cx="404813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5" name="Straight Arrow Connector 33"/>
              <p:cNvCxnSpPr>
                <a:cxnSpLocks noChangeShapeType="1"/>
                <a:endCxn id="4109" idx="2"/>
              </p:cNvCxnSpPr>
              <p:nvPr/>
            </p:nvCxnSpPr>
            <p:spPr bwMode="auto">
              <a:xfrm>
                <a:off x="3300413" y="2692400"/>
                <a:ext cx="357187" cy="79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6" name="Straight Arrow Connector 34"/>
              <p:cNvCxnSpPr>
                <a:cxnSpLocks noChangeShapeType="1"/>
                <a:stCxn id="4109" idx="6"/>
                <a:endCxn id="4116" idx="2"/>
              </p:cNvCxnSpPr>
              <p:nvPr/>
            </p:nvCxnSpPr>
            <p:spPr bwMode="auto">
              <a:xfrm>
                <a:off x="4114800" y="2700338"/>
                <a:ext cx="457200" cy="127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7" name="Straight Arrow Connector 35"/>
              <p:cNvCxnSpPr>
                <a:cxnSpLocks noChangeShapeType="1"/>
                <a:stCxn id="4116" idx="6"/>
                <a:endCxn id="4118" idx="2"/>
              </p:cNvCxnSpPr>
              <p:nvPr/>
            </p:nvCxnSpPr>
            <p:spPr bwMode="auto">
              <a:xfrm>
                <a:off x="5029200" y="2713038"/>
                <a:ext cx="381000" cy="17462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8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5867400" y="273050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2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6553200" y="2736850"/>
                <a:ext cx="2286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30" name="Straight Arrow Connector 38"/>
              <p:cNvCxnSpPr>
                <a:cxnSpLocks noChangeShapeType="1"/>
                <a:endCxn id="4120" idx="2"/>
              </p:cNvCxnSpPr>
              <p:nvPr/>
            </p:nvCxnSpPr>
            <p:spPr bwMode="auto">
              <a:xfrm>
                <a:off x="7181850" y="2705100"/>
                <a:ext cx="971550" cy="2540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1" name="TextBox 46"/>
              <p:cNvSpPr txBox="1">
                <a:spLocks noChangeArrowheads="1"/>
              </p:cNvSpPr>
              <p:nvPr/>
            </p:nvSpPr>
            <p:spPr bwMode="auto">
              <a:xfrm>
                <a:off x="4164013" y="2133601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2" name="TextBox 47"/>
              <p:cNvSpPr txBox="1">
                <a:spLocks noChangeArrowheads="1"/>
              </p:cNvSpPr>
              <p:nvPr/>
            </p:nvSpPr>
            <p:spPr bwMode="auto">
              <a:xfrm>
                <a:off x="1587500" y="2160589"/>
                <a:ext cx="951609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branch</a:t>
                </a:r>
              </a:p>
            </p:txBody>
          </p:sp>
          <p:sp>
            <p:nvSpPr>
              <p:cNvPr id="4133" name="TextBox 48"/>
              <p:cNvSpPr txBox="1">
                <a:spLocks noChangeArrowheads="1"/>
              </p:cNvSpPr>
              <p:nvPr/>
            </p:nvSpPr>
            <p:spPr bwMode="auto">
              <a:xfrm>
                <a:off x="7200900" y="2100263"/>
                <a:ext cx="90031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merge</a:t>
                </a:r>
              </a:p>
            </p:txBody>
          </p:sp>
          <p:sp>
            <p:nvSpPr>
              <p:cNvPr id="4134" name="TextBox 49"/>
              <p:cNvSpPr txBox="1">
                <a:spLocks noChangeArrowheads="1"/>
              </p:cNvSpPr>
              <p:nvPr/>
            </p:nvSpPr>
            <p:spPr bwMode="auto">
              <a:xfrm>
                <a:off x="1524000" y="137001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1</a:t>
                </a:r>
              </a:p>
            </p:txBody>
          </p:sp>
          <p:sp>
            <p:nvSpPr>
              <p:cNvPr id="4135" name="TextBox 50"/>
              <p:cNvSpPr txBox="1">
                <a:spLocks noChangeArrowheads="1"/>
              </p:cNvSpPr>
              <p:nvPr/>
            </p:nvSpPr>
            <p:spPr bwMode="auto">
              <a:xfrm>
                <a:off x="4572001" y="1335088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2</a:t>
                </a:r>
              </a:p>
            </p:txBody>
          </p:sp>
          <p:sp>
            <p:nvSpPr>
              <p:cNvPr id="4136" name="TextBox 51"/>
              <p:cNvSpPr txBox="1">
                <a:spLocks noChangeArrowheads="1"/>
              </p:cNvSpPr>
              <p:nvPr/>
            </p:nvSpPr>
            <p:spPr bwMode="auto">
              <a:xfrm>
                <a:off x="7620000" y="1376363"/>
                <a:ext cx="1220932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Version 3</a:t>
                </a:r>
              </a:p>
            </p:txBody>
          </p:sp>
          <p:sp>
            <p:nvSpPr>
              <p:cNvPr id="4137" name="TextBox 53"/>
              <p:cNvSpPr txBox="1">
                <a:spLocks noChangeArrowheads="1"/>
              </p:cNvSpPr>
              <p:nvPr/>
            </p:nvSpPr>
            <p:spPr bwMode="auto">
              <a:xfrm>
                <a:off x="515937" y="2528888"/>
                <a:ext cx="618160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350"/>
                  <a:t>dev</a:t>
                </a:r>
              </a:p>
            </p:txBody>
          </p:sp>
        </p:grp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428750" y="4546996"/>
            <a:ext cx="617220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500" dirty="0">
                <a:solidFill>
                  <a:srgbClr val="00B050"/>
                </a:solidFill>
              </a:rPr>
              <a:t>We can reduce the amount of synchronization we need to do, as well as the number of merge conflicts, by using </a:t>
            </a:r>
            <a:r>
              <a:rPr lang="en-US" altLang="en-US" sz="1500" b="1" u="sng" dirty="0">
                <a:solidFill>
                  <a:srgbClr val="00B050"/>
                </a:solidFill>
              </a:rPr>
              <a:t>branches</a:t>
            </a:r>
            <a:r>
              <a:rPr lang="en-US" altLang="en-US" sz="15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2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are two ways to create dev branch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4350" y="1005850"/>
            <a:ext cx="8229600" cy="3725680"/>
          </a:xfrm>
        </p:spPr>
        <p:txBody>
          <a:bodyPr/>
          <a:lstStyle/>
          <a:p>
            <a:pPr marL="647700" lvl="1" indent="-385763">
              <a:buFont typeface="+mj-lt"/>
              <a:buAutoNum type="arabicPeriod"/>
              <a:defRPr/>
            </a:pPr>
            <a:r>
              <a:rPr lang="en-US" altLang="en-US" dirty="0"/>
              <a:t>Create a local </a:t>
            </a:r>
            <a:r>
              <a:rPr lang="en-US" altLang="en-US" b="1" dirty="0" err="1"/>
              <a:t>dev</a:t>
            </a:r>
            <a:r>
              <a:rPr lang="en-US" altLang="en-US" dirty="0"/>
              <a:t> branch and then </a:t>
            </a:r>
            <a:r>
              <a:rPr lang="en-US" altLang="en-US" u="sng" dirty="0"/>
              <a:t>push</a:t>
            </a:r>
            <a:r>
              <a:rPr lang="en-US" altLang="en-US" dirty="0"/>
              <a:t> that branch to the remote</a:t>
            </a:r>
          </a:p>
          <a:p>
            <a:pPr marL="261938" lvl="1">
              <a:defRPr/>
            </a:pPr>
            <a:br>
              <a:rPr lang="en-US" altLang="en-US" dirty="0"/>
            </a:br>
            <a:endParaRPr lang="en-US" altLang="en-US" dirty="0"/>
          </a:p>
          <a:p>
            <a:pPr marL="647700" lvl="1" indent="-385763">
              <a:buFont typeface="+mj-lt"/>
              <a:buAutoNum type="arabicPeriod" startAt="2"/>
              <a:defRPr/>
            </a:pPr>
            <a:r>
              <a:rPr lang="en-US" altLang="en-US" dirty="0"/>
              <a:t>Create a remote </a:t>
            </a:r>
            <a:r>
              <a:rPr lang="en-US" altLang="en-US" b="1" dirty="0"/>
              <a:t>dev</a:t>
            </a:r>
            <a:r>
              <a:rPr lang="en-US" altLang="en-US" dirty="0"/>
              <a:t> branch (using the Bitbucket web interface), and then </a:t>
            </a:r>
            <a:r>
              <a:rPr lang="en-US" altLang="en-US" u="sng" dirty="0"/>
              <a:t>pull</a:t>
            </a:r>
            <a:r>
              <a:rPr lang="en-US" altLang="en-US" dirty="0"/>
              <a:t> that branch locally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2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89CCCF-BC58-470E-92CF-4CC55498B46B}" type="slidenum">
              <a:rPr lang="en-US" altLang="en-US" sz="75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543049" y="1815520"/>
            <a:ext cx="6548237" cy="9233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branch dev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35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altLang="en-US" sz="135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Note:the</a:t>
            </a:r>
            <a:r>
              <a:rPr lang="en-US" altLang="en-US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command executes silently&gt;&gt;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checkout dev # and add, commit…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git push -u origin &lt;branch&gt; #ONLY USE –u THE FIRST TIME!</a:t>
            </a:r>
            <a:endParaRPr lang="en-US" altLang="en-US" sz="135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543050" y="3600451"/>
            <a:ext cx="6172200" cy="113107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	git fetch &amp;&amp; git checkout dev</a:t>
            </a:r>
            <a:b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From bitbucket.org:se2800/</a:t>
            </a:r>
            <a:r>
              <a:rPr lang="en-US" altLang="en-US" sz="135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MyRepository</a:t>
            </a:r>
            <a:endParaRPr lang="en-US" altLang="en-US" sz="135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[new branch]      dev      -&gt; origin/dev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 dev set up to track remote branch dev from origin.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Switched to a new branch dev'</a:t>
            </a:r>
          </a:p>
        </p:txBody>
      </p:sp>
    </p:spTree>
    <p:extLst>
      <p:ext uri="{BB962C8B-B14F-4D97-AF65-F5344CB8AC3E}">
        <p14:creationId xmlns:p14="http://schemas.microsoft.com/office/powerpoint/2010/main" val="36137198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1903</Words>
  <Application>Microsoft Office PowerPoint</Application>
  <PresentationFormat>On-screen Show (16:9)</PresentationFormat>
  <Paragraphs>231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simple-light</vt:lpstr>
      <vt:lpstr>Advanced Version Control</vt:lpstr>
      <vt:lpstr>Version Control with git - Recall</vt:lpstr>
      <vt:lpstr>Without Branching - Scenario</vt:lpstr>
      <vt:lpstr>Without Branching - Scenario</vt:lpstr>
      <vt:lpstr>Without Branching – Worse Scenario</vt:lpstr>
      <vt:lpstr>Branching</vt:lpstr>
      <vt:lpstr>So far, you have used only a single branch (master) for synchronizing code</vt:lpstr>
      <vt:lpstr>The master branch should only be used for maintaining production-ready code </vt:lpstr>
      <vt:lpstr>There are two ways to create dev branch</vt:lpstr>
      <vt:lpstr>Branching</vt:lpstr>
      <vt:lpstr>Advanced Version Control Continued: More Branches &amp; Git Flow</vt:lpstr>
      <vt:lpstr>Without Branching - Scenario</vt:lpstr>
      <vt:lpstr>The master branch should only be used for maintaining production-ready code </vt:lpstr>
      <vt:lpstr>Wait!</vt:lpstr>
      <vt:lpstr>Yes! So teams usually use additional feature and defect branches to isolate their work</vt:lpstr>
      <vt:lpstr>PowerPoint Presentation</vt:lpstr>
      <vt:lpstr>Merging back into a branch</vt:lpstr>
      <vt:lpstr>Executing a Pull Request</vt:lpstr>
      <vt:lpstr>Best Practices for Branching</vt:lpstr>
      <vt:lpstr>Very Large projects</vt:lpstr>
      <vt:lpstr>Hotfixes</vt:lpstr>
      <vt:lpstr>PowerPoint Presentation</vt:lpstr>
      <vt:lpstr>Release Branch</vt:lpstr>
      <vt:lpstr>Versioning</vt:lpstr>
      <vt:lpstr>PowerPoint Presentation</vt:lpstr>
      <vt:lpstr>Tradeoffs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</dc:title>
  <cp:lastModifiedBy>Yoder, Dr. Josiah</cp:lastModifiedBy>
  <cp:revision>32</cp:revision>
  <dcterms:modified xsi:type="dcterms:W3CDTF">2020-04-17T21:31:02Z</dcterms:modified>
</cp:coreProperties>
</file>