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ppt/notesSlides/notesSlide31.xml" ContentType="application/vnd.openxmlformats-officedocument.presentationml.notesSlide+xml"/>
  <Override PartName="/ppt/tags/tag31.xml" ContentType="application/vnd.openxmlformats-officedocument.presentationml.tags+xml"/>
  <Override PartName="/ppt/notesSlides/notesSlide32.xml" ContentType="application/vnd.openxmlformats-officedocument.presentationml.notesSlide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handoutMasterIdLst>
    <p:handoutMasterId r:id="rId36"/>
  </p:handoutMasterIdLst>
  <p:sldIdLst>
    <p:sldId id="320" r:id="rId2"/>
    <p:sldId id="331" r:id="rId3"/>
    <p:sldId id="322" r:id="rId4"/>
    <p:sldId id="323" r:id="rId5"/>
    <p:sldId id="324" r:id="rId6"/>
    <p:sldId id="325" r:id="rId7"/>
    <p:sldId id="326" r:id="rId8"/>
    <p:sldId id="327" r:id="rId9"/>
    <p:sldId id="329" r:id="rId10"/>
    <p:sldId id="328" r:id="rId11"/>
    <p:sldId id="330" r:id="rId12"/>
    <p:sldId id="334" r:id="rId13"/>
    <p:sldId id="335" r:id="rId14"/>
    <p:sldId id="336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5" r:id="rId28"/>
    <p:sldId id="356" r:id="rId29"/>
    <p:sldId id="357" r:id="rId30"/>
    <p:sldId id="358" r:id="rId31"/>
    <p:sldId id="359" r:id="rId32"/>
    <p:sldId id="360" r:id="rId33"/>
    <p:sldId id="361" r:id="rId3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39" d="100"/>
          <a:sy n="39" d="100"/>
        </p:scale>
        <p:origin x="1118" y="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6 March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90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41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76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95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7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64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91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842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319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39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24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57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55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223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249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718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148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01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04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28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04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7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17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91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5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2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nics-tutorials.ws/resistor/res_7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gif"/><Relationship Id="rId4" Type="http://schemas.openxmlformats.org/officeDocument/2006/relationships/hyperlink" Target="http://paperclip.rcs.ac.uk/index.php/Basic_Electrical_Theor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s.stackexchange.com/questions/19103/how-much-voltage-is-dangerous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http://paperclip.rcs.ac.uk/index.php/Basic_Electrical_Theory" TargetMode="External"/><Relationship Id="rId4" Type="http://schemas.openxmlformats.org/officeDocument/2006/relationships/hyperlink" Target="http://www.electronics-tutorials.ws/resistor/res_7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ooglestory.com/glat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xkcd.com/356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se.rpi.edu/~schubert/Light-Emitting-Diodes-dot-org/chap04/chap04.ht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1,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 – Introductions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students (informally)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instructor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Policy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</a:t>
            </a:r>
            <a:r>
              <a:rPr lang="en-US" dirty="0" smtClean="0">
                <a:sym typeface="Wingdings" panose="05000000000000000000" pitchFamily="2" charset="2"/>
              </a:rPr>
              <a:t>course</a:t>
            </a:r>
          </a:p>
          <a:p>
            <a:r>
              <a:rPr lang="en-US" dirty="0">
                <a:sym typeface="Wingdings" panose="05000000000000000000" pitchFamily="2" charset="2"/>
              </a:rPr>
              <a:t>Tomorrow (If you are in that section)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1, S365 (Purchase </a:t>
            </a:r>
            <a:r>
              <a:rPr lang="en-US" dirty="0" err="1" smtClean="0">
                <a:sym typeface="Wingdings" panose="05000000000000000000" pitchFamily="2" charset="2"/>
              </a:rPr>
              <a:t>Beaglebone</a:t>
            </a:r>
            <a:r>
              <a:rPr lang="en-US" dirty="0" smtClean="0">
                <a:sym typeface="Wingdings" panose="05000000000000000000" pitchFamily="2" charset="2"/>
              </a:rPr>
              <a:t> black kit BEFORE)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Wednesday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1-2, here (CC118)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V=IR</a:t>
            </a:r>
          </a:p>
          <a:p>
            <a:r>
              <a:rPr lang="en-US" sz="4400" dirty="0" smtClean="0"/>
              <a:t>For a given resistor, </a:t>
            </a:r>
          </a:p>
          <a:p>
            <a:pPr lvl="1"/>
            <a:r>
              <a:rPr lang="en-US" sz="3200" dirty="0" smtClean="0"/>
              <a:t>If current increases, voltage …</a:t>
            </a:r>
          </a:p>
          <a:p>
            <a:pPr lvl="1"/>
            <a:r>
              <a:rPr lang="en-US" sz="3200" dirty="0" smtClean="0"/>
              <a:t>If voltage increases, current …</a:t>
            </a:r>
          </a:p>
          <a:p>
            <a:r>
              <a:rPr lang="en-US" sz="3600" dirty="0" smtClean="0"/>
              <a:t>For a given voltage,</a:t>
            </a:r>
          </a:p>
          <a:p>
            <a:pPr lvl="1"/>
            <a:r>
              <a:rPr lang="en-US" sz="3200" dirty="0" smtClean="0"/>
              <a:t>If the resistance increases, the current…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6" name="Picture 2" descr="http://paperclip.rcs.ac.uk/images/7/7f/Virtrian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714" y="1602960"/>
            <a:ext cx="18192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4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/>
              <a:t>V=IR</a:t>
            </a:r>
          </a:p>
          <a:p>
            <a:r>
              <a:rPr lang="en-US" sz="3200" dirty="0" smtClean="0"/>
              <a:t>Exercise: Suppose we have 3.3V across a 1 Ohm resistor. What is the current through the resistor?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24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Exercise: How do you compute energy in Physics?  </a:t>
            </a:r>
          </a:p>
          <a:p>
            <a:r>
              <a:rPr lang="en-US" dirty="0" smtClean="0"/>
              <a:t>What are the units for energy?</a:t>
            </a:r>
          </a:p>
          <a:p>
            <a:r>
              <a:rPr lang="en-US" dirty="0" smtClean="0"/>
              <a:t>Exercise: How do you compute power in Physics (excluding electricity?)</a:t>
            </a:r>
            <a:r>
              <a:rPr lang="en-US" dirty="0"/>
              <a:t> </a:t>
            </a:r>
            <a:r>
              <a:rPr lang="en-US" dirty="0" smtClean="0"/>
              <a:t>Write as many examples as you can. </a:t>
            </a:r>
          </a:p>
          <a:p>
            <a:r>
              <a:rPr lang="en-US" dirty="0" smtClean="0"/>
              <a:t>What are the WI units for power?</a:t>
            </a:r>
          </a:p>
          <a:p>
            <a:endParaRPr lang="en-US" dirty="0"/>
          </a:p>
          <a:p>
            <a:r>
              <a:rPr lang="en-US" dirty="0" smtClean="0"/>
              <a:t>How do you computer power in circuits?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07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Substituting in V=IR, we find…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Exercise: Find a formula without V.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Exercise: For a given resistor, if I double the voltage, how does the power change?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www.electronics-tutorials.ws/resistor/res_7.html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paperclip.rcs.ac.uk/index.php/Basic_Electrical_Theory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1026" name="Picture 2" descr="resistor power tri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1838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aperclip.rcs.ac.uk/images/7/7f/Virtriang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8192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 have a 1</a:t>
            </a:r>
            <a:r>
              <a:rPr lang="el-GR" dirty="0" smtClean="0"/>
              <a:t>Ω</a:t>
            </a:r>
            <a:r>
              <a:rPr lang="en-US" dirty="0" smtClean="0"/>
              <a:t> resistor with 3V across it.</a:t>
            </a:r>
          </a:p>
          <a:p>
            <a:pPr lvl="1"/>
            <a:r>
              <a:rPr lang="en-US" dirty="0" smtClean="0"/>
              <a:t>What is the current through the resistor?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is the power through the resistor?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do you think will happen if the resistor is a ¼ Watt resistor? (As many are)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6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10972800" cy="44116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One source: http</a:t>
            </a:r>
            <a:r>
              <a:rPr lang="en-US" dirty="0"/>
              <a:t>://www.sengpielaudio.com/calculator-ohmslaw.htm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026" name="Picture 2" descr="Electricity expla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0" y="1371600"/>
            <a:ext cx="471487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2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Voltage &amp;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voltage across the resistor?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52500" y="2819400"/>
            <a:ext cx="1905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Power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Supply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2804160"/>
            <a:ext cx="1143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Resistor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920240" y="2453640"/>
            <a:ext cx="4328160" cy="36576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1920240" y="5013960"/>
            <a:ext cx="4328160" cy="38100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2417" y="226897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87140" y="219203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44054" y="502741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32024" y="507313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1" y="346846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Resistance &amp;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According to this </a:t>
            </a:r>
            <a:r>
              <a:rPr lang="en-US" dirty="0" smtClean="0">
                <a:hlinkClick r:id="rId3"/>
              </a:rPr>
              <a:t>answer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20mA is (possibly) enough to fibrillate</a:t>
            </a:r>
          </a:p>
          <a:p>
            <a:pPr marL="0" indent="0">
              <a:buNone/>
            </a:pPr>
            <a:r>
              <a:rPr lang="en-US" dirty="0" smtClean="0"/>
              <a:t>your heart.  Supposing your internal</a:t>
            </a:r>
          </a:p>
          <a:p>
            <a:pPr marL="0" indent="0">
              <a:buNone/>
            </a:pPr>
            <a:r>
              <a:rPr lang="en-US" dirty="0" smtClean="0"/>
              <a:t>resistance is 100 </a:t>
            </a:r>
            <a:r>
              <a:rPr lang="el-GR" dirty="0" smtClean="0"/>
              <a:t>Ω</a:t>
            </a:r>
            <a:r>
              <a:rPr lang="en-US" dirty="0" smtClean="0"/>
              <a:t>, what voltage is </a:t>
            </a:r>
          </a:p>
          <a:p>
            <a:pPr marL="0" indent="0">
              <a:buNone/>
            </a:pPr>
            <a:r>
              <a:rPr lang="en-US" dirty="0" smtClean="0"/>
              <a:t>needed?</a:t>
            </a:r>
          </a:p>
          <a:p>
            <a:pPr marL="0" indent="0">
              <a:buNone/>
            </a:pPr>
            <a:r>
              <a:rPr lang="en-US" dirty="0" smtClean="0"/>
              <a:t>Image sources: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www.electronics-tutorials.ws/resistor/res_7.html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paperclip.rcs.ac.uk/index.php/Basic_Electrical_Theory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1026" name="Picture 2" descr="resistor power triang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1838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istor power triang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1838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aperclip.rcs.ac.uk/images/7/7f/Virtriang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8192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2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Open switch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 all currents &amp; voltages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4098" name="Picture 2" descr="D:\MyDocs\Downloads\se3910c1-3-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508566"/>
            <a:ext cx="3812279" cy="236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2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Closed switch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 all currents &amp; voltages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394400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7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</a:t>
            </a:r>
            <a:r>
              <a:rPr lang="en-US" dirty="0" err="1" smtClean="0"/>
              <a:t>beaglebone</a:t>
            </a:r>
            <a:r>
              <a:rPr lang="en-US" dirty="0" smtClean="0"/>
              <a:t> black kit (~$65) from Tech Support</a:t>
            </a:r>
          </a:p>
          <a:p>
            <a:pPr lvl="1"/>
            <a:r>
              <a:rPr lang="en-US" dirty="0" smtClean="0"/>
              <a:t>Used </a:t>
            </a:r>
            <a:r>
              <a:rPr lang="en-US" dirty="0" smtClean="0"/>
              <a:t>in Lab 2</a:t>
            </a:r>
            <a:endParaRPr lang="en-US" dirty="0" smtClean="0"/>
          </a:p>
          <a:p>
            <a:r>
              <a:rPr lang="en-US" dirty="0" smtClean="0"/>
              <a:t>(Optional) Tools – e.g.  needle-noise pliers</a:t>
            </a:r>
          </a:p>
          <a:p>
            <a:r>
              <a:rPr lang="en-US" dirty="0" smtClean="0"/>
              <a:t>Check out short-term</a:t>
            </a:r>
          </a:p>
          <a:p>
            <a:pPr lvl="1"/>
            <a:r>
              <a:rPr lang="en-US" dirty="0" smtClean="0"/>
              <a:t>Kit (breakout board, breadboard cape, LCD cape, USB Oscilloscope)</a:t>
            </a:r>
          </a:p>
          <a:p>
            <a:pPr lvl="1"/>
            <a:r>
              <a:rPr lang="en-US" dirty="0" smtClean="0"/>
              <a:t>Small parts</a:t>
            </a:r>
            <a:r>
              <a:rPr lang="en-US" dirty="0"/>
              <a:t> </a:t>
            </a:r>
            <a:r>
              <a:rPr lang="en-US" dirty="0" smtClean="0"/>
              <a:t>(also may desire to purchase)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25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Charging a battery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30mA desired through V</a:t>
            </a:r>
            <a:r>
              <a:rPr lang="en-US" baseline="-25000" dirty="0" smtClean="0"/>
              <a:t>L</a:t>
            </a:r>
            <a:r>
              <a:rPr lang="en-US" dirty="0" smtClean="0"/>
              <a:t> (charging), what should R be?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6" name="Picture 3" descr="D:\MyDocs\Downloads\se3910c1-3-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4038600" cy="363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6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Powering an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30mA desired through L1 what should R be? (Voltage drop across L1 is 2 V, regardless of current)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6" name="Picture 3" descr="D:\MyDocs\Downloads\se3910c1-3-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4038600" cy="363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8"/>
          <a:stretch/>
        </p:blipFill>
        <p:spPr bwMode="auto">
          <a:xfrm>
            <a:off x="1924986" y="2743200"/>
            <a:ext cx="4716615" cy="38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4001749" y="5375848"/>
            <a:ext cx="1447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Illustrate two threads running in parallel on a sequence diagram.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34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Kirchoff’s</a:t>
            </a:r>
            <a:r>
              <a:rPr lang="en-US" dirty="0"/>
              <a:t> Voltage Law</a:t>
            </a:r>
          </a:p>
          <a:p>
            <a:pPr lvl="1"/>
            <a:r>
              <a:rPr lang="en-US" dirty="0"/>
              <a:t>Voltage is between points, regardless of path</a:t>
            </a:r>
          </a:p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</a:p>
          <a:p>
            <a:pPr lvl="1"/>
            <a:r>
              <a:rPr lang="en-US" dirty="0" smtClean="0"/>
              <a:t>Current splits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4495800"/>
            <a:ext cx="8229600" cy="1887723"/>
          </a:xfrm>
        </p:spPr>
        <p:txBody>
          <a:bodyPr/>
          <a:lstStyle/>
          <a:p>
            <a:r>
              <a:rPr lang="en-US" dirty="0" smtClean="0"/>
              <a:t>(Similarly)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Resistors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3886200"/>
            <a:ext cx="8305800" cy="609600"/>
          </a:xfrm>
        </p:spPr>
        <p:txBody>
          <a:bodyPr/>
          <a:lstStyle/>
          <a:p>
            <a:r>
              <a:rPr lang="en-US" dirty="0" smtClean="0"/>
              <a:t>Series Resistors</a:t>
            </a:r>
            <a:endParaRPr lang="en-US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 bwMode="auto">
          <a:xfrm>
            <a:off x="594360" y="50292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3900" b="1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161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Resistance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Resistors that are wired in parallel or series behave exactly like their equivalent resistor</a:t>
            </a:r>
          </a:p>
          <a:p>
            <a:pPr lvl="1"/>
            <a:r>
              <a:rPr lang="en-US" dirty="0" smtClean="0"/>
              <a:t>If we know voltage, can find current</a:t>
            </a:r>
          </a:p>
          <a:p>
            <a:pPr lvl="1"/>
            <a:r>
              <a:rPr lang="en-US" dirty="0" smtClean="0"/>
              <a:t>If we know current, can find voltage.</a:t>
            </a:r>
          </a:p>
          <a:p>
            <a:r>
              <a:rPr lang="en-US" dirty="0" smtClean="0"/>
              <a:t>It can be tricky to recognize parallel and series circuits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9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Originally from: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www.thegooglestory.com/glat.html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http://xkcd.com/356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pic>
        <p:nvPicPr>
          <p:cNvPr id="3074" name="Picture 2" descr="Nerd Snip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3999"/>
            <a:ext cx="8153400" cy="408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8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66842"/>
            <a:ext cx="4343400" cy="308397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0"/>
            <a:ext cx="4114800" cy="2921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61038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 which dot is the "pressure" (voltage) highest in each circuit?</a:t>
            </a:r>
            <a:br>
              <a:rPr lang="en-US" sz="2800" dirty="0" smtClean="0"/>
            </a:br>
            <a:r>
              <a:rPr lang="en-US" sz="2800" dirty="0" smtClean="0"/>
              <a:t>If time: Which circuit draws more current?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 bwMode="auto">
          <a:xfrm>
            <a:off x="2717562" y="443263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3400" y="450883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34200" y="4503344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458200" y="4503344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4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resistor follows Ohm’s law; </a:t>
            </a:r>
            <a:r>
              <a:rPr lang="en-US" i="1" dirty="0" smtClean="0"/>
              <a:t>V=IR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http://physics.stackexchange.com/questions/55534/physical-interpretation-of-y-intercept-in-a-current-vs-voltage-graph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pic>
        <p:nvPicPr>
          <p:cNvPr id="3074" name="Picture 2" descr="http://i.stack.imgur.com/jec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1"/>
            <a:ext cx="7696200" cy="397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resistors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burn up, literally</a:t>
            </a:r>
          </a:p>
          <a:p>
            <a:r>
              <a:rPr lang="en-US" dirty="0" smtClean="0"/>
              <a:t>For many resistors, the maximum steady-state generation of heat they can handle is ¼ watt</a:t>
            </a:r>
          </a:p>
          <a:p>
            <a:r>
              <a:rPr lang="en-US" dirty="0" smtClean="0"/>
              <a:t>Can calculate with P = IV = V</a:t>
            </a:r>
            <a:r>
              <a:rPr lang="en-US" baseline="30000" dirty="0" smtClean="0"/>
              <a:t>2</a:t>
            </a:r>
            <a:r>
              <a:rPr lang="en-US" dirty="0" smtClean="0"/>
              <a:t>/R = I</a:t>
            </a:r>
            <a:r>
              <a:rPr lang="en-US" baseline="30000" dirty="0" smtClean="0"/>
              <a:t>2</a:t>
            </a:r>
            <a:r>
              <a:rPr lang="en-US" dirty="0" smtClean="0"/>
              <a:t>R (subbing in V=IR)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 </a:t>
            </a:r>
            <a:r>
              <a:rPr lang="en-US" b="1" i="1" dirty="0" smtClean="0"/>
              <a:t>Find</a:t>
            </a:r>
            <a:r>
              <a:rPr lang="en-US" dirty="0" smtClean="0"/>
              <a:t> the minimum ¼ W resistance that is safe with a (non-</a:t>
            </a:r>
            <a:r>
              <a:rPr lang="en-US" dirty="0" err="1" smtClean="0"/>
              <a:t>Beaglebone</a:t>
            </a:r>
            <a:r>
              <a:rPr lang="en-US" dirty="0" smtClean="0"/>
              <a:t>) 3.3 V source?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way as resistors – they burn up</a:t>
            </a:r>
          </a:p>
          <a:p>
            <a:r>
              <a:rPr lang="en-US" dirty="0" smtClean="0"/>
              <a:t>So total temperature is the limiting factor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3522477"/>
            <a:ext cx="8229600" cy="1887723"/>
          </a:xfrm>
        </p:spPr>
        <p:txBody>
          <a:bodyPr/>
          <a:lstStyle/>
          <a:p>
            <a:r>
              <a:rPr lang="en-US" dirty="0"/>
              <a:t>If a voltage is applied across an LED current will flow through the LED</a:t>
            </a:r>
          </a:p>
          <a:p>
            <a:r>
              <a:rPr lang="en-US" dirty="0"/>
              <a:t>The higher the voltage, the more current will flow</a:t>
            </a:r>
          </a:p>
          <a:p>
            <a:r>
              <a:rPr lang="en-US" dirty="0"/>
              <a:t>But this does NOT follow Ohm’s Law; V≠IR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diodes fail?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2743200"/>
            <a:ext cx="8305800" cy="609600"/>
          </a:xfrm>
        </p:spPr>
        <p:txBody>
          <a:bodyPr/>
          <a:lstStyle/>
          <a:p>
            <a:r>
              <a:rPr lang="en-US" dirty="0" smtClean="0"/>
              <a:t>How to determine max V or 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0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(See schedule, take notes)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24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current-voltage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6206836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http://www.ecse.rpi.edu/~</a:t>
            </a:r>
            <a:r>
              <a:rPr lang="en-US" dirty="0" smtClean="0">
                <a:hlinkClick r:id="rId3"/>
              </a:rPr>
              <a:t>schubert/Light-Emitting-Diodes-dot-org/chap04/chap04.htm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ecse.rpi.edu/~schubert/Light-Emitting-Diodes-dot-org/chap04/F04-02%20Diode%20IV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25027"/>
            <a:ext cx="8912932" cy="414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8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“mental model(s)” for diodes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7994"/>
            <a:ext cx="8229600" cy="44116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https://www.st-andrews.ac.uk/~www_pa/Scots_Guide/info/comp/passive/diode/chars/chars.htm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sp>
        <p:nvSpPr>
          <p:cNvPr id="6" name="AutoShape 2" descr="https://www.st-andrews.ac.uk/~www_pa/Scots_Guide/info/comp/passive/diode/chars/models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s://www.st-andrews.ac.uk/~www_pa/Scots_Guide/info/comp/passive/diode/chars/model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9"/>
          <a:stretch/>
        </p:blipFill>
        <p:spPr bwMode="auto">
          <a:xfrm>
            <a:off x="1524000" y="1447800"/>
            <a:ext cx="5940425" cy="480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current and voltage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if we apply a voltage higher than the transition </a:t>
            </a:r>
            <a:r>
              <a:rPr lang="en-US" i="1" dirty="0" err="1" smtClean="0"/>
              <a:t>V</a:t>
            </a:r>
            <a:r>
              <a:rPr lang="en-US" i="1" baseline="-25000" dirty="0" err="1"/>
              <a:t>d</a:t>
            </a:r>
            <a:r>
              <a:rPr lang="en-US" dirty="0" smtClean="0"/>
              <a:t> to the LED (c), the current will be…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force a current in the 0.5 mA range through the LED (c), the voltage will be 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Ex: </a:t>
            </a:r>
            <a:r>
              <a:rPr lang="en-US" b="1" i="1" dirty="0" smtClean="0"/>
              <a:t>Decide</a:t>
            </a:r>
            <a:r>
              <a:rPr lang="en-US" dirty="0" smtClean="0"/>
              <a:t> will more likely damage the component? 1 mA or 2V? </a:t>
            </a:r>
            <a:r>
              <a:rPr lang="en-US" b="1" i="1" dirty="0" smtClean="0"/>
              <a:t>Explain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2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 LED resistance value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Suppose L1 is a diode with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d</a:t>
            </a:r>
            <a:r>
              <a:rPr lang="en-US" i="1" dirty="0" smtClean="0"/>
              <a:t> = 1.8 </a:t>
            </a:r>
            <a:r>
              <a:rPr lang="en-US" dirty="0" smtClean="0"/>
              <a:t>V</a:t>
            </a:r>
          </a:p>
          <a:p>
            <a:r>
              <a:rPr lang="en-US" dirty="0" smtClean="0"/>
              <a:t>Ex: Write a formula relating the current through L1 to R1.</a:t>
            </a:r>
          </a:p>
          <a:p>
            <a:r>
              <a:rPr lang="en-US" dirty="0" smtClean="0"/>
              <a:t>Ex: Solve for R1 if we want the (max) current to be 10 mA.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1600200"/>
            <a:ext cx="517950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3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two minutes, write down with your team a list of as many things that flow that you can think of.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60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things to 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 few examples, let’s think about WHY the flow occurs.  What makes it flow faster or slower?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58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Voltage?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I rub my shoes across the floor…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“Voltage” is what exists between my finger and the doorknob before I touch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Does voltage require current to exist?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Variable Name: V  (Or, rarely, </a:t>
            </a:r>
            <a:r>
              <a:rPr lang="en-US" dirty="0" smtClean="0">
                <a:latin typeface="Brush Script MT" panose="03060802040406070304" pitchFamily="66" charset="0"/>
              </a:rPr>
              <a:t>E </a:t>
            </a:r>
            <a:r>
              <a:rPr lang="en-US" sz="1600" dirty="0" smtClean="0"/>
              <a:t>(electromotive force)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Voltage is measured in Volts (V).  We celebrated Alexandra Volta’s birthday a few weeks back.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7032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6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current?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is what exists when I touch the doorknob.  It is the flow of charge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Does current require voltage to exist?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Variable name: I</a:t>
            </a:r>
          </a:p>
          <a:p>
            <a:pPr marL="0" indent="0">
              <a:buNone/>
            </a:pPr>
            <a:r>
              <a:rPr lang="en-US" dirty="0" smtClean="0"/>
              <a:t>Current is measured in Amps. (A) One amp is (for this course) a LOT of current!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78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voltage across the resistor?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52500" y="2819400"/>
            <a:ext cx="1905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Power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Supply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2804160"/>
            <a:ext cx="1143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Resistor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920240" y="2453640"/>
            <a:ext cx="4328160" cy="36576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1920240" y="5013960"/>
            <a:ext cx="4328160" cy="38100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2417" y="226897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87140" y="219203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44054" y="502741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32024" y="507313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1" y="346846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how much a device keeps current from flowing through it.  More resistance, less current flow. (all other things being equal)</a:t>
            </a:r>
          </a:p>
          <a:p>
            <a:r>
              <a:rPr lang="en-US" dirty="0" smtClean="0"/>
              <a:t>The variable name is usually R</a:t>
            </a:r>
          </a:p>
          <a:p>
            <a:r>
              <a:rPr lang="en-US" dirty="0" smtClean="0"/>
              <a:t>The units are Ohms (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Ω</a:t>
            </a:r>
            <a:r>
              <a:rPr lang="en-US" dirty="0" smtClean="0"/>
              <a:t> = V/A</a:t>
            </a:r>
          </a:p>
          <a:p>
            <a:r>
              <a:rPr lang="en-US" dirty="0" smtClean="0"/>
              <a:t>For the purposes of this class, 1</a:t>
            </a:r>
            <a:r>
              <a:rPr lang="el-GR" dirty="0" smtClean="0"/>
              <a:t>Ω</a:t>
            </a:r>
            <a:r>
              <a:rPr lang="en-US" dirty="0" smtClean="0"/>
              <a:t> is very small.</a:t>
            </a:r>
          </a:p>
          <a:p>
            <a:pPr lvl="1"/>
            <a:r>
              <a:rPr lang="en-US" dirty="0" smtClean="0"/>
              <a:t>“Resistance is futile if &lt; 1</a:t>
            </a:r>
            <a:r>
              <a:rPr lang="el-GR" dirty="0" smtClean="0"/>
              <a:t>Ω</a:t>
            </a:r>
            <a:r>
              <a:rPr lang="en-US" dirty="0" smtClean="0"/>
              <a:t>” (Or even 10</a:t>
            </a:r>
            <a:r>
              <a:rPr lang="el-GR" dirty="0"/>
              <a:t> </a:t>
            </a:r>
            <a:r>
              <a:rPr lang="el-GR" dirty="0" smtClean="0"/>
              <a:t>Ω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45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32336</TotalTime>
  <Words>1413</Words>
  <Application>Microsoft Office PowerPoint</Application>
  <PresentationFormat>On-screen Show (4:3)</PresentationFormat>
  <Paragraphs>468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Brush Script MT</vt:lpstr>
      <vt:lpstr>Tahoma</vt:lpstr>
      <vt:lpstr>Times New Roman</vt:lpstr>
      <vt:lpstr>Wingdings</vt:lpstr>
      <vt:lpstr>2_Network</vt:lpstr>
      <vt:lpstr>    SE3910 Week 1, Class 1</vt:lpstr>
      <vt:lpstr>Equipment   </vt:lpstr>
      <vt:lpstr>Course Overview</vt:lpstr>
      <vt:lpstr>Flow Examples</vt:lpstr>
      <vt:lpstr>What causes things to flow?</vt:lpstr>
      <vt:lpstr>What is Voltage?</vt:lpstr>
      <vt:lpstr>What is current?</vt:lpstr>
      <vt:lpstr>A Very Simple Circuit</vt:lpstr>
      <vt:lpstr>Resistance</vt:lpstr>
      <vt:lpstr>Resistance</vt:lpstr>
      <vt:lpstr>Resistance</vt:lpstr>
      <vt:lpstr>Power</vt:lpstr>
      <vt:lpstr>Power</vt:lpstr>
      <vt:lpstr>Power</vt:lpstr>
      <vt:lpstr>Cartoon</vt:lpstr>
      <vt:lpstr>Review: Voltage &amp; Current</vt:lpstr>
      <vt:lpstr>Review: Resistance &amp; Power</vt:lpstr>
      <vt:lpstr>Example 1: Open switch</vt:lpstr>
      <vt:lpstr>Example 2: Closed switch</vt:lpstr>
      <vt:lpstr>Example 3: Charging a battery</vt:lpstr>
      <vt:lpstr>Example 4: Powering an LED</vt:lpstr>
      <vt:lpstr>Exercise:</vt:lpstr>
      <vt:lpstr>Parallel Resistors</vt:lpstr>
      <vt:lpstr>Equivalent Resistance</vt:lpstr>
      <vt:lpstr>Warning…</vt:lpstr>
      <vt:lpstr>Examples</vt:lpstr>
      <vt:lpstr>Resistor Limits</vt:lpstr>
      <vt:lpstr>How do resistors fail?</vt:lpstr>
      <vt:lpstr>How do diodes fail?</vt:lpstr>
      <vt:lpstr>LED current-voltage curves</vt:lpstr>
      <vt:lpstr>Our “mental model(s)” for diodes</vt:lpstr>
      <vt:lpstr>LED current and voltage limits</vt:lpstr>
      <vt:lpstr>Selecting an LED resistance value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1211</cp:revision>
  <cp:lastPrinted>2017-03-06T19:46:30Z</cp:lastPrinted>
  <dcterms:created xsi:type="dcterms:W3CDTF">1999-09-06T21:32:20Z</dcterms:created>
  <dcterms:modified xsi:type="dcterms:W3CDTF">2017-03-06T21:39:18Z</dcterms:modified>
</cp:coreProperties>
</file>