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2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2"/>
  </p:notesMasterIdLst>
  <p:sldIdLst>
    <p:sldId id="258" r:id="rId2"/>
    <p:sldId id="259" r:id="rId3"/>
    <p:sldId id="339" r:id="rId4"/>
    <p:sldId id="340" r:id="rId5"/>
    <p:sldId id="341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357" r:id="rId21"/>
  </p:sldIdLst>
  <p:sldSz cx="9144000" cy="5143500" type="screen16x9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85011" autoAdjust="0"/>
  </p:normalViewPr>
  <p:slideViewPr>
    <p:cSldViewPr>
      <p:cViewPr varScale="1">
        <p:scale>
          <a:sx n="12" d="100"/>
          <a:sy n="12" d="100"/>
        </p:scale>
        <p:origin x="3" y="305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5FB6D-2FA2-46CA-9E8A-855843ED41DE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8ACA6-37D2-4450-9E31-1ADD6AB7F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65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View links in class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48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View links in class.</a:t>
            </a:r>
          </a:p>
        </p:txBody>
      </p:sp>
      <p:sp>
        <p:nvSpPr>
          <p:cNvPr id="22532" name="Header Placeholder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B1553F2-37D8-4630-90EC-F2E27F3F3345}" type="datetime1">
              <a:rPr lang="en-US" altLang="en-US" smtClean="0">
                <a:latin typeface="Times New Roman" pitchFamily="18" charset="0"/>
              </a:rPr>
              <a:pPr eaLnBrk="1" hangingPunct="1">
                <a:defRPr/>
              </a:pPr>
              <a:t>5/5/2017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539B1EB-E41C-4FE2-9516-C416CBD639FB}" type="slidenum">
              <a:rPr lang="en-US" altLang="en-US" smtClean="0">
                <a:latin typeface="Times New Roman" pitchFamily="18" charset="0"/>
              </a:rPr>
              <a:pPr eaLnBrk="1" hangingPunct="1">
                <a:defRPr/>
              </a:pPr>
              <a:t>4</a:t>
            </a:fld>
            <a:endParaRPr lang="en-US" alt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852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42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0" y="4779169"/>
            <a:ext cx="1524000" cy="273844"/>
          </a:xfrm>
          <a:prstGeom prst="rect">
            <a:avLst/>
          </a:prstGeom>
        </p:spPr>
        <p:txBody>
          <a:bodyPr/>
          <a:lstStyle/>
          <a:p>
            <a:fld id="{C1AA53A1-AF70-4A35-A49B-BB65079695FE}" type="datetime1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5916"/>
            <a:ext cx="7772400" cy="1102519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 rot="16200000">
            <a:off x="-2009775" y="2143125"/>
            <a:ext cx="50292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066800" y="57150"/>
            <a:ext cx="7467600" cy="4229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721894"/>
            <a:ext cx="7885113" cy="1021556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596754"/>
            <a:ext cx="7885113" cy="1125140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1143000" y="133350"/>
            <a:ext cx="3581400" cy="41529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  <p:custDataLst>
              <p:tags r:id="rId2"/>
            </p:custDataLst>
          </p:nvPr>
        </p:nvSpPr>
        <p:spPr>
          <a:xfrm>
            <a:off x="4876800" y="133350"/>
            <a:ext cx="3657600" cy="4152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 rot="16200000">
            <a:off x="-1866900" y="2152650"/>
            <a:ext cx="489585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  <p:custDataLst>
              <p:tags r:id="rId1"/>
            </p:custDataLst>
          </p:nvPr>
        </p:nvSpPr>
        <p:spPr>
          <a:xfrm>
            <a:off x="4953000" y="590550"/>
            <a:ext cx="3581400" cy="36957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1066800" y="590550"/>
            <a:ext cx="3581400" cy="36957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 rot="16200000">
            <a:off x="-1930486" y="2140036"/>
            <a:ext cx="4870622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066800" y="133350"/>
            <a:ext cx="35814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4953000" y="133350"/>
            <a:ext cx="35814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085850"/>
            <a:ext cx="46482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1910919"/>
            <a:ext cx="2971800" cy="23753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085850"/>
            <a:ext cx="3419856" cy="260604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0918"/>
            <a:ext cx="2971800" cy="18038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19" cstate="print"/>
          <a:stretch>
            <a:fillRect/>
          </a:stretch>
        </p:blipFill>
        <p:spPr>
          <a:xfrm>
            <a:off x="45720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 rot="16200000">
            <a:off x="-1806469" y="2168418"/>
            <a:ext cx="4927387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1371600" y="133351"/>
            <a:ext cx="7162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1371600" y="4476750"/>
            <a:ext cx="5562600" cy="5762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cap="all" spc="6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SE3910 Real Time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7010400" y="4476750"/>
            <a:ext cx="990600" cy="5799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2" descr="C:\Users\wws\Downloads\MSOE-U-BK_RD.jpg"/>
          <p:cNvPicPr>
            <a:picLocks noChangeAspect="1" noChangeArrowheads="1"/>
          </p:cNvPicPr>
          <p:nvPr userDrawn="1">
            <p:custDataLst>
              <p:tags r:id="rId18"/>
            </p:custDataLst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470" y="4476750"/>
            <a:ext cx="48433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000" kern="1200" cap="all" spc="50" baseline="0">
          <a:solidFill>
            <a:srgbClr val="FF0000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java/lang/Thread.html#join--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java/lang/Object.html#notify--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mputing.llnl.gov/tutorials/pthreads/#ConVarSignal" TargetMode="External"/><Relationship Id="rId4" Type="http://schemas.openxmlformats.org/officeDocument/2006/relationships/hyperlink" Target="http://docs.oracle.com/javase/8/docs/api/java/lang/Object.html#wait--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15324017/making-the-main-thread-wait-till-all-other-qthread-finishe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ayaposch.wordpress.com/2011/11/01/how-to-really-truly-use-qthreads-the-full-explanatio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1219200" y="2914650"/>
            <a:ext cx="6400800" cy="1314450"/>
          </a:xfrm>
        </p:spPr>
        <p:txBody>
          <a:bodyPr/>
          <a:lstStyle/>
          <a:p>
            <a:r>
              <a:rPr lang="en-US" dirty="0" smtClean="0"/>
              <a:t>Thread </a:t>
            </a:r>
            <a:r>
              <a:rPr lang="en-US" dirty="0" smtClean="0"/>
              <a:t>Priorities</a:t>
            </a:r>
          </a:p>
          <a:p>
            <a:r>
              <a:rPr lang="en-US" dirty="0" smtClean="0"/>
              <a:t>Slide Style &amp; Content: Dr. Schilling</a:t>
            </a:r>
          </a:p>
          <a:p>
            <a:r>
              <a:rPr lang="en-US" dirty="0" smtClean="0"/>
              <a:t>More Content</a:t>
            </a:r>
            <a:r>
              <a:rPr lang="en-US" dirty="0" smtClean="0"/>
              <a:t>: Dr. Yoder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SE3910 – Real Time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17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488" y="57150"/>
            <a:ext cx="762877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93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Threads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How do you set the thread priority in Java?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15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112" y="66675"/>
            <a:ext cx="5819775" cy="501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89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Pthreads</a:t>
            </a:r>
            <a:r>
              <a:rPr lang="en-US" dirty="0" smtClean="0"/>
              <a:t> Priority Scheduling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1" y="12545"/>
            <a:ext cx="807720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36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Pthread</a:t>
            </a:r>
            <a:r>
              <a:rPr lang="en-US" dirty="0" smtClean="0"/>
              <a:t> Affinity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19075"/>
            <a:ext cx="6096000" cy="3905250"/>
          </a:xfrm>
        </p:spPr>
      </p:pic>
    </p:spTree>
    <p:extLst>
      <p:ext uri="{BB962C8B-B14F-4D97-AF65-F5344CB8AC3E}">
        <p14:creationId xmlns:p14="http://schemas.microsoft.com/office/powerpoint/2010/main" val="362479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Pthread</a:t>
            </a:r>
            <a:r>
              <a:rPr lang="en-US" dirty="0" smtClean="0"/>
              <a:t> Priority Queues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09550"/>
            <a:ext cx="6096000" cy="3067050"/>
          </a:xfrm>
        </p:spPr>
      </p:pic>
    </p:spTree>
    <p:extLst>
      <p:ext uri="{BB962C8B-B14F-4D97-AF65-F5344CB8AC3E}">
        <p14:creationId xmlns:p14="http://schemas.microsoft.com/office/powerpoint/2010/main" val="211565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Policy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57150"/>
            <a:ext cx="7390660" cy="331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55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85737"/>
            <a:ext cx="6096000" cy="3971925"/>
          </a:xfrm>
        </p:spPr>
      </p:pic>
    </p:spTree>
    <p:extLst>
      <p:ext uri="{BB962C8B-B14F-4D97-AF65-F5344CB8AC3E}">
        <p14:creationId xmlns:p14="http://schemas.microsoft.com/office/powerpoint/2010/main" val="428553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attributes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1" y="209550"/>
            <a:ext cx="791527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59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Pthread</a:t>
            </a:r>
            <a:r>
              <a:rPr lang="en-US" dirty="0" smtClean="0"/>
              <a:t> Inheritance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083" y="30666"/>
            <a:ext cx="7902731" cy="210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how to set thread priority in Java.</a:t>
            </a:r>
          </a:p>
          <a:p>
            <a:r>
              <a:rPr lang="en-US" dirty="0" smtClean="0"/>
              <a:t>Construct code which sets thread priority in Java.</a:t>
            </a:r>
          </a:p>
          <a:p>
            <a:r>
              <a:rPr lang="en-US" dirty="0" smtClean="0"/>
              <a:t>Explain how to set the thread priorities in POSIX</a:t>
            </a:r>
          </a:p>
          <a:p>
            <a:r>
              <a:rPr lang="en-US" dirty="0" smtClean="0"/>
              <a:t>Construct code which uses POSIX thread priorities to manage execution</a:t>
            </a:r>
          </a:p>
          <a:p>
            <a:r>
              <a:rPr lang="en-US" dirty="0" smtClean="0"/>
              <a:t>Explain how one sets thread priorities using C++11 threads.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47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7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Threading – </a:t>
            </a:r>
            <a:r>
              <a:rPr lang="en-US" altLang="en-US" dirty="0" err="1" smtClean="0"/>
              <a:t>pthreads</a:t>
            </a:r>
            <a:r>
              <a:rPr lang="en-US" altLang="en-US" dirty="0" smtClean="0"/>
              <a:t> (review)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42766120"/>
              </p:ext>
            </p:extLst>
          </p:nvPr>
        </p:nvGraphicFramePr>
        <p:xfrm>
          <a:off x="1447800" y="133350"/>
          <a:ext cx="6229350" cy="384095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464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4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Java</a:t>
                      </a:r>
                      <a:endParaRPr lang="en-US" sz="1800" dirty="0"/>
                    </a:p>
                  </a:txBody>
                  <a:tcPr marL="68580" marR="68580" marT="34295" marB="3429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Pthreads</a:t>
                      </a:r>
                      <a:endParaRPr lang="en-US" sz="1800" dirty="0"/>
                    </a:p>
                  </a:txBody>
                  <a:tcPr marL="68580" marR="68580" marT="34295" marB="342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43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java.lang.Thread</a:t>
                      </a:r>
                      <a:endParaRPr lang="en-US" sz="1800" dirty="0"/>
                    </a:p>
                  </a:txBody>
                  <a:tcPr marL="68580" marR="68580" marT="34295" marB="3429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#include &lt;</a:t>
                      </a:r>
                      <a:r>
                        <a:rPr lang="en-US" sz="1800" dirty="0" err="1" smtClean="0"/>
                        <a:t>pthread.h</a:t>
                      </a:r>
                      <a:r>
                        <a:rPr lang="en-US" sz="1800" dirty="0" smtClean="0"/>
                        <a:t>&gt;</a:t>
                      </a:r>
                    </a:p>
                  </a:txBody>
                  <a:tcPr marL="68580" marR="68580" marT="34295" marB="342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4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 external jar needed</a:t>
                      </a:r>
                      <a:endParaRPr lang="en-US" sz="1800" dirty="0"/>
                    </a:p>
                  </a:txBody>
                  <a:tcPr marL="68580" marR="68580" marT="34295" marB="3429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link with 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pthread</a:t>
                      </a:r>
                      <a:endParaRPr lang="en-US" sz="1800" dirty="0" smtClean="0"/>
                    </a:p>
                  </a:txBody>
                  <a:tcPr marL="68580" marR="68580" marT="34295" marB="342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29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Thread</a:t>
                      </a:r>
                      <a:r>
                        <a:rPr lang="en-US" sz="1800" baseline="0" dirty="0" smtClean="0"/>
                        <a:t> t = </a:t>
                      </a:r>
                      <a:r>
                        <a:rPr lang="en-US" sz="1800" dirty="0" smtClean="0"/>
                        <a:t>new</a:t>
                      </a:r>
                      <a:r>
                        <a:rPr lang="en-US" sz="1800" baseline="0" dirty="0" smtClean="0"/>
                        <a:t> Thread(r)</a:t>
                      </a:r>
                    </a:p>
                    <a:p>
                      <a:r>
                        <a:rPr lang="en-US" sz="1800" dirty="0" err="1" smtClean="0"/>
                        <a:t>t.start</a:t>
                      </a:r>
                      <a:r>
                        <a:rPr lang="en-US" sz="1800" dirty="0" smtClean="0"/>
                        <a:t>();</a:t>
                      </a:r>
                    </a:p>
                  </a:txBody>
                  <a:tcPr marL="68580" marR="68580" marT="34295" marB="3429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pthread_create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dirty="0" err="1" smtClean="0"/>
                        <a:t>t,r,sr,a</a:t>
                      </a:r>
                      <a:r>
                        <a:rPr lang="en-US" sz="1800" dirty="0" smtClean="0"/>
                        <a:t>)</a:t>
                      </a:r>
                      <a:endParaRPr lang="en-US" sz="1800" dirty="0"/>
                    </a:p>
                  </a:txBody>
                  <a:tcPr marL="68580" marR="68580" marT="34295" marB="342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729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interface Runnable {</a:t>
                      </a:r>
                    </a:p>
                    <a:p>
                      <a:r>
                        <a:rPr lang="en-US" sz="1800" dirty="0" smtClean="0"/>
                        <a:t>void run(</a:t>
                      </a:r>
                      <a:r>
                        <a:rPr lang="en-US" sz="1800" baseline="0" dirty="0" smtClean="0"/>
                        <a:t>); }</a:t>
                      </a:r>
                      <a:endParaRPr lang="en-US" sz="1800" dirty="0"/>
                    </a:p>
                  </a:txBody>
                  <a:tcPr marL="68580" marR="68580" marT="34295" marB="34295"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Parameter:</a:t>
                      </a:r>
                    </a:p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void* (*</a:t>
                      </a:r>
                      <a:r>
                        <a:rPr lang="en-US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(void *)</a:t>
                      </a:r>
                      <a:endParaRPr lang="en-US" sz="1800" b="0" dirty="0"/>
                    </a:p>
                  </a:txBody>
                  <a:tcPr marL="68580" marR="68580" marT="34295" marB="342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43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hlinkClick r:id="rId3"/>
                        </a:rPr>
                        <a:t>t.join</a:t>
                      </a:r>
                      <a:r>
                        <a:rPr lang="en-US" sz="1800" dirty="0" smtClean="0">
                          <a:hlinkClick r:id="rId3"/>
                        </a:rPr>
                        <a:t>()</a:t>
                      </a:r>
                      <a:r>
                        <a:rPr lang="en-US" sz="1800" dirty="0" smtClean="0"/>
                        <a:t>;</a:t>
                      </a:r>
                      <a:endParaRPr lang="en-US" sz="1800" dirty="0"/>
                    </a:p>
                  </a:txBody>
                  <a:tcPr marL="68580" marR="68580" marT="34295" marB="3429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pthread_join</a:t>
                      </a:r>
                      <a:r>
                        <a:rPr lang="en-US" sz="1800" dirty="0" smtClean="0"/>
                        <a:t>(*t, &amp;p)</a:t>
                      </a:r>
                    </a:p>
                  </a:txBody>
                  <a:tcPr marL="68580" marR="68580" marT="34295" marB="3429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4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Object o;</a:t>
                      </a:r>
                    </a:p>
                  </a:txBody>
                  <a:tcPr marL="68580" marR="68580" marT="34295" marB="3429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pthread_mutex_init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dirty="0" err="1" smtClean="0"/>
                        <a:t>m,null</a:t>
                      </a:r>
                      <a:r>
                        <a:rPr lang="en-US" sz="1800" dirty="0" smtClean="0"/>
                        <a:t>)</a:t>
                      </a:r>
                    </a:p>
                  </a:txBody>
                  <a:tcPr marL="68580" marR="68580" marT="34295" marB="3429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16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synchronized(o) {</a:t>
                      </a:r>
                    </a:p>
                    <a:p>
                      <a:r>
                        <a:rPr lang="en-US" sz="1800" dirty="0" smtClean="0"/>
                        <a:t>…</a:t>
                      </a:r>
                    </a:p>
                    <a:p>
                      <a:r>
                        <a:rPr lang="en-US" sz="1800" dirty="0" smtClean="0"/>
                        <a:t>} … /* Garbage coll. */</a:t>
                      </a:r>
                    </a:p>
                  </a:txBody>
                  <a:tcPr marL="68580" marR="68580" marT="34295" marB="3429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pthread_mutex_lock</a:t>
                      </a:r>
                      <a:r>
                        <a:rPr lang="en-US" sz="1800" dirty="0" smtClean="0"/>
                        <a:t>(…)</a:t>
                      </a:r>
                    </a:p>
                    <a:p>
                      <a:r>
                        <a:rPr lang="en-US" sz="1800" dirty="0" smtClean="0"/>
                        <a:t>…</a:t>
                      </a:r>
                    </a:p>
                    <a:p>
                      <a:r>
                        <a:rPr lang="en-US" sz="1800" dirty="0" err="1" smtClean="0"/>
                        <a:t>pthread_mutex_destroy</a:t>
                      </a:r>
                      <a:r>
                        <a:rPr lang="en-US" sz="1800" dirty="0" smtClean="0"/>
                        <a:t>(…)</a:t>
                      </a:r>
                    </a:p>
                  </a:txBody>
                  <a:tcPr marL="68580" marR="68580" marT="34295" marB="3429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70C2E-4CB5-46A7-857D-25ED5D1F6E74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239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Threading – </a:t>
            </a:r>
            <a:r>
              <a:rPr lang="en-US" altLang="en-US" dirty="0" err="1" smtClean="0"/>
              <a:t>pthreads</a:t>
            </a:r>
            <a:r>
              <a:rPr lang="en-US" altLang="en-US" dirty="0" smtClean="0"/>
              <a:t> (updated)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37471288"/>
              </p:ext>
            </p:extLst>
          </p:nvPr>
        </p:nvGraphicFramePr>
        <p:xfrm>
          <a:off x="1524000" y="285750"/>
          <a:ext cx="6172200" cy="198857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2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8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Java</a:t>
                      </a:r>
                      <a:endParaRPr lang="en-US" sz="1800" dirty="0"/>
                    </a:p>
                  </a:txBody>
                  <a:tcPr marL="68580" marR="68580" marT="34265" marB="3426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pthreads</a:t>
                      </a:r>
                      <a:endParaRPr lang="en-US" sz="1800" dirty="0"/>
                    </a:p>
                  </a:txBody>
                  <a:tcPr marL="68580" marR="68580" marT="34265" marB="3426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17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Object</a:t>
                      </a:r>
                      <a:r>
                        <a:rPr lang="en-US" sz="1800" baseline="0" dirty="0" smtClean="0"/>
                        <a:t> o;</a:t>
                      </a:r>
                    </a:p>
                    <a:p>
                      <a:r>
                        <a:rPr lang="en-US" sz="1800" baseline="0" dirty="0" err="1" smtClean="0">
                          <a:hlinkClick r:id="rId3"/>
                        </a:rPr>
                        <a:t>o.notify</a:t>
                      </a:r>
                      <a:r>
                        <a:rPr lang="en-US" sz="1800" baseline="0" dirty="0" smtClean="0">
                          <a:hlinkClick r:id="rId3"/>
                        </a:rPr>
                        <a:t>();</a:t>
                      </a:r>
                      <a:endParaRPr lang="en-US" sz="1800" dirty="0" smtClean="0"/>
                    </a:p>
                  </a:txBody>
                  <a:tcPr marL="68580" marR="68580" marT="34265" marB="3426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phread_cond_t</a:t>
                      </a:r>
                      <a:r>
                        <a:rPr lang="en-US" sz="1800" dirty="0" smtClean="0"/>
                        <a:t> c</a:t>
                      </a:r>
                      <a:r>
                        <a:rPr lang="en-US" sz="1800" baseline="0" dirty="0" smtClean="0"/>
                        <a:t> = </a:t>
                      </a:r>
                      <a:r>
                        <a:rPr lang="en-US" sz="1800" dirty="0" smtClean="0"/>
                        <a:t>PTHREAD_COND_INITIALIZER;</a:t>
                      </a:r>
                    </a:p>
                    <a:p>
                      <a:r>
                        <a:rPr lang="en-US" sz="1800" dirty="0" err="1" smtClean="0"/>
                        <a:t>pthread_cond_broadcast</a:t>
                      </a:r>
                      <a:r>
                        <a:rPr lang="en-US" sz="1800" dirty="0" smtClean="0"/>
                        <a:t>(c);</a:t>
                      </a:r>
                    </a:p>
                  </a:txBody>
                  <a:tcPr marL="68580" marR="68580" marT="34265" marB="3426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851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hlinkClick r:id="rId4"/>
                        </a:rPr>
                        <a:t>o.wait</a:t>
                      </a:r>
                      <a:r>
                        <a:rPr lang="en-US" sz="1800" dirty="0" smtClean="0">
                          <a:hlinkClick r:id="rId4"/>
                        </a:rPr>
                        <a:t>();</a:t>
                      </a:r>
                      <a:endParaRPr lang="en-US" sz="1800" dirty="0"/>
                    </a:p>
                  </a:txBody>
                  <a:tcPr marL="68580" marR="68580" marT="34265" marB="3426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hlinkClick r:id="rId5"/>
                        </a:rPr>
                        <a:t>pthread_cond_wait</a:t>
                      </a:r>
                      <a:r>
                        <a:rPr lang="en-US" sz="1800" dirty="0" smtClean="0">
                          <a:hlinkClick r:id="rId5"/>
                        </a:rPr>
                        <a:t>(</a:t>
                      </a:r>
                      <a:r>
                        <a:rPr lang="en-US" sz="1800" dirty="0" err="1" smtClean="0">
                          <a:hlinkClick r:id="rId5"/>
                        </a:rPr>
                        <a:t>c,m</a:t>
                      </a:r>
                      <a:r>
                        <a:rPr lang="en-US" sz="1800" dirty="0" smtClean="0">
                          <a:hlinkClick r:id="rId5"/>
                        </a:rPr>
                        <a:t>);</a:t>
                      </a:r>
                      <a:endParaRPr lang="en-US" sz="1800" dirty="0"/>
                    </a:p>
                  </a:txBody>
                  <a:tcPr marL="68580" marR="68580" marT="34265" marB="3426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851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hlinkClick r:id="rId3"/>
                        </a:rPr>
                        <a:t>o.notify</a:t>
                      </a:r>
                      <a:r>
                        <a:rPr lang="en-US" sz="1800" dirty="0" smtClean="0">
                          <a:hlinkClick r:id="rId3"/>
                        </a:rPr>
                        <a:t>();</a:t>
                      </a:r>
                      <a:endParaRPr lang="en-US" sz="1800" dirty="0"/>
                    </a:p>
                  </a:txBody>
                  <a:tcPr marL="68580" marR="68580" marT="34265" marB="3426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hlinkClick r:id="rId5"/>
                        </a:rPr>
                        <a:t>phtread_cond_signal</a:t>
                      </a:r>
                      <a:r>
                        <a:rPr lang="en-US" sz="1800" dirty="0" smtClean="0">
                          <a:hlinkClick r:id="rId5"/>
                        </a:rPr>
                        <a:t>(c);</a:t>
                      </a:r>
                      <a:endParaRPr lang="en-US" sz="1800" dirty="0"/>
                    </a:p>
                  </a:txBody>
                  <a:tcPr marL="68580" marR="68580" marT="34265" marB="3426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851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o.notifyAll</a:t>
                      </a:r>
                      <a:r>
                        <a:rPr lang="en-US" sz="1800" dirty="0" smtClean="0"/>
                        <a:t>();</a:t>
                      </a:r>
                      <a:endParaRPr lang="en-US" sz="1800" dirty="0"/>
                    </a:p>
                  </a:txBody>
                  <a:tcPr marL="68580" marR="68580" marT="34265" marB="3426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hlinkClick r:id="rId5"/>
                        </a:rPr>
                        <a:t>phtread_cond_broadcast</a:t>
                      </a:r>
                      <a:r>
                        <a:rPr lang="en-US" sz="1800" dirty="0" smtClean="0">
                          <a:hlinkClick r:id="rId5"/>
                        </a:rPr>
                        <a:t>(c);</a:t>
                      </a:r>
                      <a:endParaRPr lang="en-US" sz="1800" dirty="0" smtClean="0"/>
                    </a:p>
                  </a:txBody>
                  <a:tcPr marL="68580" marR="68580" marT="34265" marB="3426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12DF68-7332-44BE-A2DC-3F2E71A6081C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80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Threading – </a:t>
            </a:r>
            <a:r>
              <a:rPr lang="en-US" altLang="en-US" dirty="0" err="1"/>
              <a:t>q</a:t>
            </a:r>
            <a:r>
              <a:rPr lang="en-US" altLang="en-US" dirty="0" err="1" smtClean="0"/>
              <a:t>threads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13321902"/>
              </p:ext>
            </p:extLst>
          </p:nvPr>
        </p:nvGraphicFramePr>
        <p:xfrm>
          <a:off x="1219200" y="57150"/>
          <a:ext cx="6229350" cy="399332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464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4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Java</a:t>
                      </a:r>
                      <a:endParaRPr lang="en-US" sz="1800" dirty="0"/>
                    </a:p>
                  </a:txBody>
                  <a:tcPr marL="68580" marR="68580" marT="34295" marB="3429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qthreads</a:t>
                      </a:r>
                      <a:endParaRPr lang="en-US" sz="1800" dirty="0"/>
                    </a:p>
                  </a:txBody>
                  <a:tcPr marL="68580" marR="68580" marT="34295" marB="342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43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java.lang.Thread</a:t>
                      </a:r>
                      <a:endParaRPr lang="en-US" sz="1800" dirty="0"/>
                    </a:p>
                  </a:txBody>
                  <a:tcPr marL="68580" marR="68580" marT="34295" marB="3429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#include &lt;</a:t>
                      </a:r>
                      <a:r>
                        <a:rPr lang="en-US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QThread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en-US" sz="1800" dirty="0" smtClean="0"/>
                    </a:p>
                  </a:txBody>
                  <a:tcPr marL="68580" marR="68580" marT="34295" marB="342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4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 external jar needed</a:t>
                      </a:r>
                      <a:endParaRPr lang="en-US" sz="1800" dirty="0"/>
                    </a:p>
                  </a:txBody>
                  <a:tcPr marL="68580" marR="68580" marT="34295" marB="3429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</a:t>
                      </a:r>
                      <a:r>
                        <a:rPr lang="en-US" sz="1800" dirty="0" err="1" smtClean="0"/>
                        <a:t>qmake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moc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/>
                        <a:t>and friends take</a:t>
                      </a:r>
                      <a:r>
                        <a:rPr lang="en-US" sz="1800" baseline="0" dirty="0" smtClean="0"/>
                        <a:t> care of this)</a:t>
                      </a:r>
                      <a:endParaRPr lang="en-US" sz="1800" dirty="0" smtClean="0"/>
                    </a:p>
                  </a:txBody>
                  <a:tcPr marL="68580" marR="68580" marT="34295" marB="342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29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Thread</a:t>
                      </a:r>
                      <a:r>
                        <a:rPr lang="en-US" sz="1800" baseline="0" dirty="0" smtClean="0"/>
                        <a:t> t = </a:t>
                      </a:r>
                      <a:r>
                        <a:rPr lang="en-US" sz="1800" dirty="0" smtClean="0"/>
                        <a:t>new</a:t>
                      </a:r>
                      <a:r>
                        <a:rPr lang="en-US" sz="1800" baseline="0" dirty="0" smtClean="0"/>
                        <a:t> Thread(r)</a:t>
                      </a:r>
                    </a:p>
                    <a:p>
                      <a:r>
                        <a:rPr lang="en-US" sz="1800" dirty="0" err="1" smtClean="0"/>
                        <a:t>t.start</a:t>
                      </a:r>
                      <a:r>
                        <a:rPr lang="en-US" sz="1800" dirty="0" smtClean="0"/>
                        <a:t>();</a:t>
                      </a:r>
                    </a:p>
                  </a:txBody>
                  <a:tcPr marL="68580" marR="68580" marT="34295" marB="3429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QThread</a:t>
                      </a:r>
                      <a:r>
                        <a:rPr lang="en-US" sz="1800" dirty="0" smtClean="0"/>
                        <a:t> *q = new </a:t>
                      </a:r>
                      <a:r>
                        <a:rPr lang="en-US" sz="1800" dirty="0" err="1" smtClean="0"/>
                        <a:t>QThread</a:t>
                      </a:r>
                      <a:r>
                        <a:rPr lang="en-US" sz="1800" dirty="0" smtClean="0"/>
                        <a:t>;</a:t>
                      </a:r>
                    </a:p>
                    <a:p>
                      <a:r>
                        <a:rPr lang="en-US" sz="1800" dirty="0" err="1" smtClean="0"/>
                        <a:t>moveToThread</a:t>
                      </a:r>
                      <a:r>
                        <a:rPr lang="en-US" sz="1800" dirty="0" smtClean="0"/>
                        <a:t>(o);</a:t>
                      </a:r>
                      <a:endParaRPr lang="en-US" sz="1800" dirty="0"/>
                    </a:p>
                  </a:txBody>
                  <a:tcPr marL="68580" marR="68580" marT="34295" marB="342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729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interface Runnable {</a:t>
                      </a:r>
                    </a:p>
                    <a:p>
                      <a:r>
                        <a:rPr lang="en-US" sz="1800" dirty="0" smtClean="0"/>
                        <a:t>void run(</a:t>
                      </a:r>
                      <a:r>
                        <a:rPr lang="en-US" sz="1800" baseline="0" dirty="0" smtClean="0"/>
                        <a:t>); }</a:t>
                      </a:r>
                      <a:endParaRPr lang="en-US" sz="1800" dirty="0"/>
                    </a:p>
                  </a:txBody>
                  <a:tcPr marL="68580" marR="68580" marT="34295" marB="34295"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/>
                        <a:t>QObject</a:t>
                      </a:r>
                      <a:r>
                        <a:rPr lang="en-US" sz="1800" b="0" dirty="0" smtClean="0"/>
                        <a:t> (e.g. </a:t>
                      </a:r>
                      <a:r>
                        <a:rPr lang="en-US" sz="1800" b="0" dirty="0" err="1" smtClean="0"/>
                        <a:t>QWidget</a:t>
                      </a:r>
                      <a:r>
                        <a:rPr lang="en-US" sz="1800" b="0" dirty="0" smtClean="0"/>
                        <a:t> (e.g. </a:t>
                      </a:r>
                      <a:r>
                        <a:rPr lang="en-US" sz="1800" b="0" dirty="0" err="1" smtClean="0"/>
                        <a:t>QMainWindow</a:t>
                      </a:r>
                      <a:r>
                        <a:rPr lang="en-US" sz="1800" b="0" dirty="0" smtClean="0"/>
                        <a:t>)) </a:t>
                      </a:r>
                      <a:endParaRPr lang="en-US" sz="1800" b="0" dirty="0"/>
                    </a:p>
                  </a:txBody>
                  <a:tcPr marL="68580" marR="68580" marT="34295" marB="342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069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t.join</a:t>
                      </a:r>
                      <a:r>
                        <a:rPr lang="en-US" sz="1800" dirty="0" smtClean="0"/>
                        <a:t>();</a:t>
                      </a:r>
                      <a:endParaRPr lang="en-US" sz="1800" dirty="0"/>
                    </a:p>
                  </a:txBody>
                  <a:tcPr marL="68580" marR="68580" marT="34295" marB="34295"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connect the </a:t>
                      </a:r>
                      <a:r>
                        <a:rPr lang="en-US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QThread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::finish() signal to a slot that checks if all threads are done.</a:t>
                      </a:r>
                      <a:endParaRPr lang="en-US" sz="1800" dirty="0" smtClean="0"/>
                    </a:p>
                  </a:txBody>
                  <a:tcPr marL="68580" marR="68580" marT="34295" marB="3429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4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Object o;</a:t>
                      </a:r>
                    </a:p>
                  </a:txBody>
                  <a:tcPr marL="68580" marR="68580" marT="34295" marB="3429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QMutex</a:t>
                      </a:r>
                      <a:endParaRPr lang="en-US" sz="1800" dirty="0" smtClean="0"/>
                    </a:p>
                  </a:txBody>
                  <a:tcPr marL="68580" marR="68580" marT="34295" marB="3429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16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synchronized(o) {</a:t>
                      </a:r>
                    </a:p>
                    <a:p>
                      <a:r>
                        <a:rPr lang="en-US" sz="1800" dirty="0" smtClean="0"/>
                        <a:t>…</a:t>
                      </a:r>
                    </a:p>
                    <a:p>
                      <a:r>
                        <a:rPr lang="en-US" sz="1800" dirty="0" smtClean="0"/>
                        <a:t>} … /* Garbage coll. */</a:t>
                      </a:r>
                    </a:p>
                  </a:txBody>
                  <a:tcPr marL="68580" marR="68580" marT="34295" marB="34295"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Avoid sharing memory</a:t>
                      </a:r>
                      <a:r>
                        <a:rPr lang="en-US" sz="1800" i="1" baseline="0" dirty="0" smtClean="0"/>
                        <a:t> entirely…</a:t>
                      </a:r>
                    </a:p>
                    <a:p>
                      <a:endParaRPr lang="en-US" sz="1800" i="1" baseline="0" dirty="0" smtClean="0"/>
                    </a:p>
                    <a:p>
                      <a:r>
                        <a:rPr lang="en-US" sz="1800" i="1" baseline="0" dirty="0" smtClean="0"/>
                        <a:t>????</a:t>
                      </a:r>
                      <a:endParaRPr lang="en-US" sz="1800" i="1" dirty="0" smtClean="0"/>
                    </a:p>
                  </a:txBody>
                  <a:tcPr marL="68580" marR="68580" marT="34295" marB="3429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70C2E-4CB5-46A7-857D-25ED5D1F6E74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873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Looks useful if you are into </a:t>
            </a:r>
            <a:r>
              <a:rPr lang="en-US" dirty="0" err="1" smtClean="0"/>
              <a:t>Qt</a:t>
            </a:r>
            <a:r>
              <a:rPr lang="en-US" dirty="0" smtClean="0"/>
              <a:t> slots/signals ==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47800" y="514350"/>
            <a:ext cx="6858000" cy="3962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/>
              <a:t>“A </a:t>
            </a:r>
            <a:r>
              <a:rPr lang="en-US" sz="2100" dirty="0" err="1"/>
              <a:t>QThread</a:t>
            </a:r>
            <a:r>
              <a:rPr lang="en-US" sz="2100" dirty="0"/>
              <a:t> should be used much like a regular thread instance: prepare an object (</a:t>
            </a:r>
            <a:r>
              <a:rPr lang="en-US" sz="2100" dirty="0" err="1"/>
              <a:t>QObject</a:t>
            </a:r>
            <a:r>
              <a:rPr lang="en-US" sz="2100" dirty="0"/>
              <a:t>) class with all your desired functionality in it. Then create a new </a:t>
            </a:r>
            <a:r>
              <a:rPr lang="en-US" sz="2100" dirty="0" err="1"/>
              <a:t>QThread</a:t>
            </a:r>
            <a:r>
              <a:rPr lang="en-US" sz="2100" dirty="0"/>
              <a:t> instance, push the </a:t>
            </a:r>
            <a:r>
              <a:rPr lang="en-US" sz="2100" dirty="0" err="1"/>
              <a:t>QObject</a:t>
            </a:r>
            <a:r>
              <a:rPr lang="en-US" sz="2100" dirty="0"/>
              <a:t> onto it using </a:t>
            </a:r>
            <a:r>
              <a:rPr lang="en-US" sz="2100" dirty="0" err="1"/>
              <a:t>moveToThread</a:t>
            </a:r>
            <a:r>
              <a:rPr lang="en-US" sz="2100" dirty="0"/>
              <a:t>(</a:t>
            </a:r>
            <a:r>
              <a:rPr lang="en-US" sz="2100" dirty="0" err="1"/>
              <a:t>QThread</a:t>
            </a:r>
            <a:r>
              <a:rPr lang="en-US" sz="2100" dirty="0"/>
              <a:t>*) of the </a:t>
            </a:r>
            <a:r>
              <a:rPr lang="en-US" sz="2100" dirty="0" err="1"/>
              <a:t>QObject</a:t>
            </a:r>
            <a:r>
              <a:rPr lang="en-US" sz="2100" dirty="0"/>
              <a:t> instance and call start() on the </a:t>
            </a:r>
            <a:r>
              <a:rPr lang="en-US" sz="2100" dirty="0" err="1"/>
              <a:t>QThread</a:t>
            </a:r>
            <a:r>
              <a:rPr lang="en-US" sz="2100" dirty="0"/>
              <a:t> instance. That’s all.</a:t>
            </a:r>
            <a:r>
              <a:rPr lang="en-US" sz="2400" dirty="0"/>
              <a:t>”</a:t>
            </a:r>
            <a:endParaRPr lang="en-US" sz="2400" dirty="0">
              <a:hlinkClick r:id="rId2"/>
            </a:endParaRPr>
          </a:p>
          <a:p>
            <a:pPr marL="0" indent="0">
              <a:buNone/>
            </a:pPr>
            <a:r>
              <a:rPr lang="en-US" sz="2100" dirty="0">
                <a:hlinkClick r:id="rId2"/>
              </a:rPr>
              <a:t>https://mayaposch.wordpress.com/2011/11/01/how-to-really-truly-use-qthreads-the-full-explanation/</a:t>
            </a:r>
            <a:endParaRPr lang="en-US" sz="2100" dirty="0"/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b="1" dirty="0" smtClean="0"/>
              <a:t>have </a:t>
            </a:r>
            <a:r>
              <a:rPr lang="en-US" dirty="0" smtClean="0"/>
              <a:t>used </a:t>
            </a:r>
            <a:r>
              <a:rPr lang="en-US" dirty="0" smtClean="0"/>
              <a:t>this </a:t>
            </a:r>
            <a:r>
              <a:rPr lang="en-US" dirty="0" smtClean="0"/>
              <a:t>approach – </a:t>
            </a:r>
            <a:r>
              <a:rPr lang="en-US" dirty="0" smtClean="0"/>
              <a:t>this is what the example </a:t>
            </a:r>
            <a:r>
              <a:rPr lang="en-US" dirty="0" err="1" smtClean="0"/>
              <a:t>QtPrimeApp</a:t>
            </a:r>
            <a:r>
              <a:rPr lang="en-US" dirty="0" smtClean="0"/>
              <a:t> (or something like that) does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996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C++11 Threads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33450" y="4286250"/>
            <a:ext cx="7677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http://indico.cern.ch/event/199138/session/6/contribution/20/material/paper/0.pdf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33350"/>
            <a:ext cx="7604567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09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C++11 Threads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57150"/>
            <a:ext cx="7849230" cy="2895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659" y="2948940"/>
            <a:ext cx="7843377" cy="145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09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integration thread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65440"/>
          <a:stretch/>
        </p:blipFill>
        <p:spPr>
          <a:xfrm>
            <a:off x="1059366" y="0"/>
            <a:ext cx="6451600" cy="2419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63923"/>
          <a:stretch/>
        </p:blipFill>
        <p:spPr>
          <a:xfrm>
            <a:off x="1066800" y="2419350"/>
            <a:ext cx="6423518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86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5803</TotalTime>
  <Words>531</Words>
  <Application>Microsoft Office PowerPoint</Application>
  <PresentationFormat>On-screen Show (16:9)</PresentationFormat>
  <Paragraphs>159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Narrow</vt:lpstr>
      <vt:lpstr>Calibri</vt:lpstr>
      <vt:lpstr>Times New Roman</vt:lpstr>
      <vt:lpstr>Horizon</vt:lpstr>
      <vt:lpstr>SE3910 – Real Time Systems</vt:lpstr>
      <vt:lpstr>Objectives</vt:lpstr>
      <vt:lpstr>Threading – pthreads (review)</vt:lpstr>
      <vt:lpstr>Threading – pthreads (updated)</vt:lpstr>
      <vt:lpstr>Threading – qthreads  </vt:lpstr>
      <vt:lpstr>Looks useful if you are into Qt slots/signals == events</vt:lpstr>
      <vt:lpstr>C++11 Threads</vt:lpstr>
      <vt:lpstr>C++11 Threads</vt:lpstr>
      <vt:lpstr>The integration thread</vt:lpstr>
      <vt:lpstr>Results</vt:lpstr>
      <vt:lpstr>Java Threads</vt:lpstr>
      <vt:lpstr>PowerPoint Presentation</vt:lpstr>
      <vt:lpstr>Pthreads Priority Scheduling</vt:lpstr>
      <vt:lpstr>Pthread Affinity</vt:lpstr>
      <vt:lpstr>Pthread Priority Queues</vt:lpstr>
      <vt:lpstr>Scheduling Policy</vt:lpstr>
      <vt:lpstr>Scheduler</vt:lpstr>
      <vt:lpstr>Setting attributes</vt:lpstr>
      <vt:lpstr>Pthread Inheritance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wws</dc:creator>
  <cp:lastModifiedBy>Yoder, Dr. Josiah</cp:lastModifiedBy>
  <cp:revision>175</cp:revision>
  <dcterms:created xsi:type="dcterms:W3CDTF">2006-08-16T00:00:00Z</dcterms:created>
  <dcterms:modified xsi:type="dcterms:W3CDTF">2017-05-05T22:08:17Z</dcterms:modified>
</cp:coreProperties>
</file>