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tags/tag20.xml" ContentType="application/vnd.openxmlformats-officedocument.presentationml.tags+xml"/>
  <Override PartName="/ppt/notesSlides/notesSlide24.xml" ContentType="application/vnd.openxmlformats-officedocument.presentationml.notesSlide+xml"/>
  <Override PartName="/ppt/tags/tag21.xml" ContentType="application/vnd.openxmlformats-officedocument.presentationml.tags+xml"/>
  <Override PartName="/ppt/notesSlides/notesSlide25.xml" ContentType="application/vnd.openxmlformats-officedocument.presentationml.notesSlide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8"/>
  </p:notesMasterIdLst>
  <p:handoutMasterIdLst>
    <p:handoutMasterId r:id="rId39"/>
  </p:handoutMasterIdLst>
  <p:sldIdLst>
    <p:sldId id="320" r:id="rId2"/>
    <p:sldId id="322" r:id="rId3"/>
    <p:sldId id="321" r:id="rId4"/>
    <p:sldId id="323" r:id="rId5"/>
    <p:sldId id="324" r:id="rId6"/>
    <p:sldId id="325" r:id="rId7"/>
    <p:sldId id="327" r:id="rId8"/>
    <p:sldId id="329" r:id="rId9"/>
    <p:sldId id="336" r:id="rId10"/>
    <p:sldId id="337" r:id="rId11"/>
    <p:sldId id="338" r:id="rId12"/>
    <p:sldId id="347" r:id="rId13"/>
    <p:sldId id="330" r:id="rId14"/>
    <p:sldId id="328" r:id="rId15"/>
    <p:sldId id="348" r:id="rId16"/>
    <p:sldId id="349" r:id="rId17"/>
    <p:sldId id="342" r:id="rId18"/>
    <p:sldId id="343" r:id="rId19"/>
    <p:sldId id="344" r:id="rId20"/>
    <p:sldId id="345" r:id="rId21"/>
    <p:sldId id="346" r:id="rId22"/>
    <p:sldId id="358" r:id="rId23"/>
    <p:sldId id="357" r:id="rId24"/>
    <p:sldId id="360" r:id="rId25"/>
    <p:sldId id="350" r:id="rId26"/>
    <p:sldId id="351" r:id="rId27"/>
    <p:sldId id="352" r:id="rId28"/>
    <p:sldId id="353" r:id="rId29"/>
    <p:sldId id="354" r:id="rId30"/>
    <p:sldId id="361" r:id="rId31"/>
    <p:sldId id="355" r:id="rId32"/>
    <p:sldId id="356" r:id="rId33"/>
    <p:sldId id="340" r:id="rId34"/>
    <p:sldId id="339" r:id="rId35"/>
    <p:sldId id="362" r:id="rId36"/>
    <p:sldId id="326" r:id="rId3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89836" autoAdjust="0"/>
  </p:normalViewPr>
  <p:slideViewPr>
    <p:cSldViewPr>
      <p:cViewPr varScale="1">
        <p:scale>
          <a:sx n="60" d="100"/>
          <a:sy n="60" d="100"/>
        </p:scale>
        <p:origin x="5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227" d="62500"/>
        <a:sy n="40227" d="625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May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17q3:</a:t>
            </a:r>
          </a:p>
          <a:p>
            <a:pPr lvl="0"/>
            <a:r>
              <a:rPr lang="en-US" dirty="0" smtClean="0"/>
              <a:t>1-2,4,6-7,10-15,17,22,26-36</a:t>
            </a:r>
          </a:p>
          <a:p>
            <a:pPr lvl="0"/>
            <a:r>
              <a:rPr lang="en-US" dirty="0" smtClean="0"/>
              <a:t>Print slides 20,21 on half sheets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17q3:</a:t>
            </a:r>
          </a:p>
          <a:p>
            <a:pPr lvl="0"/>
            <a:r>
              <a:rPr lang="en-US" dirty="0" smtClean="0"/>
              <a:t>1-2,4,6-7,10-15,17,22,26-36</a:t>
            </a:r>
          </a:p>
          <a:p>
            <a:pPr lvl="0"/>
            <a:r>
              <a:rPr lang="en-US" dirty="0" smtClean="0"/>
              <a:t>Print slides 20,21 on half sheets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37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10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2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44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6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14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74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 This is the “Program order” of that thread.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55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Multithreaded</a:t>
            </a:r>
            <a:r>
              <a:rPr lang="en-US" baseline="0" dirty="0" smtClean="0"/>
              <a:t> Prime App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49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</a:t>
            </a:r>
            <a:r>
              <a:rPr lang="en-US" baseline="0" smtClean="0"/>
              <a:t>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6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 when the program runs. These are called the “Execution order”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78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 when the program runs. These are called the “Execution order”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24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9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Specifications are</a:t>
            </a:r>
            <a:r>
              <a:rPr lang="en-US" baseline="0" dirty="0" smtClean="0"/>
              <a:t> notoriously difficult to understand, even the most precise ones.</a:t>
            </a:r>
          </a:p>
          <a:p>
            <a:r>
              <a:rPr lang="en-US" baseline="0" dirty="0" smtClean="0"/>
              <a:t>This question clarifies exactly where the C++11 </a:t>
            </a:r>
            <a:r>
              <a:rPr lang="en-US" b="1" baseline="0" dirty="0" smtClean="0"/>
              <a:t>defines </a:t>
            </a:r>
            <a:r>
              <a:rPr lang="en-US" baseline="0" dirty="0" smtClean="0"/>
              <a:t>what happens-before means.</a:t>
            </a:r>
          </a:p>
          <a:p>
            <a:r>
              <a:rPr lang="en-US" dirty="0" smtClean="0"/>
              <a:t>http://stackoverflow.com/questions/34244647/what-does-happens-before-mean-in-the-c11-spec</a:t>
            </a:r>
          </a:p>
          <a:p>
            <a:r>
              <a:rPr lang="en-US" dirty="0" smtClean="0"/>
              <a:t>The asker</a:t>
            </a:r>
            <a:r>
              <a:rPr lang="en-US" baseline="0" dirty="0" smtClean="0"/>
              <a:t> is confused because they say A is true </a:t>
            </a:r>
            <a:r>
              <a:rPr lang="en-US" b="1" baseline="0" dirty="0" smtClean="0"/>
              <a:t>if </a:t>
            </a:r>
            <a:r>
              <a:rPr lang="en-US" baseline="0" dirty="0" smtClean="0"/>
              <a:t>B is true instead of A is true </a:t>
            </a:r>
            <a:r>
              <a:rPr lang="en-US" b="1" baseline="0" dirty="0" smtClean="0"/>
              <a:t>if and only if B</a:t>
            </a:r>
            <a:r>
              <a:rPr lang="en-US" baseline="0" dirty="0" smtClean="0"/>
              <a:t> is true.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 to our current discussion: I don’t have access to the C++11 specification. It is not an open standard. You have to purchase a copy, which I have not done. (or at least it doesn’t pop up on Google)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29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Instead of </a:t>
            </a:r>
            <a:r>
              <a:rPr lang="en-US" dirty="0" err="1" smtClean="0"/>
              <a:t>Collections.synchronizedMap</a:t>
            </a:r>
            <a:r>
              <a:rPr lang="en-US" dirty="0" smtClean="0"/>
              <a:t> (or something like that_</a:t>
            </a:r>
          </a:p>
          <a:p>
            <a:r>
              <a:rPr lang="en-US" dirty="0" smtClean="0"/>
              <a:t>  use http://docs.oracle.com/javase/8/docs/api/java/util/concurrent/ConcurrentSkipListMap.html</a:t>
            </a:r>
          </a:p>
          <a:p>
            <a:r>
              <a:rPr lang="en-US" dirty="0" smtClean="0"/>
              <a:t>  or http://docs.oracle.com/javase/8/docs/api/java/util/concurrent/ConcurrentHashMap.html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Multithreaded</a:t>
            </a:r>
            <a:r>
              <a:rPr lang="en-US" baseline="0" dirty="0" smtClean="0"/>
              <a:t> Prime App</a:t>
            </a:r>
          </a:p>
          <a:p>
            <a:endParaRPr lang="en-US" dirty="0" smtClean="0"/>
          </a:p>
          <a:p>
            <a:r>
              <a:rPr lang="en-US" dirty="0" smtClean="0"/>
              <a:t>Can also use par tag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6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17q3:</a:t>
            </a:r>
          </a:p>
          <a:p>
            <a:pPr lvl="0"/>
            <a:r>
              <a:rPr lang="en-US" dirty="0" smtClean="0"/>
              <a:t>1-2,4,6-7,10-15,17,22,26-36</a:t>
            </a:r>
          </a:p>
          <a:p>
            <a:pPr lvl="0"/>
            <a:r>
              <a:rPr lang="en-US" dirty="0" smtClean="0"/>
              <a:t>Print slides 20,21 on half sheets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</a:t>
            </a:r>
            <a:r>
              <a:rPr lang="en-US" baseline="0" dirty="0" smtClean="0"/>
              <a:t> low-level techniques.</a:t>
            </a:r>
          </a:p>
          <a:p>
            <a:r>
              <a:rPr lang="en-US" baseline="0" dirty="0" smtClean="0"/>
              <a:t>These MUST be used by the higher-level techniques in their implementations</a:t>
            </a:r>
          </a:p>
          <a:p>
            <a:r>
              <a:rPr lang="en-US" baseline="0" dirty="0" smtClean="0"/>
              <a:t>But they can also be used alone … with much practice, analysis, and testing!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96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41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5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agleman6788.wordpress.com/tag/explosive-anger/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http://www.brandsoasis.com/bo3/en/volatile" TargetMode="External"/><Relationship Id="rId7" Type="http://schemas.openxmlformats.org/officeDocument/2006/relationships/hyperlink" Target="http://world-worst-disasters.blogspot.com/2010/11/volcano-death-toll-rises-past-320.html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ormthetest.com/word-of-the-day-volatile/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www.emcdda.europa.eu/publications/drug-profiles/volatile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link-designs.deviantart.com/art/Warning-Extremely-Volatile-403315705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mthetest.com/word-of-the-day-volatil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olatile_(computer_programming)#Optimization_comparison_in_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atomic/memory_ord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golang.org/ref/me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shing.com/20130702/the-happens-before-relation/" TargetMode="External"/><Relationship Id="rId5" Type="http://schemas.openxmlformats.org/officeDocument/2006/relationships/hyperlink" Target="https://en.wikipedia.org/wiki/LLVM#LLVM_Intermediate_Representation" TargetMode="External"/><Relationship Id="rId4" Type="http://schemas.openxmlformats.org/officeDocument/2006/relationships/hyperlink" Target="http://llvm.org/docs/LangRef.html#memory-model-for-concurrent-operation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cppreference.com/w/cpp/atomic/memory_order" TargetMode="External"/><Relationship Id="rId4" Type="http://schemas.openxmlformats.org/officeDocument/2006/relationships/hyperlink" Target="http://en.cppreference.com/w/cpp/language/eval_order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ConcurrentHashMap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ConcurrentSkipListMap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Multithreading in Sequence Diagrams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9, Class 1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monitor is a section of code protected by a lock.</a:t>
            </a:r>
          </a:p>
          <a:p>
            <a:r>
              <a:rPr lang="en-US" dirty="0" smtClean="0"/>
              <a:t>e.g. the synchronize statement in Java</a:t>
            </a:r>
          </a:p>
          <a:p>
            <a:r>
              <a:rPr lang="en-US" dirty="0" smtClean="0"/>
              <a:t>e.g. can implement with semaphore</a:t>
            </a:r>
          </a:p>
          <a:p>
            <a:pPr lvl="1"/>
            <a:r>
              <a:rPr lang="en-US" dirty="0" smtClean="0"/>
              <a:t>e.g. lock/unlock semantics in C/C++ </a:t>
            </a:r>
            <a:r>
              <a:rPr lang="en-US" dirty="0" err="1" smtClean="0"/>
              <a:t>pthreads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27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Essentially a message between different parts of a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Implemented </a:t>
            </a:r>
            <a:r>
              <a:rPr lang="en-US" dirty="0"/>
              <a:t>in Java: notify/wait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implement with semaphores:</a:t>
            </a:r>
          </a:p>
          <a:p>
            <a:r>
              <a:rPr lang="en-US" dirty="0" smtClean="0"/>
              <a:t>Start with semaphore locked</a:t>
            </a:r>
          </a:p>
          <a:p>
            <a:r>
              <a:rPr lang="en-US" dirty="0" smtClean="0"/>
              <a:t>To wait, try to lock on the semaphore</a:t>
            </a:r>
          </a:p>
          <a:p>
            <a:r>
              <a:rPr lang="en-US" dirty="0" smtClean="0"/>
              <a:t>To release, unlock the semaphore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69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mailbox provides: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send: Send a message to another thread</a:t>
            </a:r>
          </a:p>
          <a:p>
            <a:r>
              <a:rPr lang="en-US" dirty="0" smtClean="0"/>
              <a:t>receive: Get the message. Block until a message is ready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Rather like TCP.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87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(See also Dr. Schilling’s slide)</a:t>
            </a:r>
          </a:p>
          <a:p>
            <a:r>
              <a:rPr lang="en-US" dirty="0" smtClean="0"/>
              <a:t>Basic risk:</a:t>
            </a:r>
          </a:p>
          <a:p>
            <a:pPr lvl="1"/>
            <a:r>
              <a:rPr lang="en-US" dirty="0" smtClean="0"/>
              <a:t>Race Conditions</a:t>
            </a:r>
          </a:p>
          <a:p>
            <a:r>
              <a:rPr lang="en-US" dirty="0" smtClean="0"/>
              <a:t>Locking risks: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Starvation</a:t>
            </a:r>
          </a:p>
          <a:p>
            <a:pPr lvl="2"/>
            <a:r>
              <a:rPr lang="en-US" dirty="0" smtClean="0"/>
              <a:t>Priority Inversion</a:t>
            </a:r>
          </a:p>
          <a:p>
            <a:r>
              <a:rPr lang="en-US" dirty="0" smtClean="0"/>
              <a:t>Queuing risk:</a:t>
            </a:r>
          </a:p>
          <a:p>
            <a:pPr lvl="1"/>
            <a:r>
              <a:rPr lang="en-US" dirty="0" smtClean="0"/>
              <a:t>Timing guarantees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13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synchronized(this) { …}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Lock / Binary semaphore</a:t>
            </a:r>
          </a:p>
          <a:p>
            <a:r>
              <a:rPr lang="en-US" dirty="0" smtClean="0"/>
              <a:t>notify/wait</a:t>
            </a:r>
          </a:p>
          <a:p>
            <a:pPr lvl="1"/>
            <a:r>
              <a:rPr lang="en-US" dirty="0" smtClean="0"/>
              <a:t>signal where receiver locked on </a:t>
            </a:r>
            <a:r>
              <a:rPr lang="en-US" dirty="0" err="1" smtClean="0"/>
              <a:t>mutex</a:t>
            </a:r>
            <a:r>
              <a:rPr lang="en-US" dirty="0" smtClean="0"/>
              <a:t> lock</a:t>
            </a:r>
          </a:p>
          <a:p>
            <a:r>
              <a:rPr lang="en-US" dirty="0" smtClean="0"/>
              <a:t>volatile</a:t>
            </a:r>
          </a:p>
          <a:p>
            <a:pPr lvl="1"/>
            <a:r>
              <a:rPr lang="en-US" dirty="0" smtClean="0"/>
              <a:t>memory barrier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433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Project note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volatile keyword (continued)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9, Class 3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324600"/>
            <a:ext cx="546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Laplante&amp;Ovaska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Ed, Sec 3.3, pp. 106-118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card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playing sound in the VM, configure the VM to use </a:t>
            </a:r>
            <a:r>
              <a:rPr lang="en-US" b="1" dirty="0" smtClean="0"/>
              <a:t>Windows DirectSound </a:t>
            </a:r>
            <a:r>
              <a:rPr lang="en-US" dirty="0" smtClean="0"/>
              <a:t>(the default)</a:t>
            </a:r>
            <a:r>
              <a:rPr lang="en-US" b="1" dirty="0" smtClean="0"/>
              <a:t> </a:t>
            </a:r>
            <a:r>
              <a:rPr lang="en-US" dirty="0" smtClean="0"/>
              <a:t>rather than the hardware.</a:t>
            </a:r>
          </a:p>
          <a:p>
            <a:r>
              <a:rPr lang="en-US" dirty="0" smtClean="0"/>
              <a:t>Windows pays attention to the sampling frequency you set.</a:t>
            </a:r>
          </a:p>
          <a:p>
            <a:r>
              <a:rPr lang="en-US" dirty="0" smtClean="0"/>
              <a:t>The hardware just assumes some fixed frequency (44KHz if I remember what Dr. Schilling said correctly)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speaker-test </a:t>
            </a:r>
            <a:r>
              <a:rPr lang="en-US" dirty="0" smtClean="0"/>
              <a:t>will play white-noise to test if you can hear anything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3326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12775" y="6248400"/>
            <a:ext cx="8229600" cy="4411662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www.brandsoasis.com/bo3/en/volatile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link-designs.deviantart.com/art/Warning-Extremely-Volatile-403315705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www.emcdda.europa.eu/publications/drug-profiles/volatile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http://www.stormthetest.com/word-of-the-day-volatile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world-worst-disasters.blogspot.com/2010/11/volcano-death-toll-rises-past-320.html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https://eagleman6788.wordpress.com/tag/explosive-anger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10" name="AutoShape 2" descr="Image result for volat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volati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Image result for volati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brandsoasis.com/bo3/Content/Images/uploaded/brands/Volatil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0200"/>
            <a:ext cx="2065414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c05.deviantart.net/fs70/i/2013/275/3/1/warning__extremely_volatile__by_link_designs-d6o4ge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68582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emcdda.europa.eu/imglib/Drugprofiles/350Volatil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656373"/>
            <a:ext cx="33337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stormthetest.com/wp-content/uploads/2012/04/volatile-e133348561841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948" y="2529681"/>
            <a:ext cx="3363052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1.bp.blogspot.com/_jyfWU2ohJG8/TO0a3UI05vI/AAAAAAAAAL0/J4J1NaL-ahs/s400/Volcano%2Bdeath%2Btoll%2Brises%2Bpast%2B32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4643509"/>
            <a:ext cx="195532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0.wp.com/www.professionallifecoach.org/Personal-life-coach/anger-issues-abusive-husband-personal-coaching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8211"/>
            <a:ext cx="1496646" cy="201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readily vaporizable at a relatively low temperature</a:t>
            </a:r>
          </a:p>
          <a:p>
            <a:r>
              <a:rPr lang="en-US" dirty="0"/>
              <a:t>flying or having the power to fly</a:t>
            </a:r>
          </a:p>
          <a:p>
            <a:r>
              <a:rPr lang="en-US" dirty="0"/>
              <a:t>lighthearted, lively</a:t>
            </a:r>
          </a:p>
          <a:p>
            <a:r>
              <a:rPr lang="en-US" dirty="0"/>
              <a:t>tending to erupt into violence : explosive</a:t>
            </a:r>
          </a:p>
          <a:p>
            <a:r>
              <a:rPr lang="en-US" dirty="0"/>
              <a:t>unable to hold the attention fixed because of an inherent lightness or fickleness of disposition</a:t>
            </a:r>
          </a:p>
          <a:p>
            <a:r>
              <a:rPr lang="en-US" dirty="0"/>
              <a:t>difficult to capture or hold </a:t>
            </a:r>
            <a:r>
              <a:rPr lang="en-US" dirty="0" smtClean="0"/>
              <a:t>permanently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://www.stormthetest.com/word-of-the-day-volatile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00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295400"/>
          </a:xfrm>
        </p:spPr>
        <p:txBody>
          <a:bodyPr/>
          <a:lstStyle/>
          <a:p>
            <a:r>
              <a:rPr lang="en-US" dirty="0" smtClean="0"/>
              <a:t>Based on these definitions, which do you think is a closer fit for volatile?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49725"/>
          </a:xfrm>
        </p:spPr>
        <p:txBody>
          <a:bodyPr/>
          <a:lstStyle/>
          <a:p>
            <a:r>
              <a:rPr lang="en-US" dirty="0" smtClean="0"/>
              <a:t>A variable which is cached – at any time, value could be incorrect because other threads change it.</a:t>
            </a:r>
          </a:p>
          <a:p>
            <a:r>
              <a:rPr lang="en-US" dirty="0" smtClean="0"/>
              <a:t>A variable which is not cached. Must always go to main memory to read value, because other threads may change it at any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I am NOT asking which is volatile in Java or other languages.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63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Prime App Revisited (See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https://faculty-web.msoe.edu/yoder/se3910/lab8res/exampleClass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9" y="1601788"/>
            <a:ext cx="8420283" cy="350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5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(in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which is not cached. Must always go to main memory to read or write the value</a:t>
            </a:r>
          </a:p>
          <a:p>
            <a:endParaRPr lang="en-US" dirty="0" smtClean="0"/>
          </a:p>
          <a:p>
            <a:r>
              <a:rPr lang="en-US" dirty="0" smtClean="0"/>
              <a:t>Why might these variables be called volatile?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might we want a volatile variable?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81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(in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https://en.wikipedia.org/wiki/Volatile_(computer_programming)#</a:t>
            </a:r>
            <a:r>
              <a:rPr lang="en-US" dirty="0" smtClean="0">
                <a:hlinkClick r:id="rId3"/>
              </a:rPr>
              <a:t>Optimization_comparison_in_C</a:t>
            </a:r>
            <a:endParaRPr lang="en-US" dirty="0" smtClean="0"/>
          </a:p>
          <a:p>
            <a:r>
              <a:rPr lang="en-US" dirty="0" smtClean="0"/>
              <a:t>Volatile prevents certain compiler optimizations</a:t>
            </a:r>
            <a:r>
              <a:rPr lang="en-US" dirty="0"/>
              <a:t> </a:t>
            </a:r>
            <a:r>
              <a:rPr lang="en-US" dirty="0" smtClean="0"/>
              <a:t>that prevent writes to memory from actually occurring</a:t>
            </a:r>
          </a:p>
          <a:p>
            <a:r>
              <a:rPr lang="en-US" dirty="0" smtClean="0"/>
              <a:t>Historic keyword – predates multicore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85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in C++11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volatile keyword exists, but does not guarantee multithread cache consistency</a:t>
            </a:r>
          </a:p>
          <a:p>
            <a:r>
              <a:rPr lang="en-US" dirty="0" smtClean="0"/>
              <a:t>Instead, use </a:t>
            </a:r>
            <a:r>
              <a:rPr lang="en-US" dirty="0" err="1" smtClean="0"/>
              <a:t>std</a:t>
            </a:r>
            <a:r>
              <a:rPr lang="en-US" dirty="0" smtClean="0"/>
              <a:t>::atomic&lt;…&gt;</a:t>
            </a:r>
          </a:p>
          <a:p>
            <a:r>
              <a:rPr lang="en-US" dirty="0" smtClean="0"/>
              <a:t>See example on next slide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789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in C++11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#include &lt;thread&gt;</a:t>
            </a:r>
          </a:p>
          <a:p>
            <a:pPr marL="0" indent="0">
              <a:buNone/>
            </a:pPr>
            <a:r>
              <a:rPr lang="en-US" sz="1400" dirty="0"/>
              <a:t>#include &lt;atomic&gt;</a:t>
            </a:r>
          </a:p>
          <a:p>
            <a:pPr marL="0" indent="0">
              <a:buNone/>
            </a:pPr>
            <a:r>
              <a:rPr lang="en-US" sz="1400" dirty="0"/>
              <a:t>#include &lt;</a:t>
            </a:r>
            <a:r>
              <a:rPr lang="en-US" sz="1400" dirty="0" err="1"/>
              <a:t>cassert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#include &lt;string&gt;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std</a:t>
            </a:r>
            <a:r>
              <a:rPr lang="en-US" sz="1400" dirty="0"/>
              <a:t>::atomic&lt;</a:t>
            </a:r>
            <a:r>
              <a:rPr lang="en-US" sz="1400" dirty="0" err="1"/>
              <a:t>std</a:t>
            </a:r>
            <a:r>
              <a:rPr lang="en-US" sz="1400" dirty="0"/>
              <a:t>::string*&gt; </a:t>
            </a:r>
            <a:r>
              <a:rPr lang="en-US" sz="1400" dirty="0" err="1"/>
              <a:t>ptr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data;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void producer()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  = new </a:t>
            </a:r>
            <a:r>
              <a:rPr lang="en-US" sz="1400" dirty="0" err="1"/>
              <a:t>std</a:t>
            </a:r>
            <a:r>
              <a:rPr lang="en-US" sz="1400" dirty="0"/>
              <a:t>::string("Hello");</a:t>
            </a:r>
          </a:p>
          <a:p>
            <a:pPr marL="0" indent="0">
              <a:buNone/>
            </a:pPr>
            <a:r>
              <a:rPr lang="en-US" sz="1400" dirty="0"/>
              <a:t>    data = 42;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ptr.store</a:t>
            </a:r>
            <a:r>
              <a:rPr lang="en-US" sz="1400" dirty="0"/>
              <a:t>(p,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memory_order_release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41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void consumer()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p2;</a:t>
            </a:r>
          </a:p>
          <a:p>
            <a:pPr marL="0" indent="0">
              <a:buNone/>
            </a:pPr>
            <a:r>
              <a:rPr lang="en-US" sz="1400" dirty="0"/>
              <a:t>    while (!(p2 = </a:t>
            </a:r>
            <a:r>
              <a:rPr lang="en-US" sz="1400" dirty="0" err="1"/>
              <a:t>ptr.load</a:t>
            </a:r>
            <a:r>
              <a:rPr lang="en-US" sz="1400" dirty="0"/>
              <a:t>(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memory_order_acquire</a:t>
            </a:r>
            <a:r>
              <a:rPr lang="en-US" sz="1400" dirty="0"/>
              <a:t>)))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do nothing */;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assert(*p2 == "Hello"); // never fires</a:t>
            </a:r>
          </a:p>
          <a:p>
            <a:pPr marL="0" indent="0">
              <a:buNone/>
            </a:pPr>
            <a:r>
              <a:rPr lang="en-US" sz="1400" dirty="0"/>
              <a:t>    assert(data == 42); // never fires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t1(producer);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t2(consumer);</a:t>
            </a:r>
          </a:p>
          <a:p>
            <a:pPr marL="0" indent="0">
              <a:buNone/>
            </a:pPr>
            <a:r>
              <a:rPr lang="en-US" sz="1400" dirty="0"/>
              <a:t>    t1.join(); t2.join();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019800"/>
            <a:ext cx="85344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hlinkClick r:id="rId3"/>
              </a:rPr>
              <a:t>http://</a:t>
            </a:r>
            <a:r>
              <a:rPr lang="en-US" sz="2400" kern="0" dirty="0" smtClean="0">
                <a:hlinkClick r:id="rId3"/>
              </a:rPr>
              <a:t>en.cppreference.com/w/cpp/atomic/memory_order</a:t>
            </a:r>
            <a:endParaRPr lang="en-US" sz="2400" kern="0" dirty="0" smtClean="0"/>
          </a:p>
          <a:p>
            <a:pPr marL="0" indent="0">
              <a:buNone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3578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"Sequential Consistency</a:t>
            </a:r>
            <a:r>
              <a:rPr lang="en-US" dirty="0" smtClean="0"/>
              <a:t>"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sequentially consistent if it behaves as if every read is immediately visible on every other thread, in the program order.</a:t>
            </a:r>
          </a:p>
          <a:p>
            <a:r>
              <a:rPr lang="en-US" dirty="0" smtClean="0"/>
              <a:t>The “hop-back-and-forth between threads”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://docs.oracle.com/javase/specs/jls/se8/html/jls-17.html#jls-17.4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5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Each thread has a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8200" y="1886299"/>
            <a:ext cx="4041775" cy="639762"/>
          </a:xfrm>
        </p:spPr>
        <p:txBody>
          <a:bodyPr/>
          <a:lstStyle/>
          <a:p>
            <a:r>
              <a:rPr lang="en-US" dirty="0" smtClean="0"/>
              <a:t>Without synchronize or volatile, actions </a:t>
            </a:r>
            <a:r>
              <a:rPr lang="en-US" smtClean="0"/>
              <a:t>are </a:t>
            </a:r>
            <a:r>
              <a:rPr lang="en-US" i="1" smtClean="0"/>
              <a:t>concurrent</a:t>
            </a:r>
            <a:endParaRPr lang="en-US" i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15000" y="2526061"/>
            <a:ext cx="1524000" cy="3441700"/>
            <a:chOff x="1447800" y="2489200"/>
            <a:chExt cx="1524000" cy="3441700"/>
          </a:xfrm>
        </p:grpSpPr>
        <p:sp>
          <p:nvSpPr>
            <p:cNvPr id="28" name="Oval 27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7" name="Straight Arrow Connector 36"/>
            <p:cNvCxnSpPr>
              <a:stCxn id="28" idx="4"/>
              <a:endCxn id="33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0" name="Oval 39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28" idx="5"/>
              <a:endCxn id="36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Oval 44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/>
            <p:cNvCxnSpPr>
              <a:endCxn id="45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46" idx="3"/>
              <a:endCxn id="42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cxnSp>
        <p:nvCxnSpPr>
          <p:cNvPr id="50" name="Straight Arrow Connector 49"/>
          <p:cNvCxnSpPr/>
          <p:nvPr/>
        </p:nvCxnSpPr>
        <p:spPr bwMode="auto">
          <a:xfrm flipH="1">
            <a:off x="6025343" y="4253261"/>
            <a:ext cx="90885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251171" y="3877950"/>
            <a:ext cx="457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4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367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Another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1" idx="1"/>
            <a:endCxn id="41" idx="5"/>
          </p:cNvCxnSpPr>
          <p:nvPr/>
        </p:nvCxnSpPr>
        <p:spPr bwMode="auto">
          <a:xfrm flipH="1" flipV="1">
            <a:off x="6152964" y="3530413"/>
            <a:ext cx="1003674" cy="5591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3" idx="2"/>
            <a:endCxn id="41" idx="6"/>
          </p:cNvCxnSpPr>
          <p:nvPr/>
        </p:nvCxnSpPr>
        <p:spPr bwMode="auto">
          <a:xfrm flipH="1"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6045201" y="279400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46" idx="6"/>
            <a:endCxn id="52" idx="2"/>
          </p:cNvCxnSpPr>
          <p:nvPr/>
        </p:nvCxnSpPr>
        <p:spPr bwMode="auto">
          <a:xfrm flipV="1">
            <a:off x="6197601" y="4984750"/>
            <a:ext cx="914400" cy="2963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473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Another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51" idx="1"/>
            <a:endCxn id="41" idx="5"/>
          </p:cNvCxnSpPr>
          <p:nvPr/>
        </p:nvCxnSpPr>
        <p:spPr bwMode="auto">
          <a:xfrm flipH="1" flipV="1">
            <a:off x="6152964" y="3530413"/>
            <a:ext cx="1003674" cy="559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2" idx="1"/>
            <a:endCxn id="41" idx="5"/>
          </p:cNvCxnSpPr>
          <p:nvPr/>
        </p:nvCxnSpPr>
        <p:spPr bwMode="auto">
          <a:xfrm flipH="1" flipV="1">
            <a:off x="6152964" y="3530413"/>
            <a:ext cx="1003674" cy="13465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3" idx="2"/>
            <a:endCxn id="41" idx="6"/>
          </p:cNvCxnSpPr>
          <p:nvPr/>
        </p:nvCxnSpPr>
        <p:spPr bwMode="auto">
          <a:xfrm flipH="1"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6045201" y="279400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7264401" y="4342316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51" idx="3"/>
          </p:cNvCxnSpPr>
          <p:nvPr/>
        </p:nvCxnSpPr>
        <p:spPr bwMode="auto">
          <a:xfrm flipH="1">
            <a:off x="6152964" y="4305113"/>
            <a:ext cx="1003674" cy="593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6197601" y="4362450"/>
            <a:ext cx="944137" cy="533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6197601" y="5007104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045201" y="517313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6177125" y="5116138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08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Multitheading</a:t>
            </a:r>
            <a:r>
              <a:rPr lang="en-US" dirty="0" smtClean="0"/>
              <a:t> in 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68" y="1417638"/>
            <a:ext cx="88011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Happens-Before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guarantee that code is executed in a logical order despite</a:t>
            </a:r>
          </a:p>
          <a:p>
            <a:pPr lvl="1"/>
            <a:r>
              <a:rPr lang="en-US" dirty="0" smtClean="0"/>
              <a:t>Instruction reordering</a:t>
            </a:r>
          </a:p>
          <a:p>
            <a:pPr lvl="1"/>
            <a:r>
              <a:rPr lang="en-US" dirty="0" smtClean="0"/>
              <a:t>Cache consistency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86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using Happens-Before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r>
              <a:rPr lang="en-US" dirty="0" smtClean="0"/>
              <a:t>C++11</a:t>
            </a:r>
          </a:p>
          <a:p>
            <a:r>
              <a:rPr lang="en-US" dirty="0" err="1" smtClean="0">
                <a:hlinkClick r:id="rId3"/>
              </a:rPr>
              <a:t>Golang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LLVM</a:t>
            </a:r>
            <a:r>
              <a:rPr lang="en-US" dirty="0" smtClean="0"/>
              <a:t> (Technically not a language, but a compiler infrastructure, but it does include an </a:t>
            </a:r>
            <a:r>
              <a:rPr lang="en-US" dirty="0" smtClean="0">
                <a:hlinkClick r:id="rId5"/>
              </a:rPr>
              <a:t>intermediate representation</a:t>
            </a:r>
            <a:r>
              <a:rPr lang="en-US" dirty="0" smtClean="0"/>
              <a:t> language)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http://preshing.com/20130702/the-happens-before-relation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1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in C++11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are transitive</a:t>
            </a:r>
          </a:p>
          <a:p>
            <a:pPr lvl="1"/>
            <a:r>
              <a:rPr lang="en-US" dirty="0" smtClean="0"/>
              <a:t>“If </a:t>
            </a:r>
            <a:r>
              <a:rPr lang="en-US" dirty="0"/>
              <a:t>we ignore consume operations and the </a:t>
            </a:r>
            <a:r>
              <a:rPr lang="en-US" i="1" dirty="0"/>
              <a:t>dependency-ordered-before</a:t>
            </a:r>
            <a:r>
              <a:rPr lang="en-US" dirty="0"/>
              <a:t> relation in C++11, the remaining forms of </a:t>
            </a:r>
            <a:r>
              <a:rPr lang="en-US" i="1" dirty="0"/>
              <a:t>happens-before</a:t>
            </a:r>
            <a:r>
              <a:rPr lang="en-US" dirty="0"/>
              <a:t> end up being transitive</a:t>
            </a:r>
            <a:r>
              <a:rPr lang="en-US" dirty="0" smtClean="0"/>
              <a:t>.”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Preshing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http://preshing.com/20130702/the-happens-before-relation/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en.cppreference.com/w/cpp/atomic/memory_order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en.cppreference.com/w/cpp/language/eval_order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71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 require </a:t>
            </a:r>
            <a:r>
              <a:rPr lang="en-US" dirty="0" err="1" smtClean="0"/>
              <a:t>mutex</a:t>
            </a:r>
            <a:r>
              <a:rPr lang="en-US" dirty="0" smtClean="0"/>
              <a:t>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both of these are called at the same time on different threads?</a:t>
            </a:r>
          </a:p>
          <a:p>
            <a:pPr lvl="1"/>
            <a:r>
              <a:rPr lang="en-US" dirty="0" err="1" smtClean="0"/>
              <a:t>queue.push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/>
              <a:t>q</a:t>
            </a:r>
            <a:r>
              <a:rPr lang="en-US" dirty="0" err="1" smtClean="0"/>
              <a:t>ueue.pop</a:t>
            </a:r>
            <a:r>
              <a:rPr lang="en-US" dirty="0" smtClean="0"/>
              <a:t>();</a:t>
            </a:r>
          </a:p>
          <a:p>
            <a:endParaRPr lang="en-US" dirty="0"/>
          </a:p>
          <a:p>
            <a:r>
              <a:rPr lang="en-US" dirty="0" smtClean="0"/>
              <a:t>… but not always…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6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java.util.concurrent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tx2"/>
              </a:buClr>
              <a:buNone/>
            </a:pPr>
            <a:r>
              <a:rPr lang="en-US" dirty="0" smtClean="0"/>
              <a:t>Lock-free multi-threaded data structures:</a:t>
            </a:r>
            <a:endParaRPr lang="en-US" dirty="0" smtClean="0">
              <a:hlinkClick r:id="rId3"/>
            </a:endParaRPr>
          </a:p>
          <a:p>
            <a:r>
              <a:rPr lang="en-US" dirty="0" err="1" smtClean="0">
                <a:hlinkClick r:id="rId3"/>
              </a:rPr>
              <a:t>ConcurrentHashMap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HashMap</a:t>
            </a:r>
            <a:r>
              <a:rPr lang="en-US" dirty="0" smtClean="0"/>
              <a:t>, only “concurrent”</a:t>
            </a:r>
          </a:p>
          <a:p>
            <a:r>
              <a:rPr lang="en-US" dirty="0" err="1" smtClean="0">
                <a:hlinkClick r:id="rId4"/>
              </a:rPr>
              <a:t>ConcurrentSkipListMap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TreeMap</a:t>
            </a:r>
            <a:r>
              <a:rPr lang="en-US" dirty="0" smtClean="0"/>
              <a:t>, only “concurrent”</a:t>
            </a:r>
          </a:p>
          <a:p>
            <a:pPr lvl="1"/>
            <a:r>
              <a:rPr lang="en-US" dirty="0" smtClean="0"/>
              <a:t>Discussed in Dean &amp; Dean </a:t>
            </a:r>
          </a:p>
          <a:p>
            <a:pPr lvl="2"/>
            <a:r>
              <a:rPr lang="en-US" dirty="0" smtClean="0"/>
              <a:t>SE1011 book </a:t>
            </a:r>
          </a:p>
          <a:p>
            <a:pPr lvl="2"/>
            <a:r>
              <a:rPr lang="en-US" dirty="0" smtClean="0"/>
              <a:t>recommended by a student for studying data structures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report due Friday, 11pm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774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err="1"/>
              <a:t>Laplante</a:t>
            </a:r>
            <a:r>
              <a:rPr lang="en-US" dirty="0"/>
              <a:t> and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</a:t>
            </a:r>
            <a:r>
              <a:rPr lang="en-US" i="1" dirty="0"/>
              <a:t>Systems Design and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Fourth Edition, Wiley, 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1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Multitheading</a:t>
            </a:r>
            <a:r>
              <a:rPr lang="en-US" dirty="0" smtClean="0"/>
              <a:t> in 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" y="1908175"/>
            <a:ext cx="96869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Multithreading tools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Multithreading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9, Class 2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324600"/>
            <a:ext cx="546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Laplante&amp;Ovaska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Ed, Sec 3.3, pp. 106-118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Mailboxes</a:t>
            </a:r>
          </a:p>
          <a:p>
            <a:pPr lvl="1"/>
            <a:r>
              <a:rPr lang="en-US" dirty="0" smtClean="0"/>
              <a:t>Single variable</a:t>
            </a:r>
          </a:p>
          <a:p>
            <a:pPr lvl="1"/>
            <a:r>
              <a:rPr lang="en-US" dirty="0" smtClean="0"/>
              <a:t>Queue – </a:t>
            </a:r>
            <a:r>
              <a:rPr lang="en-US" dirty="0" err="1" smtClean="0"/>
              <a:t>Qt’s</a:t>
            </a:r>
            <a:r>
              <a:rPr lang="en-US" dirty="0" smtClean="0"/>
              <a:t> signal-slots are queued mailboxes with an event loop on the receiving end</a:t>
            </a:r>
          </a:p>
          <a:p>
            <a:r>
              <a:rPr lang="en-US" dirty="0" smtClean="0"/>
              <a:t>Semaphores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/>
              <a:t> </a:t>
            </a:r>
            <a:r>
              <a:rPr lang="en-US" dirty="0" smtClean="0"/>
              <a:t>locks (binary semaphore)</a:t>
            </a:r>
          </a:p>
          <a:p>
            <a:pPr lvl="1"/>
            <a:r>
              <a:rPr lang="en-US" dirty="0" smtClean="0"/>
              <a:t>Counting semaphore</a:t>
            </a:r>
          </a:p>
          <a:p>
            <a:pPr lvl="1"/>
            <a:r>
              <a:rPr lang="en-US" dirty="0" smtClean="0"/>
              <a:t>Java synchronization – reentry </a:t>
            </a:r>
            <a:r>
              <a:rPr lang="en-US" dirty="0" err="1" smtClean="0"/>
              <a:t>mutexes</a:t>
            </a:r>
            <a:endParaRPr lang="en-US" dirty="0" smtClean="0"/>
          </a:p>
          <a:p>
            <a:r>
              <a:rPr lang="en-US" dirty="0" smtClean="0"/>
              <a:t>Monitors</a:t>
            </a:r>
          </a:p>
          <a:p>
            <a:pPr lvl="1"/>
            <a:r>
              <a:rPr lang="en-US" dirty="0" smtClean="0"/>
              <a:t>Code region protected by semaphore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6477000"/>
            <a:ext cx="546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Laplante&amp;Ovaska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Ed, Sec 3.3, pp. 106-118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Tools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  <a:p>
            <a:pPr lvl="1"/>
            <a:r>
              <a:rPr lang="en-US" dirty="0" smtClean="0"/>
              <a:t>signal() – OS event handling</a:t>
            </a:r>
          </a:p>
          <a:p>
            <a:pPr lvl="2"/>
            <a:r>
              <a:rPr lang="en-US" dirty="0" smtClean="0"/>
              <a:t>Hardware event handling</a:t>
            </a:r>
          </a:p>
          <a:p>
            <a:pPr lvl="2"/>
            <a:r>
              <a:rPr lang="en-US" dirty="0" smtClean="0"/>
              <a:t>Message passing</a:t>
            </a:r>
          </a:p>
          <a:p>
            <a:pPr lvl="2"/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Similar to event handling in Swing</a:t>
            </a:r>
          </a:p>
          <a:p>
            <a:pPr lvl="2"/>
            <a:r>
              <a:rPr lang="en-US" dirty="0" smtClean="0"/>
              <a:t>Create a handler</a:t>
            </a:r>
          </a:p>
          <a:p>
            <a:pPr lvl="2"/>
            <a:r>
              <a:rPr lang="en-US" dirty="0" smtClean="0"/>
              <a:t>Register it to the event</a:t>
            </a:r>
          </a:p>
          <a:p>
            <a:pPr lvl="2"/>
            <a:r>
              <a:rPr lang="en-US" dirty="0" smtClean="0"/>
              <a:t>Handler will be called if the event occurs</a:t>
            </a:r>
          </a:p>
          <a:p>
            <a:pPr lvl="1"/>
            <a:r>
              <a:rPr lang="en-US" dirty="0" smtClean="0"/>
              <a:t>Observer pattern!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4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Tools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Shared memory</a:t>
            </a:r>
          </a:p>
          <a:p>
            <a:r>
              <a:rPr lang="en-US" dirty="0" smtClean="0"/>
              <a:t>Busy-wait loops</a:t>
            </a:r>
          </a:p>
          <a:p>
            <a:r>
              <a:rPr lang="en-US" dirty="0" smtClean="0"/>
              <a:t>Data structures (queues, lists)</a:t>
            </a:r>
          </a:p>
          <a:p>
            <a:r>
              <a:rPr lang="en-US" dirty="0" smtClean="0"/>
              <a:t>Memory Barriers</a:t>
            </a:r>
          </a:p>
          <a:p>
            <a:pPr lvl="1"/>
            <a:r>
              <a:rPr lang="en-US" dirty="0" smtClean="0"/>
              <a:t>Instruction read/writes that avoid caching issues</a:t>
            </a:r>
          </a:p>
          <a:p>
            <a:pPr lvl="1"/>
            <a:r>
              <a:rPr lang="en-US" dirty="0" smtClean="0"/>
              <a:t>volatile in Java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::atomic&lt;…&gt; in C++ </a:t>
            </a:r>
            <a:r>
              <a:rPr lang="en-US" dirty="0" smtClean="0"/>
              <a:t>11</a:t>
            </a:r>
          </a:p>
          <a:p>
            <a:pPr lvl="2"/>
            <a:r>
              <a:rPr lang="en-US" dirty="0" smtClean="0"/>
              <a:t>C++11: volatile only for hardware access (Wikipedia)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1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Provides:</a:t>
            </a:r>
          </a:p>
          <a:p>
            <a:r>
              <a:rPr lang="en-US" dirty="0" smtClean="0"/>
              <a:t>Acquire – obtain a lock on a resource</a:t>
            </a:r>
          </a:p>
          <a:p>
            <a:r>
              <a:rPr lang="en-US" dirty="0" smtClean="0"/>
              <a:t>Release – release a lock on a resource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Can allow multiple locks up to some fixed amount – e.g. to count how many processes have requested to use a socket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98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36294</TotalTime>
  <Words>2010</Words>
  <Application>Microsoft Office PowerPoint</Application>
  <PresentationFormat>On-screen Show (4:3)</PresentationFormat>
  <Paragraphs>489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Consolas</vt:lpstr>
      <vt:lpstr>Tahoma</vt:lpstr>
      <vt:lpstr>Times New Roman</vt:lpstr>
      <vt:lpstr>Wingdings</vt:lpstr>
      <vt:lpstr>2_Network</vt:lpstr>
      <vt:lpstr>    SE3910 Week 9, Class 1</vt:lpstr>
      <vt:lpstr>Multithreaded Prime App Revisited (See code)</vt:lpstr>
      <vt:lpstr>Multitheading in Sequence Diagrams</vt:lpstr>
      <vt:lpstr>Multitheading in Sequence Diagrams</vt:lpstr>
      <vt:lpstr>    SE3910 Week 9, Class 2</vt:lpstr>
      <vt:lpstr>Multithreading Tools</vt:lpstr>
      <vt:lpstr>Multithreading Tools (2)</vt:lpstr>
      <vt:lpstr>Multithreading Tools (3)</vt:lpstr>
      <vt:lpstr>Semaphores</vt:lpstr>
      <vt:lpstr>Monitors</vt:lpstr>
      <vt:lpstr>Signals</vt:lpstr>
      <vt:lpstr>Mailboxes</vt:lpstr>
      <vt:lpstr>Multithreading risks</vt:lpstr>
      <vt:lpstr>Java Multithreading</vt:lpstr>
      <vt:lpstr>    SE3910 Week 9, Class 3</vt:lpstr>
      <vt:lpstr>Sound card note</vt:lpstr>
      <vt:lpstr>Volatile</vt:lpstr>
      <vt:lpstr>Volatile</vt:lpstr>
      <vt:lpstr>Based on these definitions, which do you think is a closer fit for volatile?</vt:lpstr>
      <vt:lpstr>Volatile (in Java)</vt:lpstr>
      <vt:lpstr>Volatile (in C)</vt:lpstr>
      <vt:lpstr>Volatile in C++11</vt:lpstr>
      <vt:lpstr>Volatile in C++11</vt:lpstr>
      <vt:lpstr>We need "Sequential Consistency" (Review)</vt:lpstr>
      <vt:lpstr>Total and Partial Order</vt:lpstr>
      <vt:lpstr>Total and Partial Order</vt:lpstr>
      <vt:lpstr>Total and Partial Order</vt:lpstr>
      <vt:lpstr>Total and Partial Order</vt:lpstr>
      <vt:lpstr>Total and Partial Order</vt:lpstr>
      <vt:lpstr>Happens-Before</vt:lpstr>
      <vt:lpstr>Languages using Happens-Before</vt:lpstr>
      <vt:lpstr>Happens-Before in C++11</vt:lpstr>
      <vt:lpstr>Queues require mutex locks</vt:lpstr>
      <vt:lpstr>An alternative: java.util.concurrent</vt:lpstr>
      <vt:lpstr>Week 10, Class 2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1347</cp:revision>
  <cp:lastPrinted>2017-04-07T20:58:54Z</cp:lastPrinted>
  <dcterms:created xsi:type="dcterms:W3CDTF">1999-09-06T21:32:20Z</dcterms:created>
  <dcterms:modified xsi:type="dcterms:W3CDTF">2017-05-19T14:05:58Z</dcterms:modified>
</cp:coreProperties>
</file>