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handoutMasterIdLst>
    <p:handoutMasterId r:id="rId17"/>
  </p:handoutMasterIdLst>
  <p:sldIdLst>
    <p:sldId id="320" r:id="rId2"/>
    <p:sldId id="420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77983" autoAdjust="0"/>
  </p:normalViewPr>
  <p:slideViewPr>
    <p:cSldViewPr>
      <p:cViewPr varScale="1">
        <p:scale>
          <a:sx n="52" d="100"/>
          <a:sy n="52" d="100"/>
        </p:scale>
        <p:origin x="74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19 May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Loggers is a map.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loggers is a map not designed to be used from multiple threads, and we run this program, it isn’t safe.  Explain what might go wrong.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Loggers is a map.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loggers is a map not designed to be used from multiple threads, and we run this program, it isn’t safe.  Explain what might go wrong.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Instructor: Then explain why if we use </a:t>
            </a:r>
            <a:r>
              <a:rPr lang="en-US" baseline="0" dirty="0" err="1" smtClean="0"/>
              <a:t>Collections.synchronizedMap</a:t>
            </a:r>
            <a:r>
              <a:rPr lang="en-US" baseline="0" dirty="0" smtClean="0"/>
              <a:t> this might go wrong.</a:t>
            </a:r>
          </a:p>
          <a:p>
            <a:r>
              <a:rPr lang="en-US" baseline="0" dirty="0" smtClean="0"/>
              <a:t>(Collections. … creates a proxy/decorator that locks for every access.)</a:t>
            </a:r>
          </a:p>
          <a:p>
            <a:endParaRPr lang="en-US" dirty="0" smtClean="0"/>
          </a:p>
          <a:p>
            <a:r>
              <a:rPr lang="en-US" dirty="0" smtClean="0"/>
              <a:t>Also mention that with this “bad” map</a:t>
            </a:r>
            <a:r>
              <a:rPr lang="en-US" baseline="0" dirty="0" smtClean="0"/>
              <a:t>, the most correct solutions I saw were those that did not attempt to double-lock.</a:t>
            </a:r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98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30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15Q3 (9-1)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30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06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33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0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89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“Happening Before Does Not Imply </a:t>
            </a:r>
            <a:r>
              <a:rPr lang="en-US" i="1" dirty="0" smtClean="0"/>
              <a:t>Happens-Before”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http://preshing.com/20130702/the-happens-before-relation/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Just because one operation actually happens before another at runtime</a:t>
            </a:r>
            <a:r>
              <a:rPr lang="en-US" baseline="0" dirty="0" smtClean="0"/>
              <a:t> does not create a happens-before relationship.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(4) is</a:t>
            </a:r>
            <a:r>
              <a:rPr lang="en-US" baseline="0" dirty="0" smtClean="0"/>
              <a:t> allowed to print something other than 42!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43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15Q3 (9-1)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67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77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93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81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reshing.com/20130702/the-happens-before-relatio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10,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Class Climate </a:t>
            </a:r>
            <a:r>
              <a:rPr lang="en-US" dirty="0"/>
              <a:t>Surveys - Muddiest Point of the </a:t>
            </a:r>
            <a:r>
              <a:rPr lang="en-US" dirty="0" smtClean="0"/>
              <a:t>quarter? Clearest Point of the Quarter?</a:t>
            </a:r>
          </a:p>
          <a:p>
            <a:pPr lvl="1"/>
            <a:r>
              <a:rPr lang="en-US" dirty="0" smtClean="0"/>
              <a:t>Review for quarter </a:t>
            </a:r>
            <a:r>
              <a:rPr lang="en-US" dirty="0"/>
              <a:t>- Muddiest Point of the quarter? Clearest Point of the Quarter?</a:t>
            </a:r>
            <a:endParaRPr lang="en-US" dirty="0" smtClean="0"/>
          </a:p>
          <a:p>
            <a:pPr lvl="1"/>
            <a:r>
              <a:rPr lang="en-US" dirty="0"/>
              <a:t>Overview of course</a:t>
            </a:r>
          </a:p>
          <a:p>
            <a:pPr lvl="1"/>
            <a:r>
              <a:rPr lang="en-US" dirty="0" smtClean="0"/>
              <a:t>Practice </a:t>
            </a:r>
            <a:r>
              <a:rPr lang="en-US" dirty="0"/>
              <a:t>Exercises from quarter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==</a:t>
            </a:r>
            <a:r>
              <a:rPr lang="en-US" sz="2400" dirty="0"/>
              <a:t>null){	</a:t>
            </a:r>
          </a:p>
          <a:p>
            <a:pPr marL="0" indent="0">
              <a:buNone/>
            </a:pPr>
            <a:r>
              <a:rPr lang="en-US" sz="2400" dirty="0"/>
              <a:t>  synchronized </a:t>
            </a:r>
            <a:r>
              <a:rPr lang="en-US" sz="2400" dirty="0" smtClean="0"/>
              <a:t>(</a:t>
            </a:r>
            <a:r>
              <a:rPr lang="en-US" sz="2400" dirty="0" err="1" smtClean="0"/>
              <a:t>EventLogger.class</a:t>
            </a:r>
            <a:r>
              <a:rPr lang="en-US" sz="2400" dirty="0" smtClean="0"/>
              <a:t>){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</a:t>
            </a:r>
            <a:r>
              <a:rPr lang="en-US" sz="2400" dirty="0"/>
              <a:t>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volatile.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29628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Loggers is a map.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 smtClean="0"/>
              <a:t>this map is not </a:t>
            </a:r>
            <a:r>
              <a:rPr lang="en-US" dirty="0"/>
              <a:t>designed to be used from multiple threads, and we run this program, it isn’t safe.  </a:t>
            </a:r>
            <a:r>
              <a:rPr lang="en-US" b="1" i="1" dirty="0"/>
              <a:t>Explain</a:t>
            </a:r>
            <a:r>
              <a:rPr lang="en-US" dirty="0"/>
              <a:t> what might go wrong</a:t>
            </a:r>
            <a:r>
              <a:rPr lang="en-US" dirty="0" smtClean="0"/>
              <a:t>. (only text on slide needed)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10515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if(</a:t>
            </a:r>
            <a:r>
              <a:rPr lang="en-US" dirty="0" err="1"/>
              <a:t>loggers.get</a:t>
            </a:r>
            <a:r>
              <a:rPr lang="en-US" dirty="0"/>
              <a:t>(path)==null){	</a:t>
            </a:r>
          </a:p>
          <a:p>
            <a:pPr marL="0" indent="0">
              <a:buNone/>
            </a:pPr>
            <a:r>
              <a:rPr lang="en-US" dirty="0"/>
              <a:t>  synchronized (loggers){  </a:t>
            </a:r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loggers.get</a:t>
            </a:r>
            <a:r>
              <a:rPr lang="en-US" dirty="0"/>
              <a:t>(path) == null){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EventLogger</a:t>
            </a:r>
            <a:r>
              <a:rPr lang="en-US" dirty="0"/>
              <a:t> n = new </a:t>
            </a:r>
            <a:r>
              <a:rPr lang="en-US" dirty="0" err="1"/>
              <a:t>EventLogger</a:t>
            </a:r>
            <a:r>
              <a:rPr lang="en-US" dirty="0"/>
              <a:t>(path);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49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if(</a:t>
            </a:r>
            <a:r>
              <a:rPr lang="en-US" sz="2400" dirty="0" err="1"/>
              <a:t>loggers.get</a:t>
            </a:r>
            <a:r>
              <a:rPr lang="en-US" sz="2400" dirty="0"/>
              <a:t>(path)==null){	</a:t>
            </a:r>
          </a:p>
          <a:p>
            <a:pPr marL="0" indent="0">
              <a:buNone/>
            </a:pPr>
            <a:r>
              <a:rPr lang="en-US" sz="2400" dirty="0"/>
              <a:t>  synchronized (loggers){  </a:t>
            </a:r>
          </a:p>
          <a:p>
            <a:pPr marL="0" indent="0">
              <a:buNone/>
            </a:pPr>
            <a:r>
              <a:rPr lang="en-US" sz="2400" dirty="0"/>
              <a:t>    if(</a:t>
            </a:r>
            <a:r>
              <a:rPr lang="en-US" sz="2400" dirty="0" err="1"/>
              <a:t>loggers.get</a:t>
            </a:r>
            <a:r>
              <a:rPr lang="en-US" sz="2400" dirty="0"/>
              <a:t>(path) 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Logger </a:t>
            </a:r>
            <a:r>
              <a:rPr lang="en-US" sz="2400" dirty="0" err="1" smtClean="0"/>
              <a:t>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loggers.put</a:t>
            </a:r>
            <a:r>
              <a:rPr lang="en-US" sz="2400" dirty="0" smtClean="0"/>
              <a:t>(path, logger);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</a:t>
            </a:r>
            <a:r>
              <a:rPr lang="en-US" b="1" kern="0" dirty="0" smtClean="0"/>
              <a:t>not</a:t>
            </a:r>
            <a:r>
              <a:rPr lang="en-US" kern="0" dirty="0" smtClean="0"/>
              <a:t> thread safe.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339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if(</a:t>
            </a:r>
            <a:r>
              <a:rPr lang="en-US" sz="2400" dirty="0" err="1"/>
              <a:t>loggers.get</a:t>
            </a:r>
            <a:r>
              <a:rPr lang="en-US" sz="2400" dirty="0"/>
              <a:t>(path)==null){	</a:t>
            </a:r>
          </a:p>
          <a:p>
            <a:pPr marL="0" indent="0">
              <a:buNone/>
            </a:pPr>
            <a:r>
              <a:rPr lang="en-US" sz="2400" dirty="0"/>
              <a:t>  synchronized (loggers){  </a:t>
            </a:r>
          </a:p>
          <a:p>
            <a:pPr marL="0" indent="0">
              <a:buNone/>
            </a:pPr>
            <a:r>
              <a:rPr lang="en-US" sz="2400" dirty="0"/>
              <a:t>    if(</a:t>
            </a:r>
            <a:r>
              <a:rPr lang="en-US" sz="2400" dirty="0" err="1"/>
              <a:t>loggers.get</a:t>
            </a:r>
            <a:r>
              <a:rPr lang="en-US" sz="2400" dirty="0"/>
              <a:t>(path) 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Logger </a:t>
            </a:r>
            <a:r>
              <a:rPr lang="en-US" sz="2400" dirty="0" err="1" smtClean="0"/>
              <a:t>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loggers.put</a:t>
            </a:r>
            <a:r>
              <a:rPr lang="en-US" sz="2400" dirty="0" smtClean="0"/>
              <a:t>(path, logger);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thread safe.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453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543800" cy="1295400"/>
          </a:xfrm>
        </p:spPr>
        <p:txBody>
          <a:bodyPr/>
          <a:lstStyle/>
          <a:p>
            <a:r>
              <a:rPr lang="en-US" dirty="0" smtClean="0"/>
              <a:t>Consider this code:</a:t>
            </a:r>
            <a:br>
              <a:rPr lang="en-US" dirty="0" smtClean="0"/>
            </a:br>
            <a:r>
              <a:rPr lang="en-US" dirty="0" smtClean="0"/>
              <a:t>How to make display only run once </a:t>
            </a:r>
            <a:r>
              <a:rPr lang="en-US" dirty="0" err="1" smtClean="0"/>
              <a:t>getImage</a:t>
            </a:r>
            <a:r>
              <a:rPr lang="en-US" dirty="0" smtClean="0"/>
              <a:t> completes?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synchronized(this)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im</a:t>
            </a:r>
            <a:r>
              <a:rPr lang="en-US" dirty="0" smtClean="0"/>
              <a:t> = </a:t>
            </a:r>
            <a:r>
              <a:rPr lang="en-US" dirty="0" err="1" smtClean="0"/>
              <a:t>getImage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q.put</a:t>
            </a:r>
            <a:r>
              <a:rPr lang="en-US" dirty="0" smtClean="0"/>
              <a:t>(</a:t>
            </a:r>
            <a:r>
              <a:rPr lang="en-US" dirty="0" err="1" smtClean="0"/>
              <a:t>im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synchronized(this)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im</a:t>
            </a:r>
            <a:r>
              <a:rPr lang="en-US" dirty="0" smtClean="0"/>
              <a:t> = </a:t>
            </a:r>
            <a:r>
              <a:rPr lang="en-US" dirty="0" err="1" smtClean="0"/>
              <a:t>q.get</a:t>
            </a:r>
            <a:r>
              <a:rPr lang="en-US" dirty="0" smtClean="0"/>
              <a:t>(</a:t>
            </a:r>
            <a:r>
              <a:rPr lang="en-US" dirty="0" err="1" smtClean="0"/>
              <a:t>im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display(</a:t>
            </a:r>
            <a:r>
              <a:rPr lang="en-US" dirty="0" err="1" smtClean="0"/>
              <a:t>im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116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hands, twice the productivity…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608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Explain</a:t>
            </a:r>
            <a:r>
              <a:rPr lang="en-US" dirty="0"/>
              <a:t> what a </a:t>
            </a:r>
            <a:r>
              <a:rPr lang="en-US" i="1" dirty="0"/>
              <a:t>data race</a:t>
            </a:r>
            <a:r>
              <a:rPr lang="en-US" dirty="0"/>
              <a:t> as defined in the Java Language Specification, in your own words, but with enough rigor to get the essentials</a:t>
            </a:r>
          </a:p>
          <a:p>
            <a:r>
              <a:rPr lang="en-US" b="1" i="1" dirty="0"/>
              <a:t>Explain</a:t>
            </a:r>
            <a:r>
              <a:rPr lang="en-US" dirty="0"/>
              <a:t> what sequential consistency is in your own words</a:t>
            </a:r>
          </a:p>
          <a:p>
            <a:r>
              <a:rPr lang="en-US" b="1" i="1" dirty="0" smtClean="0"/>
              <a:t>Explain</a:t>
            </a:r>
            <a:r>
              <a:rPr lang="en-US" dirty="0" smtClean="0"/>
              <a:t> why it is important for some operations to be atomic.</a:t>
            </a:r>
          </a:p>
          <a:p>
            <a:r>
              <a:rPr lang="en-US" b="1" i="1" dirty="0" smtClean="0"/>
              <a:t>Define </a:t>
            </a:r>
            <a:r>
              <a:rPr lang="en-US" dirty="0" smtClean="0"/>
              <a:t>volatile, as used in Java, in your own words.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57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and JCF (Java Collections Framework)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advantage of the </a:t>
            </a:r>
            <a:r>
              <a:rPr lang="en-US" dirty="0" err="1" smtClean="0"/>
              <a:t>ConcurrentSkipListMap</a:t>
            </a:r>
            <a:r>
              <a:rPr lang="en-US" dirty="0" smtClean="0"/>
              <a:t> over a </a:t>
            </a:r>
            <a:r>
              <a:rPr lang="en-US" dirty="0" err="1" smtClean="0"/>
              <a:t>TreeMap</a:t>
            </a:r>
            <a:r>
              <a:rPr lang="en-US" dirty="0" smtClean="0"/>
              <a:t> that has been synchronized with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Collections.synchronizedMap</a:t>
            </a:r>
            <a:r>
              <a:rPr lang="en-US" dirty="0" smtClean="0"/>
              <a:t>(Map&lt;K,V</a:t>
            </a:r>
            <a:r>
              <a:rPr lang="en-US" dirty="0"/>
              <a:t>&gt; m)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044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724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publishMessage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answer = 42;                  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isReady</a:t>
            </a:r>
            <a:r>
              <a:rPr lang="en-US" dirty="0"/>
              <a:t> = 1;                     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consumeMessage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isReady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i="1" dirty="0" err="1" smtClean="0"/>
              <a:t>sout</a:t>
            </a:r>
            <a:r>
              <a:rPr lang="en-US" dirty="0" smtClean="0"/>
              <a:t>("%</a:t>
            </a:r>
            <a:r>
              <a:rPr lang="en-US" dirty="0"/>
              <a:t>d\n", answer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http://preshing.com/20130702/the-happens-before-relation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</a:t>
            </a:r>
          </a:p>
          <a:p>
            <a:pPr marL="0" indent="0">
              <a:buNone/>
            </a:pPr>
            <a:r>
              <a:rPr lang="en-US" dirty="0" smtClean="0"/>
              <a:t>How might this code execute to print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 smtClean="0"/>
              <a:t> instead of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(You may use reordering and/or caching in your solution)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09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(“y”);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public void </a:t>
            </a:r>
            <a:r>
              <a:rPr lang="en-US" sz="2400" dirty="0" smtClean="0"/>
              <a:t>b()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(“y”);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6895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x = 5;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public void a() {</a:t>
            </a:r>
          </a:p>
          <a:p>
            <a:pPr marL="0" indent="0">
              <a:buNone/>
            </a:pPr>
            <a:r>
              <a:rPr lang="en-US" dirty="0"/>
              <a:t>   x = 5;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 smtClean="0"/>
              <a:t>System.out.println</a:t>
            </a:r>
            <a:r>
              <a:rPr lang="en-US" dirty="0"/>
              <a:t>(“x”);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188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 smtClean="0"/>
              <a:t>  synchronized {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x = 5;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1149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==</a:t>
            </a:r>
            <a:r>
              <a:rPr lang="en-US" sz="2400" dirty="0"/>
              <a:t>null){	</a:t>
            </a:r>
          </a:p>
          <a:p>
            <a:pPr marL="0" indent="0">
              <a:buNone/>
            </a:pPr>
            <a:r>
              <a:rPr lang="en-US" sz="2400" dirty="0"/>
              <a:t>  synchronized </a:t>
            </a:r>
            <a:r>
              <a:rPr lang="en-US" sz="2400" dirty="0" smtClean="0"/>
              <a:t>(</a:t>
            </a:r>
            <a:r>
              <a:rPr lang="en-US" sz="2400" dirty="0" err="1" smtClean="0"/>
              <a:t>EventLogger.class</a:t>
            </a:r>
            <a:r>
              <a:rPr lang="en-US" sz="2400" dirty="0" smtClean="0"/>
              <a:t>){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</a:t>
            </a:r>
            <a:r>
              <a:rPr lang="en-US" sz="2400" dirty="0"/>
              <a:t>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</a:t>
            </a:r>
            <a:r>
              <a:rPr lang="en-US" b="1" kern="0" dirty="0" smtClean="0"/>
              <a:t>not</a:t>
            </a:r>
            <a:r>
              <a:rPr lang="en-US" kern="0" dirty="0" smtClean="0"/>
              <a:t> volatile.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20836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38394</TotalTime>
  <Words>844</Words>
  <Application>Microsoft Office PowerPoint</Application>
  <PresentationFormat>On-screen Show (4:3)</PresentationFormat>
  <Paragraphs>296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Consolas</vt:lpstr>
      <vt:lpstr>Tahoma</vt:lpstr>
      <vt:lpstr>Times New Roman</vt:lpstr>
      <vt:lpstr>Wingdings</vt:lpstr>
      <vt:lpstr>2_Network</vt:lpstr>
      <vt:lpstr>    SE3910 Week 10, Class 3</vt:lpstr>
      <vt:lpstr>Multithreading</vt:lpstr>
      <vt:lpstr>Definitions</vt:lpstr>
      <vt:lpstr>Threading and JCF (Java Collections Framework)</vt:lpstr>
      <vt:lpstr>“Happening Before Does Not Imply Happens-Before”</vt:lpstr>
      <vt:lpstr>Ex.</vt:lpstr>
      <vt:lpstr>Ex.</vt:lpstr>
      <vt:lpstr>Ex.</vt:lpstr>
      <vt:lpstr>Ex.</vt:lpstr>
      <vt:lpstr>Ex.</vt:lpstr>
      <vt:lpstr>Exercise</vt:lpstr>
      <vt:lpstr>Ex.</vt:lpstr>
      <vt:lpstr>Ex.</vt:lpstr>
      <vt:lpstr>Consider this code: How to make display only run once getImage completes?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1424</cp:revision>
  <cp:lastPrinted>2016-04-18T17:52:51Z</cp:lastPrinted>
  <dcterms:created xsi:type="dcterms:W3CDTF">1999-09-06T21:32:20Z</dcterms:created>
  <dcterms:modified xsi:type="dcterms:W3CDTF">2017-05-19T20:47:50Z</dcterms:modified>
</cp:coreProperties>
</file>