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handoutMasterIdLst>
    <p:handoutMasterId r:id="rId21"/>
  </p:handoutMasterIdLst>
  <p:sldIdLst>
    <p:sldId id="320" r:id="rId2"/>
    <p:sldId id="321" r:id="rId3"/>
    <p:sldId id="322" r:id="rId4"/>
    <p:sldId id="323" r:id="rId5"/>
    <p:sldId id="338" r:id="rId6"/>
    <p:sldId id="324" r:id="rId7"/>
    <p:sldId id="326" r:id="rId8"/>
    <p:sldId id="336" r:id="rId9"/>
    <p:sldId id="327" r:id="rId10"/>
    <p:sldId id="328" r:id="rId11"/>
    <p:sldId id="329" r:id="rId12"/>
    <p:sldId id="330" r:id="rId13"/>
    <p:sldId id="334" r:id="rId14"/>
    <p:sldId id="335" r:id="rId15"/>
    <p:sldId id="331" r:id="rId16"/>
    <p:sldId id="333" r:id="rId17"/>
    <p:sldId id="337" r:id="rId18"/>
    <p:sldId id="339" r:id="rId19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6">
          <p15:clr>
            <a:srgbClr val="A4A3A4"/>
          </p15:clr>
        </p15:guide>
        <p15:guide id="2" pos="22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81858" autoAdjust="0"/>
  </p:normalViewPr>
  <p:slideViewPr>
    <p:cSldViewPr>
      <p:cViewPr>
        <p:scale>
          <a:sx n="62" d="100"/>
          <a:sy n="62" d="100"/>
        </p:scale>
        <p:origin x="72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12 April 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17q3:</a:t>
            </a:r>
            <a:r>
              <a:rPr lang="en-US" baseline="0" dirty="0" smtClean="0"/>
              <a:t> 1-4,8-15</a:t>
            </a:r>
          </a:p>
          <a:p>
            <a:pPr lvl="1"/>
            <a:endParaRPr lang="en-US" baseline="0" dirty="0" smtClean="0"/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FF82EF-D20B-4219-B7A5-57EBCDCE8710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4/12/2017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7198E-B785-43C8-9476-1B60AFF6247F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DF1816-1F88-4FC1-B388-F5B5437C1BB5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4/12/2017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3BE05E-74C9-4888-A1D6-613A387E0D74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4FA01A-1B69-42D0-9830-27169584220E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4/12/2017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86EE5-1826-4B1C-80C8-863742B4F540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1, Class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Continuing </a:t>
            </a:r>
            <a:r>
              <a:rPr lang="en-US" dirty="0" smtClean="0">
                <a:sym typeface="Wingdings" panose="05000000000000000000" pitchFamily="2" charset="2"/>
              </a:rPr>
              <a:t>circuits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Beaglebone</a:t>
            </a:r>
            <a:r>
              <a:rPr lang="en-US" dirty="0" smtClean="0">
                <a:sym typeface="Wingdings" panose="05000000000000000000" pitchFamily="2" charset="2"/>
              </a:rPr>
              <a:t> safety &amp; I/O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Week 2 Lab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Quiz 1 – Circuits &amp; BB safety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Lab 2 – Circuits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Complete prelab before lab</a:t>
            </a:r>
            <a:endParaRPr lang="en-US" dirty="0">
              <a:sym typeface="Wingdings" panose="05000000000000000000" pitchFamily="2" charset="2"/>
            </a:endParaRPr>
          </a:p>
          <a:p>
            <a:pPr marL="693737" lvl="2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the resistor on the previous slide, is it large enough to not damage a GPIO pin configured as output, if the resistor ties the output to </a:t>
            </a:r>
            <a:r>
              <a:rPr lang="en-US" b="1" dirty="0" smtClean="0"/>
              <a:t>3.3V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7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 descr="resisto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34030" b="21828"/>
          <a:stretch/>
        </p:blipFill>
        <p:spPr bwMode="auto">
          <a:xfrm>
            <a:off x="756869" y="5318761"/>
            <a:ext cx="7486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GPIO pins:</a:t>
            </a:r>
          </a:p>
          <a:p>
            <a:r>
              <a:rPr lang="en-US" dirty="0" smtClean="0"/>
              <a:t>Sourcing limit: 4mA (current flowing out of BB)</a:t>
            </a:r>
          </a:p>
          <a:p>
            <a:r>
              <a:rPr lang="en-US" dirty="0" smtClean="0"/>
              <a:t>Sinking limit: 8mA (current flowing in to BB)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Considering the resistor on the previous slide, is it large enough to not damage a GPIO pin configured as output, if the resistor ties the output to ground?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9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Find all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19262"/>
            <a:ext cx="3200400" cy="4910137"/>
          </a:xfrm>
        </p:spPr>
        <p:txBody>
          <a:bodyPr>
            <a:normAutofit/>
          </a:bodyPr>
          <a:lstStyle/>
          <a:p>
            <a:r>
              <a:rPr lang="en-US" dirty="0" smtClean="0"/>
              <a:t>Voltage from GPIO to ground if </a:t>
            </a:r>
          </a:p>
          <a:p>
            <a:pPr lvl="1"/>
            <a:r>
              <a:rPr lang="en-US" dirty="0" smtClean="0"/>
              <a:t>S1 is closed</a:t>
            </a:r>
          </a:p>
          <a:p>
            <a:pPr lvl="1"/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Both are open</a:t>
            </a:r>
          </a:p>
          <a:p>
            <a:r>
              <a:rPr lang="en-US" dirty="0" smtClean="0"/>
              <a:t>Current from source if both are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18" y="609600"/>
            <a:ext cx="7543800" cy="1295400"/>
          </a:xfrm>
        </p:spPr>
        <p:txBody>
          <a:bodyPr/>
          <a:lstStyle/>
          <a:p>
            <a:r>
              <a:rPr lang="en-US" dirty="0" smtClean="0"/>
              <a:t>Ex: This circuit is an attempt to wire a GPIO pin as both an input and an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4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71500" y="5562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What happens if GPIO is an output with a value 1 and we press the switch?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89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6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breadboard cape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81858-BC21-4D46-B110-19AF0D4FB03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2017</a:t>
            </a:r>
            <a:br>
              <a:rPr lang="en-US" dirty="0" smtClean="0"/>
            </a:br>
            <a:r>
              <a:rPr lang="en-US" dirty="0" smtClean="0"/>
              <a:t>Week 6,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28" y="1676400"/>
            <a:ext cx="8858428" cy="4411662"/>
          </a:xfrm>
        </p:spPr>
        <p:txBody>
          <a:bodyPr/>
          <a:lstStyle/>
          <a:p>
            <a:r>
              <a:rPr lang="en-US" dirty="0" smtClean="0"/>
              <a:t>Resistance vs. Impedance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(high) resistance input vs. (high) impedance input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68279"/>
            <a:ext cx="5381625" cy="2127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28" y="4924295"/>
            <a:ext cx="5723792" cy="19317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8284" y="1178734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https://books.google.com/ngrams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0177" t="77501"/>
          <a:stretch/>
        </p:blipFill>
        <p:spPr>
          <a:xfrm>
            <a:off x="5390501" y="2477333"/>
            <a:ext cx="3810000" cy="1709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177" t="36393" b="45267"/>
          <a:stretch/>
        </p:blipFill>
        <p:spPr>
          <a:xfrm>
            <a:off x="5390501" y="1708404"/>
            <a:ext cx="3810000" cy="13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Beaglebone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C37E-EBA5-4AE5-9277-6F9DE64A360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3074" name="Picture 2" descr="D:\MyDocs\Documents\msoe\class\15q3\se3910\examples\bone\official\StudentBone - BeagleBoard.org - bone101_files\black_hardware_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37" y="1447800"/>
            <a:ext cx="8240848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Beaglebone</a:t>
            </a:r>
            <a:r>
              <a:rPr lang="en-US" dirty="0" smtClean="0"/>
              <a:t> Black P8 and P9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8"/>
            <a:r>
              <a:rPr lang="en-US" dirty="0" smtClean="0"/>
              <a:t>                       Our Favorites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BLUE: On BASIC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                     PROTO CAPE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33700" y="2133600"/>
            <a:ext cx="25527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s://faculty-web.msoe.edu/yoder/se3910/lab4res/usegp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5" y="1588634"/>
            <a:ext cx="5126472" cy="41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973272" y="2939595"/>
            <a:ext cx="2453095" cy="22542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52557" y="3619852"/>
            <a:ext cx="1190853" cy="15396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9472" y="3377292"/>
            <a:ext cx="1190853" cy="15396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GPIO Port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ambria Math" pitchFamily="18" charset="0"/>
              </a:rPr>
              <a:t>𝐸𝑥𝑝𝑜𝑟𝑡 𝑃𝑖𝑛 𝑁𝑢𝑚𝑏𝑒𝑟</a:t>
            </a:r>
            <a:r>
              <a:rPr lang="en-US" altLang="en-US" dirty="0" smtClean="0">
                <a:latin typeface="Cambria Math" pitchFamily="18" charset="0"/>
              </a:rPr>
              <a:t>=</a:t>
            </a:r>
          </a:p>
          <a:p>
            <a:pPr marL="0" indent="0">
              <a:buNone/>
            </a:pPr>
            <a:r>
              <a:rPr lang="en-US" altLang="en-US" dirty="0">
                <a:latin typeface="Cambria Math" pitchFamily="18" charset="0"/>
              </a:rPr>
              <a:t>	</a:t>
            </a:r>
            <a:r>
              <a:rPr lang="en-US" altLang="en-US" dirty="0" smtClean="0">
                <a:latin typeface="Cambria Math" pitchFamily="18" charset="0"/>
              </a:rPr>
              <a:t>𝐺𝑃𝐼𝑂𝐶𝑜𝑛𝑡𝑟𝑜𝑙𝑙𝑒𝑟𝑁𝑢𝑚𝑏𝑒𝑟∗</a:t>
            </a:r>
            <a:r>
              <a:rPr lang="en-US" altLang="en-US" dirty="0">
                <a:latin typeface="Cambria Math" pitchFamily="18" charset="0"/>
              </a:rPr>
              <a:t>32+</a:t>
            </a:r>
            <a:r>
              <a:rPr lang="en-US" altLang="en-US" dirty="0" smtClean="0">
                <a:latin typeface="Cambria Math" pitchFamily="18" charset="0"/>
              </a:rPr>
              <a:t>𝐺𝑃𝐼𝑂𝑃𝑖𝑛</a:t>
            </a:r>
          </a:p>
          <a:p>
            <a:pPr marL="0" indent="0">
              <a:buNone/>
            </a:pPr>
            <a:endParaRPr lang="en-US" altLang="en-US" dirty="0">
              <a:latin typeface="Cambria Math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Cambria Math" pitchFamily="18" charset="0"/>
              </a:rPr>
              <a:t>(Useful on the basic proto cape)</a:t>
            </a:r>
            <a:endParaRPr lang="en-US" altLang="en-US" dirty="0">
              <a:latin typeface="Arial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728B6-FFB8-40BB-BB45-452056C7A36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1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PROTO 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9262"/>
            <a:ext cx="8229600" cy="4411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2112962"/>
            <a:ext cx="4317564" cy="3624263"/>
          </a:xfrm>
          <a:prstGeom prst="rect">
            <a:avLst/>
          </a:prstGeom>
        </p:spPr>
      </p:pic>
      <p:pic>
        <p:nvPicPr>
          <p:cNvPr id="2050" name="Picture 2" descr="300px-BasicProto-SlantedTop01-650.jpg (300×208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r="15453" b="11523"/>
          <a:stretch/>
        </p:blipFill>
        <p:spPr bwMode="auto">
          <a:xfrm>
            <a:off x="-648385" y="2313781"/>
            <a:ext cx="4877485" cy="3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5879068"/>
            <a:ext cx="523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http://elinux.org/CircuitCo:Basic_Proto_Cape</a:t>
            </a:r>
          </a:p>
        </p:txBody>
      </p:sp>
    </p:spTree>
    <p:extLst>
      <p:ext uri="{BB962C8B-B14F-4D97-AF65-F5344CB8AC3E}">
        <p14:creationId xmlns:p14="http://schemas.microsoft.com/office/powerpoint/2010/main" val="339294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breadboard cape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EB0DA-9819-4295-B37D-D5BABD7FE6A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333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://elinux.org/images/6/6b/Prototype-Pattern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3576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DC6CB-BB09-4998-AD65-1B9968C0460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762000" y="4703763"/>
          <a:ext cx="7404100" cy="1508121"/>
        </p:xfrm>
        <a:graphic>
          <a:graphicData uri="http://schemas.openxmlformats.org/drawingml/2006/table">
            <a:tbl>
              <a:tblPr/>
              <a:tblGrid>
                <a:gridCol w="29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ITM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QTY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REF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PART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DISTR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PART #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PCB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2-LAYER 3.4" x 2.15"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P1, P2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2x23 HDR FE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DUAL - STRAIGHT SOCKET STRIP .025" SQ. PINS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MLE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SSHQ-123-D-08-F-LF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P3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 PIN HDR FE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CONN HEADER FEMALE 8 POS 0.1" GOLD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PPPC081LFBN-RC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S1, S2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BUTTONS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SWITCH TACT SPST-NO .05A 24V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B3F-1000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D1, D2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LEDS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LED GREEN 3MM 568NM 20mA 2.12V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WP7104SGC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R1, R2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RESISTOR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effectLst/>
                          <a:latin typeface="Arial"/>
                        </a:rPr>
                        <a:t>RES 470 OHM 1/4W 5% CF MINI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DK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CFM14JT470R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BR1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BREADBOARD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WHT ADHSV SLDRLSS BRDBRD 170 TIE PT 1.8" x 1.37"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PLU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1490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JMPR WIRE KIT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 x 14 LNGTH .1" .2" .3" .4" .5" .6" .7" .8" .9" 1" 2" 3" 4" 5"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SQR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6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038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234483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smtClean="0"/>
              <a:t>The breadboard cape 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8428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 Input an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411662"/>
          </a:xfrm>
        </p:spPr>
        <p:txBody>
          <a:bodyPr/>
          <a:lstStyle/>
          <a:p>
            <a:r>
              <a:rPr lang="en-US" dirty="0" smtClean="0"/>
              <a:t>Take notes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21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67200" y="5867400"/>
            <a:ext cx="152400" cy="419100"/>
          </a:xfrm>
          <a:prstGeom prst="rect">
            <a:avLst/>
          </a:prstGeom>
          <a:solidFill>
            <a:srgbClr val="6C442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32400</TotalTime>
  <Words>782</Words>
  <Application>Microsoft Office PowerPoint</Application>
  <PresentationFormat>On-screen Show (4:3)</PresentationFormat>
  <Paragraphs>279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Tahoma</vt:lpstr>
      <vt:lpstr>Times New Roman</vt:lpstr>
      <vt:lpstr>Wingdings</vt:lpstr>
      <vt:lpstr>2_Network</vt:lpstr>
      <vt:lpstr>    SE3910 Week 1, Class 3</vt:lpstr>
      <vt:lpstr>Beaglebone</vt:lpstr>
      <vt:lpstr>Beaglebone Black P8 and P9 headers</vt:lpstr>
      <vt:lpstr>Finding GPIO Port</vt:lpstr>
      <vt:lpstr>BASIC PROTO CAPE</vt:lpstr>
      <vt:lpstr>The breadboard cape</vt:lpstr>
      <vt:lpstr>PowerPoint Presentation</vt:lpstr>
      <vt:lpstr>GPIO Input an Output</vt:lpstr>
      <vt:lpstr>Ex: What is the resistance of this resistor?</vt:lpstr>
      <vt:lpstr>Ex: GPIO safety</vt:lpstr>
      <vt:lpstr>Ex: What is the resistance of this resistor?</vt:lpstr>
      <vt:lpstr>Ex: GPIO safety</vt:lpstr>
      <vt:lpstr>Ex: What is the resistance of this resistor?</vt:lpstr>
      <vt:lpstr>Exercise: Find all of:</vt:lpstr>
      <vt:lpstr>Ex: This circuit is an attempt to wire a GPIO pin as both an input and an output</vt:lpstr>
      <vt:lpstr>References</vt:lpstr>
      <vt:lpstr>The breadboard cape </vt:lpstr>
      <vt:lpstr>Spring 2017 Week 6, Day 1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1223</cp:revision>
  <cp:lastPrinted>2017-03-10T20:24:42Z</cp:lastPrinted>
  <dcterms:created xsi:type="dcterms:W3CDTF">1999-09-06T21:32:20Z</dcterms:created>
  <dcterms:modified xsi:type="dcterms:W3CDTF">2017-04-12T20:10:43Z</dcterms:modified>
</cp:coreProperties>
</file>