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77" r:id="rId3"/>
    <p:sldId id="378" r:id="rId4"/>
    <p:sldId id="379" r:id="rId5"/>
    <p:sldId id="380" r:id="rId6"/>
    <p:sldId id="381" r:id="rId7"/>
    <p:sldId id="382" r:id="rId8"/>
    <p:sldId id="385" r:id="rId9"/>
    <p:sldId id="384" r:id="rId10"/>
    <p:sldId id="386" r:id="rId11"/>
    <p:sldId id="354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59533" autoAdjust="0"/>
  </p:normalViewPr>
  <p:slideViewPr>
    <p:cSldViewPr>
      <p:cViewPr varScale="1">
        <p:scale>
          <a:sx n="15" d="100"/>
          <a:sy n="15" d="100"/>
        </p:scale>
        <p:origin x="518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22 March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68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19460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9461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909072E-6C59-48AA-8AE2-072C08C0761E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3/22/2017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9463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0E67115-B639-47C6-9D22-6283515D277F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39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57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2048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0485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E709E7-FF2F-4429-8D75-BBB8F424E91F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3/22/2017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0486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048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40C8B47-88E2-444B-B67B-6A9670B8E5F6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84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spacecraft</a:t>
            </a:r>
            <a:r>
              <a:rPr lang="en-US" baseline="0" dirty="0" smtClean="0"/>
              <a:t> the journey takes about 250 days</a:t>
            </a:r>
          </a:p>
          <a:p>
            <a:r>
              <a:rPr lang="en-US" dirty="0" smtClean="0"/>
              <a:t>http://www.universetoday.com/14824/distance-from-earth-to-mars/</a:t>
            </a:r>
          </a:p>
          <a:p>
            <a:endParaRPr lang="en-US" dirty="0" smtClean="0"/>
          </a:p>
          <a:p>
            <a:r>
              <a:rPr lang="en-US" dirty="0" smtClean="0"/>
              <a:t>What speed</a:t>
            </a:r>
            <a:r>
              <a:rPr lang="en-US" baseline="0" dirty="0" smtClean="0"/>
              <a:t> in MPH?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3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neurosci.org/content/26/15/398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Nervous System Response Time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Includes material by Dr. Larry Fennigkoh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In Lab: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circuits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Definition of Real Time System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Microcontroller vs. Microprocessor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Latency terminology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Response time computation</a:t>
            </a: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</a:t>
            </a:r>
            <a:r>
              <a:rPr lang="en-US" kern="0" dirty="0" smtClean="0"/>
              <a:t>2, </a:t>
            </a:r>
            <a:r>
              <a:rPr lang="en-US" kern="0" dirty="0" smtClean="0"/>
              <a:t>Class 3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Mars Reaction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round-trip latency for sending a signal to Mars and back when it is closest to earth? (56 million miles)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What is the round-trip latency for sending a signal to Mars and back </a:t>
            </a:r>
            <a:r>
              <a:rPr lang="en-US" dirty="0"/>
              <a:t>when it is </a:t>
            </a:r>
            <a:r>
              <a:rPr lang="en-US" dirty="0" smtClean="0"/>
              <a:t>farthest from earth</a:t>
            </a:r>
            <a:r>
              <a:rPr lang="en-US" dirty="0"/>
              <a:t>? </a:t>
            </a:r>
            <a:r>
              <a:rPr lang="en-US" dirty="0" smtClean="0"/>
              <a:t>(401 </a:t>
            </a:r>
            <a:r>
              <a:rPr lang="en-US" dirty="0"/>
              <a:t>million miles)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72049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7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Measure your class-mate’s </a:t>
            </a:r>
            <a:br>
              <a:rPr lang="en-US" altLang="en-US" sz="4000" smtClean="0"/>
            </a:br>
            <a:r>
              <a:rPr lang="en-US" altLang="en-US" sz="4000" smtClean="0"/>
              <a:t>response time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CA034-D8C6-4D4B-9A23-5905028BF29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5126" name="Picture 2" descr="Reaction Time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572000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57200" y="5105400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/>
            </a:r>
            <a:br>
              <a:rPr lang="en-US" kern="0" smtClean="0"/>
            </a:br>
            <a:r>
              <a:rPr lang="en-US" kern="0" smtClean="0"/>
              <a:t>SE3910</a:t>
            </a:r>
            <a:br>
              <a:rPr lang="en-US" kern="0" smtClean="0"/>
            </a:br>
            <a:r>
              <a:rPr lang="en-US" kern="0" smtClean="0"/>
              <a:t>Week 3, Class 2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6657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1662"/>
          </a:xfrm>
        </p:spPr>
        <p:txBody>
          <a:bodyPr/>
          <a:lstStyle/>
          <a:p>
            <a:r>
              <a:rPr lang="en-US" altLang="en-US" sz="2000" dirty="0" smtClean="0"/>
              <a:t>Part 1</a:t>
            </a:r>
          </a:p>
          <a:p>
            <a:pPr lvl="1"/>
            <a:r>
              <a:rPr lang="en-US" altLang="en-US" sz="1800" dirty="0" smtClean="0"/>
              <a:t>One partner should hold the stick while the other partner places their hand around the tape at the end of the stick.  Hands should be </a:t>
            </a:r>
            <a:r>
              <a:rPr lang="en-US" altLang="en-US" sz="1800" b="1" dirty="0" smtClean="0"/>
              <a:t>approximately 1” from the stick.</a:t>
            </a:r>
          </a:p>
          <a:p>
            <a:pPr lvl="1"/>
            <a:r>
              <a:rPr lang="en-US" altLang="en-US" sz="1800" dirty="0" smtClean="0"/>
              <a:t>At some point in the future, the partner drops the stick.  Read the numbers off of the stick for response time and record them in the </a:t>
            </a:r>
            <a:r>
              <a:rPr lang="en-US" altLang="en-US" sz="1800" dirty="0" err="1" smtClean="0"/>
              <a:t>GoogleDoc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Repeat the experiment 3 times</a:t>
            </a:r>
          </a:p>
          <a:p>
            <a:r>
              <a:rPr lang="en-US" altLang="en-US" sz="2000" dirty="0" smtClean="0"/>
              <a:t>Part 2</a:t>
            </a:r>
          </a:p>
          <a:p>
            <a:pPr lvl="1"/>
            <a:r>
              <a:rPr lang="en-US" altLang="en-US" sz="1800" dirty="0" smtClean="0"/>
              <a:t>One partner should hold the stick while the other partner places their hands around the tape at the end of the stick.  Hands should be </a:t>
            </a:r>
            <a:r>
              <a:rPr lang="en-US" altLang="en-US" sz="1800" b="1" dirty="0" smtClean="0"/>
              <a:t>approximately shoulder width apart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At some point in the future, the partner drops the stick.  Read the numbers off of the stick for response time and record them in the </a:t>
            </a:r>
            <a:r>
              <a:rPr lang="en-US" altLang="en-US" sz="1800" dirty="0" err="1" smtClean="0"/>
              <a:t>GoogleDoc</a:t>
            </a:r>
            <a:r>
              <a:rPr lang="en-US" altLang="en-US" sz="1800" dirty="0" smtClean="0"/>
              <a:t>.</a:t>
            </a:r>
          </a:p>
          <a:p>
            <a:pPr lvl="1"/>
            <a:r>
              <a:rPr lang="en-US" altLang="en-US" sz="1800" dirty="0" smtClean="0"/>
              <a:t>Repeat the experiment 3 times</a:t>
            </a:r>
          </a:p>
          <a:p>
            <a:r>
              <a:rPr lang="en-US" altLang="en-US" sz="2000" dirty="0" smtClean="0"/>
              <a:t>Partners swap roles…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70B06E-8956-4770-880B-D8C405758A6E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465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Human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Sensory: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Inputs: Both external &amp; internal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Nerve signals</a:t>
            </a: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Nervous: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Inputs: Nerve signals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Intelligent nerve signals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Motor: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Inputs: Nerve signals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	Outputs: Precise &amp; powerful motion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2F3550-6215-486D-A0D9-3668303E71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32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Human Nervous System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2526B-4F38-433E-A36E-24FB3812F68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8198" name="Picture 5" descr="08-01_1.jpg                                                    0007D483Macintosh HD                   ABA78158: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81"/>
          <a:stretch>
            <a:fillRect/>
          </a:stretch>
        </p:blipFill>
        <p:spPr bwMode="auto">
          <a:xfrm>
            <a:off x="374650" y="1371600"/>
            <a:ext cx="7926388" cy="526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31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4" descr="0454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3" t="2525" r="12776"/>
          <a:stretch>
            <a:fillRect/>
          </a:stretch>
        </p:blipFill>
        <p:spPr bwMode="auto">
          <a:xfrm>
            <a:off x="7256463" y="2652713"/>
            <a:ext cx="1887537" cy="329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Nerve Speeds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Speed of signal transmission along nerve fibers</a:t>
            </a:r>
          </a:p>
          <a:p>
            <a:pPr lvl="1"/>
            <a:r>
              <a:rPr lang="en-US" altLang="en-US" sz="2400" dirty="0" smtClean="0"/>
              <a:t>depends on diameter of fiber &amp; presence of myelin</a:t>
            </a:r>
          </a:p>
          <a:p>
            <a:pPr lvl="1"/>
            <a:r>
              <a:rPr lang="en-US" altLang="en-US" sz="2400" dirty="0" smtClean="0"/>
              <a:t>large fibers have more surface area for signals</a:t>
            </a:r>
          </a:p>
          <a:p>
            <a:r>
              <a:rPr lang="en-US" altLang="en-US" sz="2800" dirty="0" smtClean="0"/>
              <a:t>Speeds</a:t>
            </a:r>
          </a:p>
          <a:p>
            <a:pPr lvl="1"/>
            <a:r>
              <a:rPr lang="en-US" altLang="en-US" sz="2400" dirty="0" smtClean="0"/>
              <a:t>small, unmyelinated fibers = 0.5 - 2.0 m/sec</a:t>
            </a:r>
          </a:p>
          <a:p>
            <a:pPr lvl="1"/>
            <a:r>
              <a:rPr lang="en-US" altLang="en-US" sz="2400" dirty="0" smtClean="0"/>
              <a:t>small, myelinated fibers = 3 - 15.0 m/sec</a:t>
            </a:r>
          </a:p>
          <a:p>
            <a:pPr lvl="1"/>
            <a:r>
              <a:rPr lang="en-US" altLang="en-US" sz="2400" dirty="0" smtClean="0"/>
              <a:t>large, myelinated fibers = up to 120 m/sec</a:t>
            </a:r>
          </a:p>
          <a:p>
            <a:r>
              <a:rPr lang="en-US" altLang="en-US" sz="2800" dirty="0" smtClean="0"/>
              <a:t>Functions</a:t>
            </a:r>
          </a:p>
          <a:p>
            <a:pPr lvl="1"/>
            <a:r>
              <a:rPr lang="en-US" altLang="en-US" sz="2400" dirty="0" smtClean="0"/>
              <a:t>slow signals supply the stomach &amp; dilate pupil</a:t>
            </a:r>
          </a:p>
          <a:p>
            <a:pPr lvl="1"/>
            <a:r>
              <a:rPr lang="en-US" altLang="en-US" sz="2400" dirty="0" smtClean="0"/>
              <a:t>fast signals supply skeletal muscles &amp; transport sensory signals for vision &amp; balance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A75716-2C7C-4F30-8682-A3FC0DF9C365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388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System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6875CF-2E62-4E1F-9D50-F8FA5C3D2812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10245" name="Picture 5" descr="http://img0054.popscreencdn.com/135223671_waddell-mfg-co-6304ub-100-hardwood-dowel-rod-pack-of-100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38" r="22823"/>
          <a:stretch>
            <a:fillRect/>
          </a:stretch>
        </p:blipFill>
        <p:spPr bwMode="auto">
          <a:xfrm>
            <a:off x="685800" y="1524000"/>
            <a:ext cx="64293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1098550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10"/>
          <p:cNvSpPr txBox="1">
            <a:spLocks noChangeArrowheads="1"/>
          </p:cNvSpPr>
          <p:nvPr/>
        </p:nvSpPr>
        <p:spPr bwMode="auto">
          <a:xfrm>
            <a:off x="3505200" y="1530350"/>
            <a:ext cx="54864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Delays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Distance from stick to eyes</a:t>
            </a:r>
          </a:p>
          <a:p>
            <a:pPr lvl="2" eaLnBrk="1" hangingPunct="1">
              <a:spcBef>
                <a:spcPct val="0"/>
              </a:spcBef>
              <a:buNone/>
            </a:pPr>
            <a:r>
              <a:rPr lang="en-US" altLang="en-US" sz="1800" dirty="0">
                <a:latin typeface="Arial" pitchFamily="34" charset="0"/>
              </a:rPr>
              <a:t>Speed of </a:t>
            </a:r>
            <a:r>
              <a:rPr lang="en-US" altLang="en-US" sz="1800" dirty="0" smtClean="0">
                <a:latin typeface="Arial" pitchFamily="34" charset="0"/>
              </a:rPr>
              <a:t>light = 299</a:t>
            </a:r>
            <a:r>
              <a:rPr lang="en-US" altLang="en-US" sz="1800" dirty="0">
                <a:latin typeface="Arial" pitchFamily="34" charset="0"/>
              </a:rPr>
              <a:t> 792 458 m / s (google</a:t>
            </a:r>
            <a:r>
              <a:rPr lang="en-US" altLang="en-US" sz="1800" dirty="0" smtClean="0">
                <a:latin typeface="Arial" pitchFamily="34" charset="0"/>
              </a:rPr>
              <a:t>)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Neuron distance between eyes and brain stem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.1 </a:t>
            </a:r>
            <a:r>
              <a:rPr lang="en-US" altLang="en-US" sz="1800" dirty="0" err="1">
                <a:latin typeface="Arial" pitchFamily="34" charset="0"/>
              </a:rPr>
              <a:t>metre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Neuron distance between brain and hands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1 </a:t>
            </a:r>
            <a:r>
              <a:rPr lang="en-US" altLang="en-US" sz="1800" dirty="0" err="1">
                <a:latin typeface="Arial" pitchFamily="34" charset="0"/>
              </a:rPr>
              <a:t>metre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Time for hands to close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Arial" pitchFamily="34" charset="0"/>
              </a:rPr>
              <a:t>Hands can move up to 100 mph (44 </a:t>
            </a:r>
            <a:r>
              <a:rPr lang="en-US" altLang="en-US" sz="1800" dirty="0" err="1">
                <a:latin typeface="Arial" pitchFamily="34" charset="0"/>
              </a:rPr>
              <a:t>metres</a:t>
            </a:r>
            <a:r>
              <a:rPr lang="en-US" altLang="en-US" sz="1800" dirty="0">
                <a:latin typeface="Arial" pitchFamily="34" charset="0"/>
              </a:rPr>
              <a:t> per second</a:t>
            </a:r>
            <a:r>
              <a:rPr lang="en-US" altLang="en-US" sz="1800" dirty="0" smtClean="0">
                <a:latin typeface="Arial" pitchFamily="34" charset="0"/>
              </a:rPr>
              <a:t>)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itchFamily="34" charset="0"/>
              </a:rPr>
              <a:t>Delay between muscle receiving stimulus and contraction</a:t>
            </a:r>
            <a:endParaRPr lang="en-US" altLang="en-US" sz="1800" dirty="0">
              <a:latin typeface="Arial" pitchFamily="34" charset="0"/>
            </a:endParaRP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itchFamily="34" charset="0"/>
              </a:rPr>
              <a:t>30-100ms, mean 55.5ms (concentric)</a:t>
            </a: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smtClean="0">
                <a:latin typeface="Arial" pitchFamily="34" charset="0"/>
              </a:rPr>
              <a:t>Rest of time will be latency in the brain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itchFamily="34" charset="0"/>
            </a:endParaRP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1174750" y="2011363"/>
            <a:ext cx="1431925" cy="1692275"/>
          </a:xfrm>
          <a:custGeom>
            <a:avLst/>
            <a:gdLst>
              <a:gd name="connsiteX0" fmla="*/ 0 w 1432833"/>
              <a:gd name="connsiteY0" fmla="*/ 138022 h 1693213"/>
              <a:gd name="connsiteX1" fmla="*/ 500333 w 1432833"/>
              <a:gd name="connsiteY1" fmla="*/ 103517 h 1693213"/>
              <a:gd name="connsiteX2" fmla="*/ 966159 w 1432833"/>
              <a:gd name="connsiteY2" fmla="*/ 69011 h 1693213"/>
              <a:gd name="connsiteX3" fmla="*/ 1035170 w 1432833"/>
              <a:gd name="connsiteY3" fmla="*/ 51758 h 1693213"/>
              <a:gd name="connsiteX4" fmla="*/ 1155940 w 1432833"/>
              <a:gd name="connsiteY4" fmla="*/ 17252 h 1693213"/>
              <a:gd name="connsiteX5" fmla="*/ 1276710 w 1432833"/>
              <a:gd name="connsiteY5" fmla="*/ 0 h 1693213"/>
              <a:gd name="connsiteX6" fmla="*/ 1345721 w 1432833"/>
              <a:gd name="connsiteY6" fmla="*/ 17252 h 1693213"/>
              <a:gd name="connsiteX7" fmla="*/ 1328468 w 1432833"/>
              <a:gd name="connsiteY7" fmla="*/ 69011 h 1693213"/>
              <a:gd name="connsiteX8" fmla="*/ 1362974 w 1432833"/>
              <a:gd name="connsiteY8" fmla="*/ 241539 h 1693213"/>
              <a:gd name="connsiteX9" fmla="*/ 1380227 w 1432833"/>
              <a:gd name="connsiteY9" fmla="*/ 293298 h 1693213"/>
              <a:gd name="connsiteX10" fmla="*/ 1397480 w 1432833"/>
              <a:gd name="connsiteY10" fmla="*/ 379562 h 1693213"/>
              <a:gd name="connsiteX11" fmla="*/ 1431985 w 1432833"/>
              <a:gd name="connsiteY11" fmla="*/ 741871 h 1693213"/>
              <a:gd name="connsiteX12" fmla="*/ 1414733 w 1432833"/>
              <a:gd name="connsiteY12" fmla="*/ 1224951 h 1693213"/>
              <a:gd name="connsiteX13" fmla="*/ 1328468 w 1432833"/>
              <a:gd name="connsiteY13" fmla="*/ 1397479 h 1693213"/>
              <a:gd name="connsiteX14" fmla="*/ 1293963 w 1432833"/>
              <a:gd name="connsiteY14" fmla="*/ 1466490 h 1693213"/>
              <a:gd name="connsiteX15" fmla="*/ 1259457 w 1432833"/>
              <a:gd name="connsiteY15" fmla="*/ 1518249 h 1693213"/>
              <a:gd name="connsiteX16" fmla="*/ 1242204 w 1432833"/>
              <a:gd name="connsiteY16" fmla="*/ 1570007 h 1693213"/>
              <a:gd name="connsiteX17" fmla="*/ 1207699 w 1432833"/>
              <a:gd name="connsiteY17" fmla="*/ 1621766 h 1693213"/>
              <a:gd name="connsiteX18" fmla="*/ 1104182 w 1432833"/>
              <a:gd name="connsiteY18" fmla="*/ 1690777 h 1693213"/>
              <a:gd name="connsiteX19" fmla="*/ 51759 w 1432833"/>
              <a:gd name="connsiteY19" fmla="*/ 1690777 h 1693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432833" h="1693213">
                <a:moveTo>
                  <a:pt x="0" y="138022"/>
                </a:moveTo>
                <a:lnTo>
                  <a:pt x="500333" y="103517"/>
                </a:lnTo>
                <a:cubicBezTo>
                  <a:pt x="915832" y="76420"/>
                  <a:pt x="658115" y="99816"/>
                  <a:pt x="966159" y="69011"/>
                </a:cubicBezTo>
                <a:cubicBezTo>
                  <a:pt x="989163" y="63260"/>
                  <a:pt x="1012294" y="57997"/>
                  <a:pt x="1035170" y="51758"/>
                </a:cubicBezTo>
                <a:cubicBezTo>
                  <a:pt x="1075562" y="40742"/>
                  <a:pt x="1115002" y="26024"/>
                  <a:pt x="1155940" y="17252"/>
                </a:cubicBezTo>
                <a:cubicBezTo>
                  <a:pt x="1195703" y="8732"/>
                  <a:pt x="1236453" y="5751"/>
                  <a:pt x="1276710" y="0"/>
                </a:cubicBezTo>
                <a:cubicBezTo>
                  <a:pt x="1299714" y="5751"/>
                  <a:pt x="1331494" y="-1717"/>
                  <a:pt x="1345721" y="17252"/>
                </a:cubicBezTo>
                <a:cubicBezTo>
                  <a:pt x="1356633" y="31801"/>
                  <a:pt x="1328468" y="50825"/>
                  <a:pt x="1328468" y="69011"/>
                </a:cubicBezTo>
                <a:cubicBezTo>
                  <a:pt x="1328468" y="102904"/>
                  <a:pt x="1351574" y="201638"/>
                  <a:pt x="1362974" y="241539"/>
                </a:cubicBezTo>
                <a:cubicBezTo>
                  <a:pt x="1367970" y="259026"/>
                  <a:pt x="1375816" y="275655"/>
                  <a:pt x="1380227" y="293298"/>
                </a:cubicBezTo>
                <a:cubicBezTo>
                  <a:pt x="1387339" y="321747"/>
                  <a:pt x="1391729" y="350807"/>
                  <a:pt x="1397480" y="379562"/>
                </a:cubicBezTo>
                <a:cubicBezTo>
                  <a:pt x="1408982" y="500332"/>
                  <a:pt x="1429510" y="620580"/>
                  <a:pt x="1431985" y="741871"/>
                </a:cubicBezTo>
                <a:cubicBezTo>
                  <a:pt x="1435273" y="902967"/>
                  <a:pt x="1428895" y="1064445"/>
                  <a:pt x="1414733" y="1224951"/>
                </a:cubicBezTo>
                <a:cubicBezTo>
                  <a:pt x="1405912" y="1324924"/>
                  <a:pt x="1374556" y="1323738"/>
                  <a:pt x="1328468" y="1397479"/>
                </a:cubicBezTo>
                <a:cubicBezTo>
                  <a:pt x="1314837" y="1419288"/>
                  <a:pt x="1306723" y="1444160"/>
                  <a:pt x="1293963" y="1466490"/>
                </a:cubicBezTo>
                <a:cubicBezTo>
                  <a:pt x="1283675" y="1484494"/>
                  <a:pt x="1268730" y="1499703"/>
                  <a:pt x="1259457" y="1518249"/>
                </a:cubicBezTo>
                <a:cubicBezTo>
                  <a:pt x="1251324" y="1534515"/>
                  <a:pt x="1250337" y="1553741"/>
                  <a:pt x="1242204" y="1570007"/>
                </a:cubicBezTo>
                <a:cubicBezTo>
                  <a:pt x="1232931" y="1588553"/>
                  <a:pt x="1220973" y="1605837"/>
                  <a:pt x="1207699" y="1621766"/>
                </a:cubicBezTo>
                <a:cubicBezTo>
                  <a:pt x="1180952" y="1653862"/>
                  <a:pt x="1150859" y="1690048"/>
                  <a:pt x="1104182" y="1690777"/>
                </a:cubicBezTo>
                <a:cubicBezTo>
                  <a:pt x="753417" y="1696258"/>
                  <a:pt x="402567" y="1690777"/>
                  <a:pt x="51759" y="1690777"/>
                </a:cubicBezTo>
              </a:path>
            </a:pathLst>
          </a:custGeom>
          <a:noFill/>
          <a:ln w="127000">
            <a:tailEnd type="stealt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 the response time of the brain by subtracting all the remaining latency components from the measured latency of the stick capture.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0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Speeds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processing may be complete 150-200ms before subjects manually react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www.jneurosci.org/content/26/15/3981</a:t>
            </a:r>
            <a:endParaRPr lang="en-US" dirty="0" smtClean="0"/>
          </a:p>
          <a:p>
            <a:r>
              <a:rPr lang="en-US" dirty="0" smtClean="0"/>
              <a:t>Frame rates of 18fps can be distinguished from smooth motion</a:t>
            </a:r>
          </a:p>
          <a:p>
            <a:pPr lvl="1"/>
            <a:r>
              <a:rPr lang="en-US" dirty="0" smtClean="0"/>
              <a:t>1/(18 frames/second) = 56 </a:t>
            </a:r>
            <a:r>
              <a:rPr lang="en-US" dirty="0" err="1" smtClean="0"/>
              <a:t>ms</a:t>
            </a:r>
            <a:endParaRPr lang="en-US" dirty="0" smtClean="0"/>
          </a:p>
          <a:p>
            <a:r>
              <a:rPr lang="en-US" dirty="0" smtClean="0"/>
              <a:t>Much shorter strobe flashes can be detected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621357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33358</TotalTime>
  <Words>604</Words>
  <Application>Microsoft Office PowerPoint</Application>
  <PresentationFormat>On-screen Show (4:3)</PresentationFormat>
  <Paragraphs>151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2_Network</vt:lpstr>
      <vt:lpstr>    SE3910 Week 2, Class 3</vt:lpstr>
      <vt:lpstr>Measure your class-mate’s  response time</vt:lpstr>
      <vt:lpstr>Instructions</vt:lpstr>
      <vt:lpstr>Human Systems</vt:lpstr>
      <vt:lpstr>Human Nervous System</vt:lpstr>
      <vt:lpstr>Nerve Speeds</vt:lpstr>
      <vt:lpstr>System Diagram</vt:lpstr>
      <vt:lpstr>Exercise:</vt:lpstr>
      <vt:lpstr>Brain Speeds</vt:lpstr>
      <vt:lpstr>Mars Reaction Time</vt:lpstr>
      <vt:lpstr>References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1287</cp:revision>
  <cp:lastPrinted>2015-03-26T20:00:01Z</cp:lastPrinted>
  <dcterms:created xsi:type="dcterms:W3CDTF">1999-09-06T21:32:20Z</dcterms:created>
  <dcterms:modified xsi:type="dcterms:W3CDTF">2017-03-22T20:19:15Z</dcterms:modified>
</cp:coreProperties>
</file>