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4.xml" ContentType="application/vnd.openxmlformats-officedocument.presentationml.notesSlide+xml"/>
  <Override PartName="/ppt/tags/tag9.xml" ContentType="application/vnd.openxmlformats-officedocument.presentationml.tags+xml"/>
  <Override PartName="/ppt/notesSlides/notesSlide5.xml" ContentType="application/vnd.openxmlformats-officedocument.presentationml.notesSlide+xml"/>
  <Override PartName="/ppt/tags/tag10.xml" ContentType="application/vnd.openxmlformats-officedocument.presentationml.tags+xml"/>
  <Override PartName="/ppt/notesSlides/notesSlide6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7.xml" ContentType="application/vnd.openxmlformats-officedocument.presentationml.notesSlide+xml"/>
  <Override PartName="/ppt/tags/tag13.xml" ContentType="application/vnd.openxmlformats-officedocument.presentationml.tags+xml"/>
  <Override PartName="/ppt/notesSlides/notesSlide8.xml" ContentType="application/vnd.openxmlformats-officedocument.presentationml.notesSlide+xml"/>
  <Override PartName="/ppt/tags/tag14.xml" ContentType="application/vnd.openxmlformats-officedocument.presentationml.tags+xml"/>
  <Override PartName="/ppt/notesSlides/notesSlide9.xml" ContentType="application/vnd.openxmlformats-officedocument.presentationml.notesSlide+xml"/>
  <Override PartName="/ppt/tags/tag15.xml" ContentType="application/vnd.openxmlformats-officedocument.presentationml.tags+xml"/>
  <Override PartName="/ppt/notesSlides/notesSlide10.xml" ContentType="application/vnd.openxmlformats-officedocument.presentationml.notesSlide+xml"/>
  <Override PartName="/ppt/tags/tag16.xml" ContentType="application/vnd.openxmlformats-officedocument.presentationml.tags+xml"/>
  <Override PartName="/ppt/notesSlides/notesSlide11.xml" ContentType="application/vnd.openxmlformats-officedocument.presentationml.notesSlide+xml"/>
  <Override PartName="/ppt/tags/tag17.xml" ContentType="application/vnd.openxmlformats-officedocument.presentationml.tags+xml"/>
  <Override PartName="/ppt/notesSlides/notesSlide12.xml" ContentType="application/vnd.openxmlformats-officedocument.presentationml.notesSlide+xml"/>
  <Override PartName="/ppt/tags/tag18.xml" ContentType="application/vnd.openxmlformats-officedocument.presentationml.tags+xml"/>
  <Override PartName="/ppt/notesSlides/notesSlide13.xml" ContentType="application/vnd.openxmlformats-officedocument.presentationml.notesSlide+xml"/>
  <Override PartName="/ppt/tags/tag19.xml" ContentType="application/vnd.openxmlformats-officedocument.presentationml.tags+xml"/>
  <Override PartName="/ppt/notesSlides/notesSlide14.xml" ContentType="application/vnd.openxmlformats-officedocument.presentationml.notesSlide+xml"/>
  <Override PartName="/ppt/tags/tag20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21.xml" ContentType="application/vnd.openxmlformats-officedocument.presentationml.tags+xml"/>
  <Override PartName="/ppt/notesSlides/notesSlide17.xml" ContentType="application/vnd.openxmlformats-officedocument.presentationml.notesSlide+xml"/>
  <Override PartName="/ppt/tags/tag22.xml" ContentType="application/vnd.openxmlformats-officedocument.presentationml.tags+xml"/>
  <Override PartName="/ppt/notesSlides/notesSlide18.xml" ContentType="application/vnd.openxmlformats-officedocument.presentationml.notesSlide+xml"/>
  <Override PartName="/ppt/tags/tag23.xml" ContentType="application/vnd.openxmlformats-officedocument.presentationml.tags+xml"/>
  <Override PartName="/ppt/notesSlides/notesSlide19.xml" ContentType="application/vnd.openxmlformats-officedocument.presentationml.notesSlide+xml"/>
  <Override PartName="/ppt/tags/tag2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3"/>
  </p:notesMasterIdLst>
  <p:handoutMasterIdLst>
    <p:handoutMasterId r:id="rId34"/>
  </p:handoutMasterIdLst>
  <p:sldIdLst>
    <p:sldId id="320" r:id="rId2"/>
    <p:sldId id="321" r:id="rId3"/>
    <p:sldId id="340" r:id="rId4"/>
    <p:sldId id="322" r:id="rId5"/>
    <p:sldId id="341" r:id="rId6"/>
    <p:sldId id="323" r:id="rId7"/>
    <p:sldId id="324" r:id="rId8"/>
    <p:sldId id="325" r:id="rId9"/>
    <p:sldId id="326" r:id="rId10"/>
    <p:sldId id="327" r:id="rId11"/>
    <p:sldId id="328" r:id="rId12"/>
    <p:sldId id="329" r:id="rId13"/>
    <p:sldId id="330" r:id="rId14"/>
    <p:sldId id="346" r:id="rId15"/>
    <p:sldId id="347" r:id="rId16"/>
    <p:sldId id="348" r:id="rId17"/>
    <p:sldId id="349" r:id="rId18"/>
    <p:sldId id="351" r:id="rId19"/>
    <p:sldId id="352" r:id="rId20"/>
    <p:sldId id="353" r:id="rId21"/>
    <p:sldId id="354" r:id="rId22"/>
    <p:sldId id="344" r:id="rId23"/>
    <p:sldId id="331" r:id="rId24"/>
    <p:sldId id="342" r:id="rId25"/>
    <p:sldId id="333" r:id="rId26"/>
    <p:sldId id="343" r:id="rId27"/>
    <p:sldId id="335" r:id="rId28"/>
    <p:sldId id="336" r:id="rId29"/>
    <p:sldId id="337" r:id="rId30"/>
    <p:sldId id="338" r:id="rId31"/>
    <p:sldId id="339" r:id="rId32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6">
          <p15:clr>
            <a:srgbClr val="A4A3A4"/>
          </p15:clr>
        </p15:guide>
        <p15:guide id="2" pos="224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412" autoAdjust="0"/>
    <p:restoredTop sz="59533" autoAdjust="0"/>
  </p:normalViewPr>
  <p:slideViewPr>
    <p:cSldViewPr>
      <p:cViewPr varScale="1">
        <p:scale>
          <a:sx n="16" d="100"/>
          <a:sy n="16" d="100"/>
        </p:scale>
        <p:origin x="686" y="3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24 March 2017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3/24/2017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6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7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8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9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0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1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2.xm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3.xml"/></Relationships>
</file>

<file path=ppt/notesSlides/_rels/notesSlide1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4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3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4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7559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7886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9159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4529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8010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7992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0777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0847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View links in class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0378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View links in class.</a:t>
            </a:r>
          </a:p>
        </p:txBody>
      </p:sp>
      <p:sp>
        <p:nvSpPr>
          <p:cNvPr id="22532" name="Header Placeholder 3"/>
          <p:cNvSpPr>
            <a:spLocks noGrp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smtClean="0">
                <a:latin typeface="Times New Roman" pitchFamily="18" charset="0"/>
              </a:rPr>
              <a:t>CS2852</a:t>
            </a:r>
          </a:p>
        </p:txBody>
      </p:sp>
      <p:sp>
        <p:nvSpPr>
          <p:cNvPr id="22533" name="Date Placeholder 4"/>
          <p:cNvSpPr>
            <a:spLocks noGrp="1"/>
          </p:cNvSpPr>
          <p:nvPr>
            <p:ph type="dt" sz="quarter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0B1553F2-37D8-4630-90EC-F2E27F3F3345}" type="datetime1">
              <a:rPr lang="en-US" altLang="en-US" smtClean="0">
                <a:latin typeface="Times New Roman" pitchFamily="18" charset="0"/>
              </a:rPr>
              <a:pPr eaLnBrk="1" hangingPunct="1">
                <a:defRPr/>
              </a:pPr>
              <a:t>3/24/2017</a:t>
            </a:fld>
            <a:endParaRPr lang="en-US" altLang="en-US" smtClean="0">
              <a:latin typeface="Times New Roman" pitchFamily="18" charset="0"/>
            </a:endParaRPr>
          </a:p>
        </p:txBody>
      </p:sp>
      <p:sp>
        <p:nvSpPr>
          <p:cNvPr id="22534" name="Footer Placeholder 5"/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smtClean="0">
                <a:latin typeface="Times New Roman" pitchFamily="18" charset="0"/>
              </a:rPr>
              <a:t>Dr. Yoder</a:t>
            </a:r>
          </a:p>
        </p:txBody>
      </p:sp>
      <p:sp>
        <p:nvSpPr>
          <p:cNvPr id="22535" name="Slide Number Placeholder 6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C539B1EB-E41C-4FE2-9516-C416CBD639FB}" type="slidenum">
              <a:rPr lang="en-US" altLang="en-US" smtClean="0">
                <a:latin typeface="Times New Roman" pitchFamily="18" charset="0"/>
              </a:rPr>
              <a:pPr eaLnBrk="1" hangingPunct="1">
                <a:defRPr/>
              </a:pPr>
              <a:t>26</a:t>
            </a:fld>
            <a:endParaRPr lang="en-US" altLang="en-US" smtClean="0"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2550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Draw picture as in slides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Note. Would not actually type</a:t>
            </a:r>
            <a:r>
              <a:rPr lang="en-US" altLang="en-US" baseline="0" dirty="0" smtClean="0"/>
              <a:t> </a:t>
            </a:r>
            <a:r>
              <a:rPr lang="en-US" altLang="en-US" baseline="0" dirty="0" err="1" smtClean="0"/>
              <a:t>udp</a:t>
            </a:r>
            <a:r>
              <a:rPr lang="en-US" altLang="en-US" baseline="0" dirty="0" smtClean="0"/>
              <a:t>://…. Into a browser.</a:t>
            </a:r>
            <a:endParaRPr lang="en-US" alt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932FE808-479B-49E0-95DC-1791DFE1CC6F}" type="datetime1">
              <a:rPr lang="en-US" smtClean="0"/>
              <a:pPr>
                <a:defRPr/>
              </a:pPr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E1BC640-D443-44E5-B139-C7FC6733BB1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2" name="TextBox 1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6379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932FE808-479B-49E0-95DC-1791DFE1CC6F}" type="datetime1">
              <a:rPr lang="en-US" smtClean="0"/>
              <a:pPr>
                <a:defRPr/>
              </a:pPr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381CDEF-14AF-485F-9BED-29E53936E86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2" name="TextBox 1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1343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4052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7352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6070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283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9600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91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Slide design: Dr. Mark L. Hornick</a:t>
            </a:r>
          </a:p>
          <a:p>
            <a:pPr>
              <a:defRPr/>
            </a:pPr>
            <a:r>
              <a:rPr lang="en-US" altLang="en-US" smtClean="0"/>
              <a:t>Content: Dr. Hornick</a:t>
            </a:r>
          </a:p>
          <a:p>
            <a:pPr>
              <a:defRPr/>
            </a:pPr>
            <a:r>
              <a:rPr lang="en-US" altLang="en-US" smtClean="0"/>
              <a:t>Errors: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</a:p>
          <a:p>
            <a:pPr>
              <a:defRPr/>
            </a:pPr>
            <a:r>
              <a:rPr lang="en-US" altLang="en-US" dirty="0" smtClean="0"/>
              <a:t>Slide Design: Dr. Hornick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pubs.opengroup.org/onlinepubs/007908799/xns/connect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pubs.opengroup.org/onlinepubs/007908799/xsh/read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ubs.opengroup.org/onlinepubs/007908799/xsh/write.html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pubs.opengroup.org/onlinepubs/007908799/xns/syssocket.h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ubs.opengroup.org/onlinepubs/7908799/xsh/systypes.h.html" TargetMode="External"/><Relationship Id="rId4" Type="http://schemas.openxmlformats.org/officeDocument/2006/relationships/hyperlink" Target="http://pubs.opengroup.org/onlinepubs/007908799/xsh/unistd.h.html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hyperlink" Target="https://www.mkssoftware.com/docs/man3/socket.3.asp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stackoverflow.com/questions/5269535/java-threads-vs-pthreads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8/docs/api/java/lang/Thread.html#join--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8/docs/api/java/lang/Object.html#notify--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imhesselink.nl/pub/whh241b.pdf" TargetMode="External"/><Relationship Id="rId5" Type="http://schemas.openxmlformats.org/officeDocument/2006/relationships/hyperlink" Target="https://computing.llnl.gov/tutorials/pthreads/#ConVarSignal" TargetMode="External"/><Relationship Id="rId4" Type="http://schemas.openxmlformats.org/officeDocument/2006/relationships/hyperlink" Target="http://docs.oracle.com/javase/8/docs/api/java/lang/Object.html#wait--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imhesselink.nl/pub/whh241b.pdf" TargetMode="External"/><Relationship Id="rId2" Type="http://schemas.openxmlformats.org/officeDocument/2006/relationships/hyperlink" Target="http://www.cs.utexas.edu/users/lavender/courses/cs345/lectures/CS345-Lecture-09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s.millersville.edu/~csweb/lib/userfiles/9ThreadsII.pdf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msoe.us/taylor/tutorial/ce2810/csimilar" TargetMode="External"/><Relationship Id="rId2" Type="http://schemas.openxmlformats.org/officeDocument/2006/relationships/hyperlink" Target="http://msoe.us/taylor/tutorial/ce2810/functionpointer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soe.us/taylor/tutorial/ce2810/ooc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granite.sru.edu/~whit/cpsc464/Notes/ch2.html" TargetMode="External"/><Relationship Id="rId2" Type="http://schemas.openxmlformats.org/officeDocument/2006/relationships/hyperlink" Target="http://granite.sru.edu/~whit/cpsc464/Notes/figs/02-14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ic.dhe.ibm.com/infocenter/iseries/v7r1m0/index.jsp?topic=/apis/users_75.ht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pubs.opengroup.org/onlinepubs/7908799/xsh/systypes.h.html" TargetMode="External"/><Relationship Id="rId2" Type="http://schemas.openxmlformats.org/officeDocument/2006/relationships/hyperlink" Target="http://pubs.opengroup.org/onlinepubs/7908799/xsh/pthread.h.html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rc.com/sn/sn-598.tx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pubs.opengroup.org/onlinepubs/007908799/xns/socket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pubs.opengroup.org/onlinepubs/007908799/xns/bind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5" Type="http://schemas.openxmlformats.org/officeDocument/2006/relationships/hyperlink" Target="http://pubs.opengroup.org/onlinepubs/007908799/xns/accept.html" TargetMode="External"/><Relationship Id="rId4" Type="http://schemas.openxmlformats.org/officeDocument/2006/relationships/hyperlink" Target="http://pubs.opengroup.org/onlinepubs/007908799/xns/listen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I/O Circuits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Networking in C on a Linux machine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In Lab: Quiz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 review: Pointers, Dereferencing, etc.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Networking in C – don’t need to memorize API…</a:t>
            </a:r>
          </a:p>
          <a:p>
            <a:pPr lvl="1"/>
            <a:endParaRPr lang="en-US" dirty="0" smtClean="0">
              <a:sym typeface="Wingdings" panose="05000000000000000000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  <p:sp>
        <p:nvSpPr>
          <p:cNvPr id="8" name="Title 1"/>
          <p:cNvSpPr txBox="1"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kern="0" dirty="0" smtClean="0"/>
              <a:t/>
            </a:r>
            <a:br>
              <a:rPr lang="en-US" kern="0" dirty="0" smtClean="0"/>
            </a:br>
            <a:r>
              <a:rPr lang="en-US" kern="0" dirty="0" smtClean="0"/>
              <a:t/>
            </a:r>
            <a:br>
              <a:rPr lang="en-US" kern="0" dirty="0" smtClean="0"/>
            </a:br>
            <a:r>
              <a:rPr lang="en-US" kern="0" dirty="0" smtClean="0"/>
              <a:t/>
            </a:r>
            <a:br>
              <a:rPr lang="en-US" kern="0" dirty="0" smtClean="0"/>
            </a:br>
            <a:r>
              <a:rPr lang="en-US" kern="0" dirty="0" smtClean="0"/>
              <a:t/>
            </a:r>
            <a:br>
              <a:rPr lang="en-US" kern="0" dirty="0" smtClean="0"/>
            </a:br>
            <a:r>
              <a:rPr lang="en-US" kern="0" dirty="0" smtClean="0"/>
              <a:t>SE3910</a:t>
            </a:r>
            <a:br>
              <a:rPr lang="en-US" kern="0" dirty="0" smtClean="0"/>
            </a:br>
            <a:r>
              <a:rPr lang="en-US" kern="0" dirty="0" smtClean="0"/>
              <a:t>Week 3, Class 1</a:t>
            </a:r>
            <a:endParaRPr lang="en-US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Client:</a:t>
            </a:r>
            <a:br>
              <a:rPr lang="en-US" altLang="en-US" dirty="0" smtClean="0"/>
            </a:br>
            <a:r>
              <a:rPr lang="en-US" altLang="en-US" dirty="0" smtClean="0"/>
              <a:t>Connect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Client side</a:t>
            </a:r>
          </a:p>
          <a:p>
            <a:pPr lvl="1"/>
            <a:r>
              <a:rPr lang="en-US" altLang="en-US" smtClean="0">
                <a:hlinkClick r:id="rId3"/>
              </a:rPr>
              <a:t>connect</a:t>
            </a:r>
            <a:r>
              <a:rPr lang="en-US" altLang="en-US" smtClean="0"/>
              <a:t>()</a:t>
            </a:r>
          </a:p>
          <a:p>
            <a:pPr lvl="2"/>
            <a:r>
              <a:rPr lang="en-US" altLang="en-US" smtClean="0"/>
              <a:t>int </a:t>
            </a:r>
            <a:r>
              <a:rPr lang="en-US" altLang="en-US" i="1" smtClean="0"/>
              <a:t>socket </a:t>
            </a:r>
            <a:r>
              <a:rPr lang="en-US" altLang="en-US" smtClean="0"/>
              <a:t>– file descriptor for the socket</a:t>
            </a:r>
          </a:p>
          <a:p>
            <a:pPr lvl="2"/>
            <a:r>
              <a:rPr lang="en-US" altLang="en-US" smtClean="0"/>
              <a:t>const struct sockaddr *</a:t>
            </a:r>
            <a:r>
              <a:rPr lang="en-US" altLang="en-US" i="1" smtClean="0"/>
              <a:t>address </a:t>
            </a:r>
            <a:r>
              <a:rPr lang="en-US" altLang="en-US" smtClean="0"/>
              <a:t>– the address to connect to</a:t>
            </a:r>
          </a:p>
          <a:p>
            <a:pPr lvl="2"/>
            <a:r>
              <a:rPr lang="en-US" altLang="en-US" smtClean="0"/>
              <a:t>socklen_t </a:t>
            </a:r>
            <a:r>
              <a:rPr lang="en-US" altLang="en-US" i="1" smtClean="0"/>
              <a:t>address_len – </a:t>
            </a:r>
            <a:r>
              <a:rPr lang="en-US" altLang="en-US" smtClean="0"/>
              <a:t>len of </a:t>
            </a:r>
            <a:r>
              <a:rPr lang="en-US" altLang="en-US" i="1" smtClean="0"/>
              <a:t>address</a:t>
            </a:r>
          </a:p>
          <a:p>
            <a:pPr lvl="2"/>
            <a:r>
              <a:rPr lang="en-US" altLang="en-US" b="1" i="1" smtClean="0"/>
              <a:t>returns</a:t>
            </a:r>
            <a:r>
              <a:rPr lang="en-US" altLang="en-US" i="1" smtClean="0"/>
              <a:t> 0 </a:t>
            </a:r>
            <a:r>
              <a:rPr lang="en-US" altLang="en-US" smtClean="0"/>
              <a:t>upon successful completion</a:t>
            </a:r>
            <a:endParaRPr lang="en-US" altLang="en-US" i="1" smtClean="0"/>
          </a:p>
          <a:p>
            <a:pPr lvl="2"/>
            <a:endParaRPr lang="en-US" alt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8696BD-9B03-482A-A287-2FEA344F6103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008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Read &amp; Write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hlinkClick r:id="rId3"/>
              </a:rPr>
              <a:t>read</a:t>
            </a:r>
            <a:r>
              <a:rPr lang="en-US" altLang="en-US" dirty="0" smtClean="0"/>
              <a:t>() attempts to read </a:t>
            </a:r>
            <a:r>
              <a:rPr lang="en-US" altLang="en-US" dirty="0" err="1" smtClean="0"/>
              <a:t>nbyte</a:t>
            </a:r>
            <a:r>
              <a:rPr lang="en-US" altLang="en-US" dirty="0" smtClean="0"/>
              <a:t> bytes of data from the object referenced by the descriptor </a:t>
            </a:r>
            <a:r>
              <a:rPr lang="en-US" altLang="en-US" dirty="0" err="1" smtClean="0"/>
              <a:t>fd</a:t>
            </a:r>
            <a:r>
              <a:rPr lang="en-US" altLang="en-US" dirty="0" smtClean="0"/>
              <a:t> into the buffer pointed to by </a:t>
            </a:r>
            <a:r>
              <a:rPr lang="en-US" altLang="en-US" dirty="0" err="1" smtClean="0"/>
              <a:t>buf</a:t>
            </a:r>
            <a:r>
              <a:rPr lang="en-US" altLang="en-US" dirty="0" smtClean="0"/>
              <a:t>. </a:t>
            </a:r>
          </a:p>
          <a:p>
            <a:endParaRPr lang="en-US" altLang="en-US" dirty="0" smtClean="0"/>
          </a:p>
          <a:p>
            <a:r>
              <a:rPr lang="en-US" altLang="en-US" dirty="0" smtClean="0">
                <a:hlinkClick r:id="rId4"/>
              </a:rPr>
              <a:t>write</a:t>
            </a:r>
            <a:r>
              <a:rPr lang="en-US" altLang="en-US" dirty="0" smtClean="0"/>
              <a:t>()</a:t>
            </a:r>
          </a:p>
          <a:p>
            <a:pPr lvl="1"/>
            <a:r>
              <a:rPr lang="en-US" altLang="en-US" dirty="0" smtClean="0"/>
              <a:t>Writes data to the buffer</a:t>
            </a:r>
          </a:p>
          <a:p>
            <a:endParaRPr lang="en-US" alt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DB2A41-9820-4DD8-A57A-A7B9CFBFED59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501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 example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server.c</a:t>
            </a:r>
            <a:endParaRPr lang="en-US" dirty="0" smtClean="0"/>
          </a:p>
          <a:p>
            <a:r>
              <a:rPr lang="en-US" dirty="0" err="1" smtClean="0"/>
              <a:t>client.c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Near middle of Lab 4 webpage.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9018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References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hlinkClick r:id="rId3"/>
              </a:rPr>
              <a:t>http://pubs.opengroup.org/onlinepubs/007908799/xns/syssocket.h.html</a:t>
            </a:r>
            <a:endParaRPr lang="en-US" altLang="en-US" dirty="0" smtClean="0"/>
          </a:p>
          <a:p>
            <a:pPr lvl="1"/>
            <a:r>
              <a:rPr lang="en-US" altLang="en-US" dirty="0" err="1" smtClean="0"/>
              <a:t>syssocket.h</a:t>
            </a:r>
            <a:endParaRPr lang="en-US" altLang="en-US" dirty="0" smtClean="0"/>
          </a:p>
          <a:p>
            <a:r>
              <a:rPr lang="en-US" altLang="en-US" dirty="0" smtClean="0">
                <a:hlinkClick r:id="rId4"/>
              </a:rPr>
              <a:t>http://pubs.opengroup.org/onlinepubs/007908799/xsh/unistd.h.html</a:t>
            </a:r>
            <a:endParaRPr lang="en-US" altLang="en-US" dirty="0" smtClean="0"/>
          </a:p>
          <a:p>
            <a:pPr lvl="1"/>
            <a:r>
              <a:rPr lang="en-US" altLang="en-US" dirty="0" err="1" smtClean="0"/>
              <a:t>unistd.h</a:t>
            </a:r>
            <a:endParaRPr lang="en-US" altLang="en-US" dirty="0" smtClean="0"/>
          </a:p>
          <a:p>
            <a:r>
              <a:rPr lang="en-US" altLang="en-US" dirty="0" smtClean="0">
                <a:hlinkClick r:id="rId5"/>
              </a:rPr>
              <a:t>http://pubs.opengroup.org/onlinepubs/7908799/xsh/systypes.h.html</a:t>
            </a:r>
            <a:endParaRPr lang="en-US" altLang="en-US" dirty="0" smtClean="0"/>
          </a:p>
          <a:p>
            <a:pPr lvl="1"/>
            <a:r>
              <a:rPr lang="en-US" altLang="en-US" dirty="0" err="1" smtClean="0"/>
              <a:t>systypes.h</a:t>
            </a:r>
            <a:r>
              <a:rPr lang="en-US" altLang="en-US" dirty="0" smtClean="0"/>
              <a:t> – for </a:t>
            </a:r>
            <a:r>
              <a:rPr lang="en-US" altLang="en-US" dirty="0" err="1" smtClean="0"/>
              <a:t>xxxx_t</a:t>
            </a:r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C7D22C-10B1-4D75-923F-A286C42554C4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5771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More on networking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See also other slides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In Lab: Quiz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 review: Pointers, Dereferencing, etc.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Networking in C – don’t need to memorize API</a:t>
            </a:r>
            <a:r>
              <a:rPr lang="en-US" dirty="0" smtClean="0">
                <a:sym typeface="Wingdings" panose="05000000000000000000" pitchFamily="2" charset="2"/>
              </a:rPr>
              <a:t>…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Data rates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Another circuit with a switch?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endParaRPr lang="en-US" dirty="0" smtClean="0">
              <a:sym typeface="Wingdings" panose="05000000000000000000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  <p:sp>
        <p:nvSpPr>
          <p:cNvPr id="8" name="Title 1"/>
          <p:cNvSpPr txBox="1"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kern="0" dirty="0" smtClean="0"/>
              <a:t/>
            </a:r>
            <a:br>
              <a:rPr lang="en-US" kern="0" dirty="0" smtClean="0"/>
            </a:br>
            <a:r>
              <a:rPr lang="en-US" kern="0" dirty="0" smtClean="0"/>
              <a:t/>
            </a:r>
            <a:br>
              <a:rPr lang="en-US" kern="0" dirty="0" smtClean="0"/>
            </a:br>
            <a:r>
              <a:rPr lang="en-US" kern="0" dirty="0" smtClean="0"/>
              <a:t/>
            </a:r>
            <a:br>
              <a:rPr lang="en-US" kern="0" dirty="0" smtClean="0"/>
            </a:br>
            <a:r>
              <a:rPr lang="en-US" kern="0" dirty="0" smtClean="0"/>
              <a:t/>
            </a:r>
            <a:br>
              <a:rPr lang="en-US" kern="0" dirty="0" smtClean="0"/>
            </a:br>
            <a:r>
              <a:rPr lang="en-US" kern="0" dirty="0" smtClean="0"/>
              <a:t>SE3910</a:t>
            </a:r>
            <a:br>
              <a:rPr lang="en-US" kern="0" dirty="0" smtClean="0"/>
            </a:br>
            <a:r>
              <a:rPr lang="en-US" kern="0" dirty="0" smtClean="0"/>
              <a:t>Week 3, Class </a:t>
            </a:r>
            <a:r>
              <a:rPr lang="en-US" kern="0" dirty="0" smtClean="0"/>
              <a:t>3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01778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Subnets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two nodes to communicate on a network, they must be on the same IP subnet</a:t>
            </a:r>
          </a:p>
          <a:p>
            <a:r>
              <a:rPr lang="en-US" dirty="0" smtClean="0"/>
              <a:t>For example, in lab, the switches set up a 192.168.1.X subnet.</a:t>
            </a:r>
          </a:p>
          <a:p>
            <a:r>
              <a:rPr lang="en-US" dirty="0" smtClean="0"/>
              <a:t>The subnet mask has 1's for the subnet part, and zeros for the individual node's part, e.g. 255.255.255.0</a:t>
            </a:r>
          </a:p>
          <a:p>
            <a:r>
              <a:rPr lang="en-US" dirty="0" smtClean="0"/>
              <a:t>So for the address 192.168.1.100, the subnet part is 192.168.1.  and the individual computer's part is .100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587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an IP address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computers can choose their own addresses, as long as they choose an address in the same subnet</a:t>
            </a:r>
          </a:p>
          <a:p>
            <a:r>
              <a:rPr lang="en-US" dirty="0" smtClean="0"/>
              <a:t>The switch will act as a DCHP server, and assign IP addresses to any node acting as a DHCP client</a:t>
            </a:r>
          </a:p>
          <a:p>
            <a:r>
              <a:rPr lang="en-US" dirty="0" smtClean="0"/>
              <a:t>Your windows laptop, the VM, and the BeagleBone Black can all use either of these approaches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3089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Bridging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bridging mode, the host helps the virtual machine appear to the outside world through </a:t>
            </a:r>
            <a:r>
              <a:rPr lang="en-US" b="1" dirty="0" smtClean="0"/>
              <a:t>one</a:t>
            </a:r>
            <a:r>
              <a:rPr lang="en-US" dirty="0" smtClean="0"/>
              <a:t> of its adapters.</a:t>
            </a:r>
          </a:p>
          <a:p>
            <a:r>
              <a:rPr lang="en-US" dirty="0" smtClean="0"/>
              <a:t>If the VM talks, the host will send packets with the VM's IP. If the host itself talks, it will send packets with its own IP</a:t>
            </a:r>
          </a:p>
          <a:p>
            <a:r>
              <a:rPr lang="en-US" dirty="0" smtClean="0"/>
              <a:t>To connect your VM to the internet, connect it to an interface connected to the internet</a:t>
            </a:r>
          </a:p>
          <a:p>
            <a:r>
              <a:rPr lang="en-US" dirty="0" smtClean="0"/>
              <a:t>To connect your BB to the internet, plug it into a wired network connection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4830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 – Network Address Translation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NAT mode, the host plays the role of the virtual machine to the outside world, perhaps through all of its adapters?</a:t>
            </a:r>
          </a:p>
          <a:p>
            <a:r>
              <a:rPr lang="en-US" dirty="0" smtClean="0"/>
              <a:t>If the VM talks, the host will send packets with the host’s IP. If the host receives messages bound for a TCP port established by the VM, it will send it to the VM. Otherwise, it will send it to the host machine.</a:t>
            </a:r>
          </a:p>
          <a:p>
            <a:r>
              <a:rPr lang="en-US" dirty="0" smtClean="0"/>
              <a:t>This might be why NAT works better for pinging the BB or google from the VM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9006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 capture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the VM: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On the host: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same messages, captured by both host and client machine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  <p:pic>
        <p:nvPicPr>
          <p:cNvPr id="1026" name="Picture 2" descr="https://faculty-web.msoe.edu/yoder/se3910/lab3res/pingGues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234" y="2286000"/>
            <a:ext cx="10508566" cy="808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faculty-web.msoe.edu/yoder/se3910/lab3res/pingHos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268" y="3925094"/>
            <a:ext cx="10501532" cy="519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839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Sockets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6994B6-15FD-485C-93FC-E5B2DA95AF8F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sp>
        <p:nvSpPr>
          <p:cNvPr id="20485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0" y="1524000"/>
            <a:ext cx="71628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dirty="0"/>
              <a:t>A socket is defined as an </a:t>
            </a:r>
            <a:r>
              <a:rPr lang="en-US" altLang="en-US" i="1" dirty="0"/>
              <a:t>endpoint for </a:t>
            </a:r>
            <a:r>
              <a:rPr lang="en-US" altLang="en-US" i="1" dirty="0" smtClean="0"/>
              <a:t>communication –  </a:t>
            </a:r>
            <a:r>
              <a:rPr lang="en-US" altLang="en-US" i="1" dirty="0" smtClean="0">
                <a:hlinkClick r:id="rId4"/>
              </a:rPr>
              <a:t>socket() man page</a:t>
            </a:r>
            <a:endParaRPr lang="en-US" altLang="en-US" baseline="30000" dirty="0"/>
          </a:p>
          <a:p>
            <a:r>
              <a:rPr lang="en-US" altLang="en-US" dirty="0" smtClean="0"/>
              <a:t>Socket Address:</a:t>
            </a:r>
            <a:endParaRPr lang="en-US" altLang="en-US" dirty="0"/>
          </a:p>
          <a:p>
            <a:pPr lvl="1"/>
            <a:r>
              <a:rPr lang="en-US" altLang="en-US" dirty="0" smtClean="0"/>
              <a:t>Transport-level Protocol</a:t>
            </a:r>
            <a:r>
              <a:rPr lang="en-US" altLang="en-US" dirty="0"/>
              <a:t>: (e.g. TCP or UDP)</a:t>
            </a:r>
          </a:p>
          <a:p>
            <a:pPr lvl="1"/>
            <a:r>
              <a:rPr lang="en-US" altLang="en-US" dirty="0" smtClean="0"/>
              <a:t>Port </a:t>
            </a:r>
            <a:r>
              <a:rPr lang="en-US" altLang="en-US" b="1" dirty="0"/>
              <a:t>1625</a:t>
            </a:r>
          </a:p>
          <a:p>
            <a:pPr lvl="1"/>
            <a:r>
              <a:rPr lang="en-US" altLang="en-US" dirty="0" smtClean="0"/>
              <a:t>Host IP address:</a:t>
            </a:r>
            <a:r>
              <a:rPr lang="en-US" altLang="en-US" b="1" dirty="0" smtClean="0"/>
              <a:t>161.25.19.8</a:t>
            </a:r>
          </a:p>
          <a:p>
            <a:pPr lvl="1"/>
            <a:r>
              <a:rPr lang="en-US" altLang="en-US" dirty="0" smtClean="0"/>
              <a:t>Full address: udp://</a:t>
            </a:r>
            <a:r>
              <a:rPr lang="en-US" altLang="en-US" b="1" dirty="0" smtClean="0"/>
              <a:t>161.25.19.8:1625</a:t>
            </a:r>
          </a:p>
          <a:p>
            <a:r>
              <a:rPr lang="en-US" altLang="en-US" dirty="0" smtClean="0"/>
              <a:t>Communication is between a socket on the client and a socket on the server.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1007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11662"/>
          </a:xfrm>
        </p:spPr>
        <p:txBody>
          <a:bodyPr/>
          <a:lstStyle/>
          <a:p>
            <a:r>
              <a:rPr lang="en-US" dirty="0" smtClean="0"/>
              <a:t>Everyone who has used the NAT approach has been able to ping the BB (</a:t>
            </a:r>
            <a:r>
              <a:rPr lang="en-US" dirty="0" err="1" smtClean="0"/>
              <a:t>BeagleBone</a:t>
            </a:r>
            <a:r>
              <a:rPr lang="en-US" dirty="0" smtClean="0"/>
              <a:t>) from the VM through the USB</a:t>
            </a:r>
          </a:p>
          <a:p>
            <a:r>
              <a:rPr lang="en-US" dirty="0" smtClean="0"/>
              <a:t>I recommend doing this for prelab.</a:t>
            </a:r>
          </a:p>
          <a:p>
            <a:endParaRPr lang="en-US" dirty="0"/>
          </a:p>
          <a:p>
            <a:r>
              <a:rPr lang="en-US" dirty="0" smtClean="0"/>
              <a:t>If that fails, I recommend using the shared folder to access your VM files from off the VM</a:t>
            </a:r>
          </a:p>
          <a:p>
            <a:r>
              <a:rPr lang="en-US" dirty="0" smtClean="0"/>
              <a:t>Then use the host to copy them through USB to the BB.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2660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Places on campus with Wired internet connections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parts of CC third floor (the Mage corner)</a:t>
            </a:r>
          </a:p>
          <a:p>
            <a:r>
              <a:rPr lang="en-US" dirty="0" smtClean="0"/>
              <a:t>Perhaps some rooms ground CC</a:t>
            </a:r>
          </a:p>
          <a:p>
            <a:r>
              <a:rPr lang="en-US" dirty="0" smtClean="0"/>
              <a:t>Some SDL cubicles</a:t>
            </a:r>
          </a:p>
          <a:p>
            <a:r>
              <a:rPr lang="en-US" dirty="0" smtClean="0"/>
              <a:t>Dorms – except for SMTP </a:t>
            </a:r>
          </a:p>
          <a:p>
            <a:r>
              <a:rPr lang="en-US" dirty="0" smtClean="0"/>
              <a:t>Science building S365</a:t>
            </a:r>
          </a:p>
          <a:p>
            <a:r>
              <a:rPr lang="en-US" dirty="0" smtClean="0"/>
              <a:t>Apartment </a:t>
            </a:r>
            <a:r>
              <a:rPr lang="en-US" dirty="0"/>
              <a:t>(off-campus)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9474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Stopped Here Spring 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2114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 was asked this question in an interview today….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"</a:t>
            </a:r>
            <a:r>
              <a:rPr lang="en-US" dirty="0"/>
              <a:t>When we create a thread with </a:t>
            </a:r>
            <a:r>
              <a:rPr lang="en-US" dirty="0" err="1"/>
              <a:t>pthread_create</a:t>
            </a:r>
            <a:r>
              <a:rPr lang="en-US" dirty="0"/>
              <a:t>() (POSIX Threads), the thread starts on its own. Why do we need to explicitly call start() in Java. What is the reason that Java </a:t>
            </a:r>
            <a:r>
              <a:rPr lang="en-US" dirty="0" err="1"/>
              <a:t>doesnt</a:t>
            </a:r>
            <a:r>
              <a:rPr lang="en-US" dirty="0"/>
              <a:t> start the thread when we create an instance of it."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/>
              <a:t>I was blank and interviewer was short of time and eventually he </a:t>
            </a:r>
            <a:r>
              <a:rPr lang="en-US" dirty="0" err="1"/>
              <a:t>couldnt</a:t>
            </a:r>
            <a:r>
              <a:rPr lang="en-US" dirty="0"/>
              <a:t> explain the reason to me</a:t>
            </a:r>
            <a:r>
              <a:rPr lang="en-US" dirty="0" smtClean="0"/>
              <a:t>.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 smtClean="0">
                <a:hlinkClick r:id="rId3"/>
              </a:rPr>
              <a:t>http://stackoverflow.com/questions/5269535/java-threads-vs-pthreads</a:t>
            </a: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E0B425-0B4A-4529-8EE7-86C96479EFA3}" type="slidenum">
              <a:rPr lang="en-US" altLang="en-US" smtClean="0"/>
              <a:pPr>
                <a:defRPr/>
              </a:pPr>
              <a:t>23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3552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Threading – </a:t>
            </a:r>
            <a:r>
              <a:rPr lang="en-US" altLang="en-US" dirty="0" err="1" smtClean="0"/>
              <a:t>pthreads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altLang="en-US" dirty="0" smtClean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152400" y="1143000"/>
          <a:ext cx="8305800" cy="548694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2858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199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5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Java</a:t>
                      </a:r>
                      <a:endParaRPr lang="en-US" sz="2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Pthreads</a:t>
                      </a:r>
                      <a:endParaRPr lang="en-US" sz="2400" dirty="0"/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57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java.lang.Thread</a:t>
                      </a:r>
                      <a:endParaRPr lang="en-US" sz="2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#include &lt;</a:t>
                      </a:r>
                      <a:r>
                        <a:rPr lang="en-US" sz="2400" dirty="0" err="1" smtClean="0"/>
                        <a:t>pthread.h</a:t>
                      </a:r>
                      <a:r>
                        <a:rPr lang="en-US" sz="2400" dirty="0" smtClean="0"/>
                        <a:t>&gt;</a:t>
                      </a:r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5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 external jar needed</a:t>
                      </a:r>
                      <a:endParaRPr lang="en-US" sz="2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link with </a:t>
                      </a:r>
                      <a:r>
                        <a:rPr lang="en-US" sz="24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240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pthread</a:t>
                      </a:r>
                      <a:endParaRPr lang="en-US" sz="2400" dirty="0" smtClean="0"/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306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Thread</a:t>
                      </a:r>
                      <a:r>
                        <a:rPr lang="en-US" sz="2400" baseline="0" dirty="0" smtClean="0"/>
                        <a:t> t = </a:t>
                      </a:r>
                      <a:r>
                        <a:rPr lang="en-US" sz="2400" dirty="0" smtClean="0"/>
                        <a:t>new</a:t>
                      </a:r>
                      <a:r>
                        <a:rPr lang="en-US" sz="2400" baseline="0" dirty="0" smtClean="0"/>
                        <a:t> Thread(r)</a:t>
                      </a:r>
                    </a:p>
                    <a:p>
                      <a:r>
                        <a:rPr lang="en-US" sz="2400" dirty="0" err="1" smtClean="0"/>
                        <a:t>t.start</a:t>
                      </a:r>
                      <a:r>
                        <a:rPr lang="en-US" sz="2400" dirty="0" smtClean="0"/>
                        <a:t>();</a:t>
                      </a: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pthread_create</a:t>
                      </a:r>
                      <a:r>
                        <a:rPr lang="en-US" sz="2400" dirty="0" smtClean="0"/>
                        <a:t>(</a:t>
                      </a:r>
                      <a:r>
                        <a:rPr lang="en-US" sz="2400" dirty="0" err="1" smtClean="0"/>
                        <a:t>t,r,sr,a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306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interface Runnable {</a:t>
                      </a:r>
                    </a:p>
                    <a:p>
                      <a:r>
                        <a:rPr lang="en-US" sz="2400" dirty="0" smtClean="0"/>
                        <a:t>void run(</a:t>
                      </a:r>
                      <a:r>
                        <a:rPr lang="en-US" sz="2400" baseline="0" dirty="0" smtClean="0"/>
                        <a:t>); }</a:t>
                      </a:r>
                      <a:endParaRPr lang="en-US" sz="2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sz="2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Parameter:</a:t>
                      </a:r>
                    </a:p>
                    <a:p>
                      <a:r>
                        <a:rPr lang="en-US" sz="2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void* (*</a:t>
                      </a:r>
                      <a:r>
                        <a:rPr lang="en-US" sz="24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</a:t>
                      </a:r>
                      <a:r>
                        <a:rPr lang="en-US" sz="2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(void *)</a:t>
                      </a:r>
                      <a:endParaRPr lang="en-US" sz="2400" b="0" dirty="0"/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57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hlinkClick r:id="rId3"/>
                        </a:rPr>
                        <a:t>t.join</a:t>
                      </a:r>
                      <a:r>
                        <a:rPr lang="en-US" sz="2400" dirty="0" smtClean="0">
                          <a:hlinkClick r:id="rId3"/>
                        </a:rPr>
                        <a:t>()</a:t>
                      </a:r>
                      <a:r>
                        <a:rPr lang="en-US" sz="2400" dirty="0" smtClean="0"/>
                        <a:t>;</a:t>
                      </a:r>
                      <a:endParaRPr lang="en-US" sz="2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pthread_join</a:t>
                      </a:r>
                      <a:r>
                        <a:rPr lang="en-US" sz="2400" dirty="0" smtClean="0"/>
                        <a:t>(*t, &amp;p)</a:t>
                      </a:r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5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Object o;</a:t>
                      </a: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pthread_mutex_init</a:t>
                      </a:r>
                      <a:r>
                        <a:rPr lang="en-US" sz="2400" dirty="0" smtClean="0"/>
                        <a:t>(</a:t>
                      </a:r>
                      <a:r>
                        <a:rPr lang="en-US" sz="2400" dirty="0" err="1" smtClean="0"/>
                        <a:t>m,null</a:t>
                      </a:r>
                      <a:r>
                        <a:rPr lang="en-US" sz="2400" dirty="0" smtClean="0"/>
                        <a:t>)</a:t>
                      </a:r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8886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synchronized(o) {</a:t>
                      </a:r>
                    </a:p>
                    <a:p>
                      <a:r>
                        <a:rPr lang="en-US" sz="2400" dirty="0" smtClean="0"/>
                        <a:t>…</a:t>
                      </a:r>
                    </a:p>
                    <a:p>
                      <a:r>
                        <a:rPr lang="en-US" sz="2400" dirty="0" smtClean="0"/>
                        <a:t>} … /* Garbage coll. */</a:t>
                      </a: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pthread_mutex_lock</a:t>
                      </a:r>
                      <a:r>
                        <a:rPr lang="en-US" sz="2400" dirty="0" smtClean="0"/>
                        <a:t>(…)</a:t>
                      </a:r>
                    </a:p>
                    <a:p>
                      <a:r>
                        <a:rPr lang="en-US" sz="2400" dirty="0" smtClean="0"/>
                        <a:t>…</a:t>
                      </a:r>
                    </a:p>
                    <a:p>
                      <a:r>
                        <a:rPr lang="en-US" sz="2400" dirty="0" err="1" smtClean="0"/>
                        <a:t>pthread_mutex_destroy</a:t>
                      </a:r>
                      <a:r>
                        <a:rPr lang="en-US" sz="2400" dirty="0" smtClean="0"/>
                        <a:t>(…)</a:t>
                      </a:r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970C2E-4CB5-46A7-857D-25ED5D1F6E74}" type="slidenum">
              <a:rPr lang="en-US" altLang="en-US" smtClean="0"/>
              <a:pPr>
                <a:defRPr/>
              </a:pPr>
              <a:t>24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2790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From Taylor’s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 fontScale="85000" lnSpcReduction="2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en-US" dirty="0"/>
              <a:t>We can declare a function pointer by:</a:t>
            </a:r>
          </a:p>
          <a:p>
            <a:pPr marL="400050" lvl="1" indent="0">
              <a:buFont typeface="Arial" charset="0"/>
              <a:buNone/>
              <a:defRPr/>
            </a:pPr>
            <a:r>
              <a:rPr lang="en-US" dirty="0" smtClean="0"/>
              <a:t>uint8_t </a:t>
            </a:r>
            <a:r>
              <a:rPr lang="en-US" dirty="0"/>
              <a:t>(*min)(uint8_t, uint8_t);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/>
              <a:t>We can assign a function pointer to point to an actual function by:</a:t>
            </a:r>
          </a:p>
          <a:p>
            <a:pPr marL="400050" lvl="1" indent="0">
              <a:buFont typeface="Arial" charset="0"/>
              <a:buNone/>
              <a:defRPr/>
            </a:pPr>
            <a:r>
              <a:rPr lang="en-US" dirty="0"/>
              <a:t>uint8_t minimum(uint8_t num1, uint8_t num2</a:t>
            </a:r>
            <a:r>
              <a:rPr lang="en-US" dirty="0" smtClean="0"/>
              <a:t>) {</a:t>
            </a:r>
            <a:endParaRPr lang="en-US" dirty="0"/>
          </a:p>
          <a:p>
            <a:pPr marL="400050" lvl="1" indent="0">
              <a:buFont typeface="Arial" charset="0"/>
              <a:buNone/>
              <a:defRPr/>
            </a:pPr>
            <a:r>
              <a:rPr lang="en-US" b="1" dirty="0" smtClean="0"/>
              <a:t>	return</a:t>
            </a:r>
            <a:r>
              <a:rPr lang="en-US" dirty="0" smtClean="0"/>
              <a:t> </a:t>
            </a:r>
            <a:r>
              <a:rPr lang="en-US" dirty="0"/>
              <a:t>num1 &lt; num2 ? num1 : num2;</a:t>
            </a:r>
          </a:p>
          <a:p>
            <a:pPr marL="400050" lvl="1" indent="0">
              <a:buFont typeface="Arial" charset="0"/>
              <a:buNone/>
              <a:defRPr/>
            </a:pPr>
            <a:r>
              <a:rPr lang="en-US" dirty="0"/>
              <a:t>}</a:t>
            </a:r>
          </a:p>
          <a:p>
            <a:pPr marL="400050" lvl="1" indent="0">
              <a:buFont typeface="Arial" charset="0"/>
              <a:buNone/>
              <a:defRPr/>
            </a:pPr>
            <a:r>
              <a:rPr lang="en-US" dirty="0"/>
              <a:t>min = &amp;minimum;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We </a:t>
            </a:r>
            <a:r>
              <a:rPr lang="en-US" dirty="0"/>
              <a:t>can use it to call minimum using either of the following ways:</a:t>
            </a:r>
          </a:p>
          <a:p>
            <a:pPr marL="400050" lvl="1" indent="0">
              <a:buFont typeface="Arial" charset="0"/>
              <a:buNone/>
              <a:defRPr/>
            </a:pPr>
            <a:r>
              <a:rPr lang="en-US" dirty="0" smtClean="0"/>
              <a:t>uint8_t </a:t>
            </a:r>
            <a:r>
              <a:rPr lang="en-US" dirty="0"/>
              <a:t>answer = min(3, 8);</a:t>
            </a:r>
          </a:p>
          <a:p>
            <a:pPr marL="400050" lvl="1" indent="0">
              <a:buFont typeface="Arial" charset="0"/>
              <a:buNone/>
              <a:defRPr/>
            </a:pPr>
            <a:r>
              <a:rPr lang="en-US" dirty="0" smtClean="0"/>
              <a:t>uint8_t </a:t>
            </a:r>
            <a:r>
              <a:rPr lang="en-US" dirty="0"/>
              <a:t>answer = (*min)(3, 8</a:t>
            </a:r>
            <a:r>
              <a:rPr lang="en-US" dirty="0" smtClean="0"/>
              <a:t>);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SE-3910  - Dr. Josiah Yoder</a:t>
            </a:r>
          </a:p>
          <a:p>
            <a:pPr>
              <a:defRPr/>
            </a:pPr>
            <a:r>
              <a:rPr lang="en-US" altLang="en-US" dirty="0" smtClean="0"/>
              <a:t>Slide style: Dr. Hornick</a:t>
            </a:r>
          </a:p>
          <a:p>
            <a:pPr>
              <a:defRPr/>
            </a:pPr>
            <a:r>
              <a:rPr lang="en-US" altLang="en-US" dirty="0" smtClean="0"/>
              <a:t>Much Material: Dr. Schilling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87A3B-9D4F-43AB-929D-2C07185F5CB9}" type="slidenum">
              <a:rPr lang="en-US" altLang="en-US" smtClean="0"/>
              <a:pPr>
                <a:defRPr/>
              </a:pPr>
              <a:t>25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1595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Threading – </a:t>
            </a:r>
            <a:r>
              <a:rPr lang="en-US" altLang="en-US" dirty="0" err="1" smtClean="0"/>
              <a:t>pthreads</a:t>
            </a:r>
            <a:r>
              <a:rPr lang="en-US" altLang="en-US" dirty="0" smtClean="0"/>
              <a:t> (</a:t>
            </a:r>
            <a:r>
              <a:rPr lang="en-US" altLang="en-US" u="sng" dirty="0" smtClean="0"/>
              <a:t>updated with links</a:t>
            </a:r>
            <a:r>
              <a:rPr lang="en-US" altLang="en-US" dirty="0" smtClean="0"/>
              <a:t>)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8229600" cy="347432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2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06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Java</a:t>
                      </a:r>
                      <a:endParaRPr lang="en-US" sz="2400" dirty="0"/>
                    </a:p>
                  </a:txBody>
                  <a:tcPr marT="45687" marB="45687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Pthreads</a:t>
                      </a:r>
                      <a:endParaRPr lang="en-US" sz="2400" dirty="0"/>
                    </a:p>
                  </a:txBody>
                  <a:tcPr marT="45687" marB="4568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74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Object</a:t>
                      </a:r>
                      <a:r>
                        <a:rPr lang="en-US" sz="2400" baseline="0" dirty="0" smtClean="0"/>
                        <a:t> o;</a:t>
                      </a:r>
                    </a:p>
                    <a:p>
                      <a:r>
                        <a:rPr lang="en-US" sz="2400" baseline="0" dirty="0" err="1" smtClean="0">
                          <a:hlinkClick r:id="rId3"/>
                        </a:rPr>
                        <a:t>o.notify</a:t>
                      </a:r>
                      <a:r>
                        <a:rPr lang="en-US" sz="2400" baseline="0" dirty="0" smtClean="0">
                          <a:hlinkClick r:id="rId3"/>
                        </a:rPr>
                        <a:t>();</a:t>
                      </a:r>
                      <a:endParaRPr lang="en-US" sz="2400" dirty="0" smtClean="0"/>
                    </a:p>
                  </a:txBody>
                  <a:tcPr marT="45687" marB="45687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phread_cond_t</a:t>
                      </a:r>
                      <a:r>
                        <a:rPr lang="en-US" sz="2400" dirty="0" smtClean="0"/>
                        <a:t> c</a:t>
                      </a:r>
                      <a:r>
                        <a:rPr lang="en-US" sz="2400" baseline="0" dirty="0" smtClean="0"/>
                        <a:t> = </a:t>
                      </a:r>
                      <a:r>
                        <a:rPr lang="en-US" sz="2400" dirty="0" smtClean="0"/>
                        <a:t>PTHREAD_COND_INITIALIZER;</a:t>
                      </a:r>
                    </a:p>
                    <a:p>
                      <a:r>
                        <a:rPr lang="en-US" sz="2400" dirty="0" err="1" smtClean="0"/>
                        <a:t>pthread_cond_broadcast</a:t>
                      </a:r>
                      <a:r>
                        <a:rPr lang="en-US" sz="2400" dirty="0" smtClean="0"/>
                        <a:t>(c);</a:t>
                      </a:r>
                    </a:p>
                  </a:txBody>
                  <a:tcPr marT="45687" marB="4568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06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hlinkClick r:id="rId4"/>
                        </a:rPr>
                        <a:t>o.wait</a:t>
                      </a:r>
                      <a:r>
                        <a:rPr lang="en-US" sz="2400" dirty="0" smtClean="0">
                          <a:hlinkClick r:id="rId4"/>
                        </a:rPr>
                        <a:t>();</a:t>
                      </a:r>
                      <a:endParaRPr lang="en-US" sz="2400" dirty="0"/>
                    </a:p>
                  </a:txBody>
                  <a:tcPr marT="45687" marB="45687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hlinkClick r:id="rId5"/>
                        </a:rPr>
                        <a:t>pthread_cond_wait</a:t>
                      </a:r>
                      <a:r>
                        <a:rPr lang="en-US" sz="2400" dirty="0" smtClean="0">
                          <a:hlinkClick r:id="rId5"/>
                        </a:rPr>
                        <a:t>(</a:t>
                      </a:r>
                      <a:r>
                        <a:rPr lang="en-US" sz="2400" dirty="0" err="1" smtClean="0">
                          <a:hlinkClick r:id="rId5"/>
                        </a:rPr>
                        <a:t>c,m</a:t>
                      </a:r>
                      <a:r>
                        <a:rPr lang="en-US" sz="2400" dirty="0" smtClean="0">
                          <a:hlinkClick r:id="rId5"/>
                        </a:rPr>
                        <a:t>);</a:t>
                      </a:r>
                      <a:endParaRPr lang="en-US" sz="2400" dirty="0"/>
                    </a:p>
                  </a:txBody>
                  <a:tcPr marT="45687" marB="4568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06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hlinkClick r:id="rId3"/>
                        </a:rPr>
                        <a:t>o.notify</a:t>
                      </a:r>
                      <a:r>
                        <a:rPr lang="en-US" sz="2400" dirty="0" smtClean="0">
                          <a:hlinkClick r:id="rId3"/>
                        </a:rPr>
                        <a:t>();</a:t>
                      </a:r>
                      <a:endParaRPr lang="en-US" sz="2400" dirty="0"/>
                    </a:p>
                  </a:txBody>
                  <a:tcPr marT="45687" marB="45687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hlinkClick r:id="rId5"/>
                        </a:rPr>
                        <a:t>phtread_cond_signal</a:t>
                      </a:r>
                      <a:r>
                        <a:rPr lang="en-US" sz="2400" dirty="0" smtClean="0">
                          <a:hlinkClick r:id="rId5"/>
                        </a:rPr>
                        <a:t>(c);</a:t>
                      </a:r>
                      <a:endParaRPr lang="en-US" sz="2400" dirty="0"/>
                    </a:p>
                  </a:txBody>
                  <a:tcPr marT="45687" marB="4568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06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o.notifyAll</a:t>
                      </a:r>
                      <a:r>
                        <a:rPr lang="en-US" sz="2400" dirty="0" smtClean="0"/>
                        <a:t>();</a:t>
                      </a:r>
                      <a:endParaRPr lang="en-US" sz="2400" dirty="0"/>
                    </a:p>
                  </a:txBody>
                  <a:tcPr marT="45687" marB="4568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>
                          <a:hlinkClick r:id="rId5"/>
                        </a:rPr>
                        <a:t>phtread_cond_broadcast</a:t>
                      </a:r>
                      <a:r>
                        <a:rPr lang="en-US" sz="2400" dirty="0" smtClean="0">
                          <a:hlinkClick r:id="rId5"/>
                        </a:rPr>
                        <a:t>(c);</a:t>
                      </a:r>
                      <a:endParaRPr lang="en-US" sz="2400" dirty="0" smtClean="0"/>
                    </a:p>
                  </a:txBody>
                  <a:tcPr marT="45687" marB="4568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06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T="45687" marB="4568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 marT="45687" marB="4568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12DF68-7332-44BE-A2DC-3F2E71A6081C}" type="slidenum">
              <a:rPr lang="en-US" altLang="en-US" smtClean="0"/>
              <a:pPr>
                <a:defRPr/>
              </a:pPr>
              <a:t>26</a:t>
            </a:fld>
            <a:endParaRPr lang="en-US" alt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33400" y="4953000"/>
            <a:ext cx="80010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400" b="1" u="sng" dirty="0" smtClean="0"/>
              <a:t>See Java coding example </a:t>
            </a:r>
            <a:r>
              <a:rPr lang="en-US" sz="2400" b="1" u="sng" dirty="0" err="1" smtClean="0"/>
              <a:t>NotifyWaitExample</a:t>
            </a:r>
            <a:endParaRPr lang="en-US" sz="2400" b="1" u="sng" dirty="0" smtClean="0"/>
          </a:p>
          <a:p>
            <a:pPr>
              <a:defRPr/>
            </a:pPr>
            <a:r>
              <a:rPr lang="en-US" sz="2400" dirty="0" smtClean="0"/>
              <a:t>Caveat: “POSIX </a:t>
            </a:r>
            <a:r>
              <a:rPr lang="en-US" sz="2400" dirty="0"/>
              <a:t>threads can wait at condition variables of a greater generality than available in Java, but the corresponding queues may be leaky</a:t>
            </a:r>
            <a:r>
              <a:rPr lang="en-US" sz="2400" dirty="0" smtClean="0"/>
              <a:t>.” </a:t>
            </a:r>
            <a:endParaRPr lang="en-US" dirty="0" smtClean="0">
              <a:hlinkClick r:id="rId6"/>
            </a:endParaRPr>
          </a:p>
          <a:p>
            <a:pPr marL="0" indent="0">
              <a:buNone/>
              <a:defRPr/>
            </a:pPr>
            <a:r>
              <a:rPr lang="en-US" dirty="0" smtClean="0">
                <a:hlinkClick r:id="rId6"/>
              </a:rPr>
              <a:t>http</a:t>
            </a:r>
            <a:r>
              <a:rPr lang="en-US" dirty="0">
                <a:hlinkClick r:id="rId6"/>
              </a:rPr>
              <a:t>://</a:t>
            </a:r>
            <a:r>
              <a:rPr lang="en-US" dirty="0" smtClean="0">
                <a:hlinkClick r:id="rId6"/>
              </a:rPr>
              <a:t>wimhesselink.nl/pub/whh241b.pdf</a:t>
            </a:r>
            <a:endParaRPr lang="en-US" dirty="0" smtClean="0"/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43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Possibly Fun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smtClean="0"/>
              <a:t>Very simple</a:t>
            </a:r>
            <a:r>
              <a:rPr lang="en-US" altLang="en-US" smtClean="0"/>
              <a:t> C++ wrapper for pthreads</a:t>
            </a:r>
          </a:p>
          <a:p>
            <a:pPr lvl="1"/>
            <a:r>
              <a:rPr lang="en-US" altLang="en-US" smtClean="0">
                <a:hlinkClick r:id="rId2"/>
              </a:rPr>
              <a:t>http://www.cs.utexas.edu/users/lavender/courses/cs345/lectures/CS345-Lecture-09.pdf</a:t>
            </a:r>
            <a:endParaRPr lang="en-US" altLang="en-US" smtClean="0"/>
          </a:p>
          <a:p>
            <a:r>
              <a:rPr lang="en-US" altLang="en-US" smtClean="0"/>
              <a:t>notify/wait – example comparison with Java and pthreads</a:t>
            </a:r>
          </a:p>
          <a:p>
            <a:pPr lvl="1"/>
            <a:r>
              <a:rPr lang="en-US" altLang="en-US" smtClean="0">
                <a:hlinkClick r:id="rId3"/>
              </a:rPr>
              <a:t>http://wimhesselink.nl/pub/whh241b.pdf</a:t>
            </a:r>
            <a:endParaRPr lang="en-US" altLang="en-US" smtClean="0"/>
          </a:p>
          <a:p>
            <a:r>
              <a:rPr lang="en-US" altLang="en-US" smtClean="0"/>
              <a:t>Compares create for Java, pthreads, and Win32 threads</a:t>
            </a:r>
          </a:p>
          <a:p>
            <a:pPr lvl="1"/>
            <a:r>
              <a:rPr lang="en-US" altLang="en-US" smtClean="0">
                <a:hlinkClick r:id="rId4"/>
              </a:rPr>
              <a:t>http://cs.millersville.edu/~csweb/lib/userfiles/9ThreadsII.pdf</a:t>
            </a:r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5D85B0-F068-45A5-AA86-F4199236A3CE}" type="slidenum">
              <a:rPr lang="en-US" altLang="en-US" smtClean="0"/>
              <a:pPr>
                <a:defRPr/>
              </a:pPr>
              <a:t>27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2355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Certainly fun (Dr. Taylor’s Reviews)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hlinkClick r:id="rId2"/>
              </a:rPr>
              <a:t>http://msoe.us/taylor/tutorial/ce2810/functionpointers</a:t>
            </a:r>
            <a:endParaRPr lang="en-US" altLang="en-US" smtClean="0"/>
          </a:p>
          <a:p>
            <a:pPr lvl="1"/>
            <a:r>
              <a:rPr lang="en-US" altLang="en-US" smtClean="0"/>
              <a:t>Function Pointers</a:t>
            </a:r>
          </a:p>
          <a:p>
            <a:r>
              <a:rPr lang="en-US" altLang="en-US" smtClean="0">
                <a:hlinkClick r:id="rId3"/>
              </a:rPr>
              <a:t>http://msoe.us/taylor/tutorial/ce2810/csimilar</a:t>
            </a:r>
            <a:endParaRPr lang="en-US" altLang="en-US" smtClean="0"/>
          </a:p>
          <a:p>
            <a:pPr lvl="1"/>
            <a:r>
              <a:rPr lang="en-US" altLang="en-US" smtClean="0"/>
              <a:t>C/C++/Java</a:t>
            </a:r>
          </a:p>
          <a:p>
            <a:r>
              <a:rPr lang="en-US" altLang="en-US" smtClean="0">
                <a:hlinkClick r:id="rId4"/>
              </a:rPr>
              <a:t>http://msoe.us/taylor/tutorial/ce2810/ooc</a:t>
            </a:r>
            <a:endParaRPr lang="en-US" altLang="en-US" smtClean="0"/>
          </a:p>
          <a:p>
            <a:pPr lvl="1"/>
            <a:r>
              <a:rPr lang="en-US" altLang="en-US" smtClean="0"/>
              <a:t>Object-Oriented C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8DCAF5-8576-40E3-8009-D4628D296197}" type="slidenum">
              <a:rPr lang="en-US" altLang="en-US" smtClean="0"/>
              <a:pPr>
                <a:defRPr/>
              </a:pPr>
              <a:t>28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9215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Other references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hlinkClick r:id="rId2"/>
              </a:rPr>
              <a:t>http://granite.sru.edu/~whit/cpsc464/Notes/figs/02-14.jpg</a:t>
            </a:r>
            <a:endParaRPr lang="en-US" altLang="en-US" smtClean="0"/>
          </a:p>
          <a:p>
            <a:pPr lvl="1"/>
            <a:r>
              <a:rPr lang="en-US" altLang="en-US" smtClean="0"/>
              <a:t>Simple pthread chart</a:t>
            </a:r>
          </a:p>
          <a:p>
            <a:pPr lvl="2"/>
            <a:r>
              <a:rPr lang="en-US" altLang="en-US" smtClean="0"/>
              <a:t>From </a:t>
            </a:r>
            <a:r>
              <a:rPr lang="en-US" altLang="en-US" smtClean="0">
                <a:hlinkClick r:id="rId3"/>
              </a:rPr>
              <a:t>http://granite.sru.edu/~whit/cpsc464/Notes/ch2.html</a:t>
            </a:r>
            <a:endParaRPr lang="en-US" altLang="en-US" smtClean="0"/>
          </a:p>
          <a:p>
            <a:r>
              <a:rPr lang="en-US" altLang="en-US" smtClean="0">
                <a:hlinkClick r:id="rId4"/>
              </a:rPr>
              <a:t>https://pic.dhe.ibm.com/infocenter/iseries/v7r1m0/index.jsp?topic=%2Fapis%2Fusers_75.htm</a:t>
            </a:r>
            <a:endParaRPr lang="en-US" altLang="en-US" smtClean="0"/>
          </a:p>
          <a:p>
            <a:pPr lvl="1"/>
            <a:r>
              <a:rPr lang="en-US" altLang="en-US" smtClean="0"/>
              <a:t>IBM example of using pthread_cond_init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B39F11-1CC6-4A87-93D2-8026FCCC93A1}" type="slidenum">
              <a:rPr lang="en-US" altLang="en-US" smtClean="0"/>
              <a:pPr>
                <a:defRPr/>
              </a:pPr>
              <a:t>29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4231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Sockets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TCP also uses client’s IP and port to distinguish sockets</a:t>
            </a:r>
          </a:p>
          <a:p>
            <a:r>
              <a:rPr lang="en-US" dirty="0" smtClean="0"/>
              <a:t>Client socket – endpoint on client</a:t>
            </a:r>
          </a:p>
          <a:p>
            <a:r>
              <a:rPr lang="en-US" dirty="0" err="1" smtClean="0"/>
              <a:t>Listenening</a:t>
            </a:r>
            <a:r>
              <a:rPr lang="en-US" dirty="0" smtClean="0"/>
              <a:t> socket – endpoint on server with address to accept new connections</a:t>
            </a:r>
          </a:p>
          <a:p>
            <a:r>
              <a:rPr lang="en-US" dirty="0" smtClean="0"/>
              <a:t>Data socket – endpoint on server dedicated to a specific client-server connection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801854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Standards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hlinkClick r:id="rId2"/>
              </a:rPr>
              <a:t>http://pubs.opengroup.org/onlinepubs/7908799/xsh/pthread.h.html</a:t>
            </a:r>
            <a:endParaRPr lang="en-US" altLang="en-US" smtClean="0"/>
          </a:p>
          <a:p>
            <a:pPr lvl="1"/>
            <a:r>
              <a:rPr lang="en-US" altLang="en-US" smtClean="0"/>
              <a:t>pthead.h</a:t>
            </a:r>
          </a:p>
          <a:p>
            <a:r>
              <a:rPr lang="en-US" altLang="en-US" smtClean="0">
                <a:hlinkClick r:id="rId3"/>
              </a:rPr>
              <a:t>http://pubs.opengroup.org/onlinepubs/7908799/xsh/systypes.h.html</a:t>
            </a:r>
            <a:endParaRPr lang="en-US" altLang="en-US" smtClean="0"/>
          </a:p>
          <a:p>
            <a:pPr lvl="1"/>
            <a:r>
              <a:rPr lang="en-US" altLang="en-US" smtClean="0"/>
              <a:t>systypes.h – for xxxx_t</a:t>
            </a:r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8A22FE-75DA-48D3-9E5E-C209FBABDD49}" type="slidenum">
              <a:rPr lang="en-US" altLang="en-US" smtClean="0"/>
              <a:pPr>
                <a:defRPr/>
              </a:pPr>
              <a:t>30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1228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EB: Derek Malloy, </a:t>
            </a:r>
            <a:r>
              <a:rPr lang="en-US" i="1" dirty="0" smtClean="0"/>
              <a:t>Exploring </a:t>
            </a:r>
            <a:r>
              <a:rPr lang="en-US" i="1" dirty="0" err="1" smtClean="0"/>
              <a:t>Beaglebone</a:t>
            </a:r>
            <a:r>
              <a:rPr lang="en-US" i="1" dirty="0" smtClean="0"/>
              <a:t>,</a:t>
            </a:r>
            <a:r>
              <a:rPr lang="en-US" dirty="0" smtClean="0"/>
              <a:t> Wiley, 2015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/>
              <a:t>Laplante</a:t>
            </a:r>
            <a:r>
              <a:rPr lang="en-US" dirty="0"/>
              <a:t> and </a:t>
            </a:r>
            <a:r>
              <a:rPr lang="en-US" dirty="0" err="1" smtClean="0"/>
              <a:t>Ovaska</a:t>
            </a:r>
            <a:r>
              <a:rPr lang="en-US" dirty="0" smtClean="0"/>
              <a:t>, </a:t>
            </a:r>
            <a:r>
              <a:rPr lang="en-US" i="1" dirty="0" smtClean="0"/>
              <a:t>Real-Time </a:t>
            </a:r>
            <a:r>
              <a:rPr lang="en-US" i="1" dirty="0"/>
              <a:t>Systems Design and </a:t>
            </a:r>
            <a:r>
              <a:rPr lang="en-US" i="1" dirty="0" smtClean="0"/>
              <a:t>Analysis</a:t>
            </a:r>
            <a:r>
              <a:rPr lang="en-US" dirty="0" smtClean="0"/>
              <a:t>, </a:t>
            </a:r>
            <a:r>
              <a:rPr lang="en-US" dirty="0"/>
              <a:t>Fourth Edition, Wiley,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31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0861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Well-Known Ports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8C36CA-1DC3-43D4-AD01-4676ED2897B4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6" name="Content Placeholder 3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457200" y="1428750"/>
            <a:ext cx="4724400" cy="542925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0 – 1023 Well known ports</a:t>
            </a:r>
          </a:p>
          <a:p>
            <a:pPr>
              <a:defRPr/>
            </a:pPr>
            <a:r>
              <a:rPr lang="en-US" dirty="0" smtClean="0"/>
              <a:t>7 Echo</a:t>
            </a:r>
          </a:p>
          <a:p>
            <a:pPr>
              <a:defRPr/>
            </a:pPr>
            <a:r>
              <a:rPr lang="en-US" dirty="0" smtClean="0"/>
              <a:t>20 ftp</a:t>
            </a:r>
          </a:p>
          <a:p>
            <a:pPr>
              <a:defRPr/>
            </a:pPr>
            <a:r>
              <a:rPr lang="en-US" dirty="0" smtClean="0"/>
              <a:t>22 </a:t>
            </a:r>
            <a:r>
              <a:rPr lang="en-US" dirty="0" err="1" smtClean="0"/>
              <a:t>ssh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25 </a:t>
            </a:r>
            <a:r>
              <a:rPr lang="en-US" dirty="0" err="1" smtClean="0"/>
              <a:t>smtp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37 time</a:t>
            </a:r>
          </a:p>
          <a:p>
            <a:pPr>
              <a:defRPr/>
            </a:pPr>
            <a:r>
              <a:rPr lang="en-US" dirty="0" smtClean="0"/>
              <a:t>70 gopher</a:t>
            </a:r>
          </a:p>
          <a:p>
            <a:pPr>
              <a:defRPr/>
            </a:pPr>
            <a:r>
              <a:rPr lang="en-US" dirty="0" smtClean="0"/>
              <a:t>79 finger</a:t>
            </a:r>
          </a:p>
          <a:p>
            <a:pPr>
              <a:defRPr/>
            </a:pPr>
            <a:r>
              <a:rPr lang="en-US" dirty="0" smtClean="0"/>
              <a:t>80 http</a:t>
            </a:r>
          </a:p>
          <a:p>
            <a:pPr>
              <a:defRPr/>
            </a:pPr>
            <a:r>
              <a:rPr lang="en-US" dirty="0" smtClean="0"/>
              <a:t>666 doom</a:t>
            </a:r>
          </a:p>
          <a:p>
            <a:pPr>
              <a:defRPr/>
            </a:pPr>
            <a:r>
              <a:rPr lang="en-US" dirty="0" smtClean="0"/>
              <a:t>992 telnet</a:t>
            </a:r>
          </a:p>
          <a:p>
            <a:pPr lvl="1">
              <a:defRPr/>
            </a:pPr>
            <a:endParaRPr lang="en-US" dirty="0"/>
          </a:p>
        </p:txBody>
      </p:sp>
      <p:sp>
        <p:nvSpPr>
          <p:cNvPr id="7" name="Content Placeholder 3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4975225" y="1916113"/>
            <a:ext cx="4397375" cy="4408487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  <a:defRPr/>
            </a:pPr>
            <a:r>
              <a:rPr lang="en-US" sz="3200" dirty="0" smtClean="0"/>
              <a:t> 1024 Registered Ports</a:t>
            </a:r>
          </a:p>
          <a:p>
            <a:pPr>
              <a:defRPr/>
            </a:pPr>
            <a:r>
              <a:rPr lang="en-US" sz="3200" dirty="0" smtClean="0"/>
              <a:t>1234 Mercurial / </a:t>
            </a:r>
            <a:r>
              <a:rPr lang="en-US" sz="3200" dirty="0" err="1" smtClean="0"/>
              <a:t>git</a:t>
            </a:r>
            <a:endParaRPr lang="en-US" sz="3200" dirty="0" smtClean="0"/>
          </a:p>
          <a:p>
            <a:pPr>
              <a:defRPr/>
            </a:pPr>
            <a:r>
              <a:rPr lang="en-US" sz="3200" dirty="0" smtClean="0"/>
              <a:t>1309 Altera </a:t>
            </a:r>
            <a:r>
              <a:rPr lang="en-US" sz="3200" dirty="0" err="1" smtClean="0"/>
              <a:t>Quartus</a:t>
            </a:r>
            <a:endParaRPr lang="en-US" sz="3200" dirty="0" smtClean="0"/>
          </a:p>
          <a:p>
            <a:pPr>
              <a:defRPr/>
            </a:pPr>
            <a:r>
              <a:rPr lang="en-US" sz="3200" dirty="0" smtClean="0"/>
              <a:t>1417 – 1420 Timbuktu Service</a:t>
            </a:r>
          </a:p>
          <a:p>
            <a:pPr>
              <a:defRPr/>
            </a:pPr>
            <a:r>
              <a:rPr lang="en-US" sz="3200" dirty="0" smtClean="0"/>
              <a:t>1500 IBM Tivoli</a:t>
            </a:r>
          </a:p>
          <a:p>
            <a:pPr>
              <a:defRPr/>
            </a:pPr>
            <a:r>
              <a:rPr lang="en-US" sz="3200" dirty="0" smtClean="0"/>
              <a:t>1534 Eclipse Agent Discovery</a:t>
            </a:r>
          </a:p>
          <a:p>
            <a:pPr>
              <a:defRPr/>
            </a:pPr>
            <a:r>
              <a:rPr lang="en-US" sz="3200" dirty="0" err="1" smtClean="0"/>
              <a:t>Etc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6040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Now plug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recent Security Now broadcast mentioned a server that intended to listen only on localhost, but due to configuration error, the port became open for the whole network.  A worm then finds this open port and infects the server…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Details: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www.grc.com/sn/sn-598.txt</a:t>
            </a:r>
            <a:r>
              <a:rPr lang="en-US" dirty="0" smtClean="0"/>
              <a:t>  (Search for “worm”)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53138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Port and Address in POSIX C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533399" y="1752600"/>
            <a:ext cx="7694613" cy="1752600"/>
          </a:xfrm>
        </p:spPr>
        <p:txBody>
          <a:bodyPr/>
          <a:lstStyle/>
          <a:p>
            <a:r>
              <a:rPr lang="en-US" altLang="en-US" sz="2000" b="1" dirty="0" err="1" smtClean="0"/>
              <a:t>in_port_t</a:t>
            </a:r>
            <a:endParaRPr lang="en-US" altLang="en-US" sz="2000" b="1" dirty="0" smtClean="0"/>
          </a:p>
          <a:p>
            <a:pPr lvl="1"/>
            <a:r>
              <a:rPr lang="en-US" altLang="en-US" sz="1800" dirty="0" smtClean="0"/>
              <a:t>An unsigned integral type of exactly 16 bits.</a:t>
            </a:r>
          </a:p>
          <a:p>
            <a:r>
              <a:rPr lang="en-US" altLang="en-US" sz="2000" b="1" dirty="0" err="1" smtClean="0"/>
              <a:t>in_addr_t</a:t>
            </a:r>
            <a:endParaRPr lang="en-US" altLang="en-US" sz="2000" b="1" dirty="0" smtClean="0"/>
          </a:p>
          <a:p>
            <a:pPr lvl="1"/>
            <a:r>
              <a:rPr lang="en-US" altLang="en-US" sz="1800" dirty="0" smtClean="0"/>
              <a:t>An unsigned integral type of exactly 32 bits (for IPv4 sockets)</a:t>
            </a:r>
          </a:p>
          <a:p>
            <a:r>
              <a:rPr lang="en-US" altLang="en-US" sz="2400" dirty="0" smtClean="0"/>
              <a:t>These are defined in </a:t>
            </a:r>
            <a:r>
              <a:rPr lang="en-US" altLang="en-US" sz="2400" dirty="0" err="1" smtClean="0"/>
              <a:t>systypes.h</a:t>
            </a:r>
            <a:r>
              <a:rPr lang="en-US" altLang="en-US" sz="2400" dirty="0" smtClean="0"/>
              <a:t>, I think</a:t>
            </a:r>
            <a:endParaRPr lang="en-US" altLang="en-US" sz="2200" dirty="0" smtClean="0"/>
          </a:p>
          <a:p>
            <a:endParaRPr lang="en-US" alt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CCD991-768C-49FF-BAD2-33CDA163910F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sp>
        <p:nvSpPr>
          <p:cNvPr id="22534" name="TextBox 6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" y="3886200"/>
            <a:ext cx="2808288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struct in_addr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	n_addr_t      s_addr;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2535" name="TextBox 7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267200" y="3470275"/>
            <a:ext cx="3960813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istruct sockaddr_in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{</a:t>
            </a:r>
            <a:br>
              <a:rPr lang="en-US" altLang="en-US" sz="1800">
                <a:latin typeface="Arial" charset="0"/>
              </a:rPr>
            </a:br>
            <a:r>
              <a:rPr lang="en-US" altLang="en-US" sz="1800">
                <a:latin typeface="Arial" charset="0"/>
              </a:rPr>
              <a:t>short sin_family; /* must be AF_INET */</a:t>
            </a:r>
            <a:br>
              <a:rPr lang="en-US" altLang="en-US" sz="1800">
                <a:latin typeface="Arial" charset="0"/>
              </a:rPr>
            </a:br>
            <a:r>
              <a:rPr lang="en-US" altLang="en-US" sz="1800">
                <a:latin typeface="Arial" charset="0"/>
              </a:rPr>
              <a:t>u_short sin_port;</a:t>
            </a:r>
            <a:br>
              <a:rPr lang="en-US" altLang="en-US" sz="1800">
                <a:latin typeface="Arial" charset="0"/>
              </a:rPr>
            </a:br>
            <a:r>
              <a:rPr lang="en-US" altLang="en-US" sz="1800">
                <a:latin typeface="Arial" charset="0"/>
              </a:rPr>
              <a:t>struct in_addr sin_addr;</a:t>
            </a:r>
            <a:br>
              <a:rPr lang="en-US" altLang="en-US" sz="1800">
                <a:latin typeface="Arial" charset="0"/>
              </a:rPr>
            </a:br>
            <a:r>
              <a:rPr lang="en-US" altLang="en-US" sz="1800">
                <a:latin typeface="Arial" charset="0"/>
              </a:rPr>
              <a:t>char sin_zero[8]; /* Not used, must be zero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};</a:t>
            </a:r>
            <a:endParaRPr lang="en-US" altLang="en-US" sz="200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59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The </a:t>
            </a:r>
            <a:r>
              <a:rPr lang="en-US" altLang="en-US" smtClean="0">
                <a:hlinkClick r:id="rId3"/>
              </a:rPr>
              <a:t>socket</a:t>
            </a:r>
            <a:r>
              <a:rPr lang="en-US" altLang="en-US" smtClean="0"/>
              <a:t>() system call creates a new socket.</a:t>
            </a:r>
          </a:p>
          <a:p>
            <a:pPr lvl="1"/>
            <a:r>
              <a:rPr lang="en-US" altLang="en-US" smtClean="0"/>
              <a:t>3 arguments</a:t>
            </a:r>
          </a:p>
          <a:p>
            <a:pPr lvl="2"/>
            <a:r>
              <a:rPr lang="en-US" altLang="en-US" smtClean="0"/>
              <a:t>Address domain of the socket.</a:t>
            </a:r>
          </a:p>
          <a:p>
            <a:pPr lvl="3"/>
            <a:r>
              <a:rPr lang="en-US" altLang="en-US" smtClean="0"/>
              <a:t>AF_UNIX  or AF_INET</a:t>
            </a:r>
          </a:p>
          <a:p>
            <a:pPr lvl="2"/>
            <a:r>
              <a:rPr lang="en-US" altLang="en-US" smtClean="0"/>
              <a:t>Type of socket. </a:t>
            </a:r>
          </a:p>
          <a:p>
            <a:pPr lvl="3"/>
            <a:r>
              <a:rPr lang="en-US" altLang="en-US" smtClean="0"/>
              <a:t>SOCK_STREAM or SOCK_DGRAM.</a:t>
            </a:r>
          </a:p>
          <a:p>
            <a:pPr lvl="2"/>
            <a:r>
              <a:rPr lang="en-US" altLang="en-US" smtClean="0"/>
              <a:t>Protocol. </a:t>
            </a:r>
          </a:p>
          <a:p>
            <a:pPr lvl="3"/>
            <a:r>
              <a:rPr lang="en-US" altLang="en-US" smtClean="0"/>
              <a:t>Usually 0</a:t>
            </a:r>
          </a:p>
          <a:p>
            <a:endParaRPr lang="en-US" alt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817C7E-1715-4D0A-89F8-7A6EA97DAC82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7390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Server:</a:t>
            </a:r>
            <a:br>
              <a:rPr lang="en-US" altLang="en-US" dirty="0" smtClean="0"/>
            </a:br>
            <a:r>
              <a:rPr lang="en-US" altLang="en-US" dirty="0" smtClean="0"/>
              <a:t>Binding to a socket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hlinkClick r:id="rId3"/>
              </a:rPr>
              <a:t>bind</a:t>
            </a:r>
            <a:r>
              <a:rPr lang="en-US" altLang="en-US" dirty="0" smtClean="0"/>
              <a:t>() system call binds a socket to an address</a:t>
            </a:r>
          </a:p>
          <a:p>
            <a:r>
              <a:rPr lang="en-US" altLang="en-US" dirty="0" smtClean="0"/>
              <a:t>Takes three arguments</a:t>
            </a:r>
          </a:p>
          <a:p>
            <a:pPr lvl="1"/>
            <a:r>
              <a:rPr lang="en-US" altLang="en-US" dirty="0" smtClean="0"/>
              <a:t>socket file descriptor</a:t>
            </a:r>
          </a:p>
          <a:p>
            <a:pPr lvl="1"/>
            <a:r>
              <a:rPr lang="en-US" altLang="en-US" dirty="0" smtClean="0"/>
              <a:t>socket address to which is bound</a:t>
            </a:r>
          </a:p>
          <a:p>
            <a:pPr lvl="1"/>
            <a:r>
              <a:rPr lang="en-US" altLang="en-US" dirty="0" smtClean="0"/>
              <a:t>size of the address to which it is bound</a:t>
            </a:r>
            <a:endParaRPr lang="en-US" altLang="en-US" dirty="0"/>
          </a:p>
          <a:p>
            <a:r>
              <a:rPr lang="en-US" altLang="en-US" dirty="0" smtClean="0"/>
              <a:t>Just like in Java, only servers need to do this</a:t>
            </a:r>
          </a:p>
          <a:p>
            <a:endParaRPr lang="en-US" alt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EC5326-5682-4EEE-8FDC-241627D0638D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6637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Server:</a:t>
            </a:r>
            <a:br>
              <a:rPr lang="en-US" altLang="en-US" dirty="0" smtClean="0"/>
            </a:br>
            <a:r>
              <a:rPr lang="en-US" altLang="en-US" dirty="0" smtClean="0"/>
              <a:t>Listen &amp; Accept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933179-C13E-47E4-9FEC-EEE47690B6F5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sp>
        <p:nvSpPr>
          <p:cNvPr id="25605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>
                <a:hlinkClick r:id="rId4"/>
              </a:rPr>
              <a:t>listen</a:t>
            </a:r>
            <a:r>
              <a:rPr lang="en-US" altLang="en-US" smtClean="0"/>
              <a:t>()</a:t>
            </a:r>
          </a:p>
          <a:p>
            <a:pPr lvl="1"/>
            <a:r>
              <a:rPr lang="en-US" altLang="en-US" smtClean="0"/>
              <a:t>Allows the process to listen for connections to a given socket</a:t>
            </a:r>
          </a:p>
          <a:p>
            <a:pPr lvl="1"/>
            <a:r>
              <a:rPr lang="en-US" altLang="en-US" smtClean="0"/>
              <a:t>Two arguments</a:t>
            </a:r>
          </a:p>
          <a:p>
            <a:pPr lvl="2"/>
            <a:r>
              <a:rPr lang="en-US" altLang="en-US" smtClean="0"/>
              <a:t>Socket file descriptor</a:t>
            </a:r>
          </a:p>
          <a:p>
            <a:pPr lvl="2"/>
            <a:r>
              <a:rPr lang="en-US" altLang="en-US" smtClean="0"/>
              <a:t>Number of queues that can be waiting</a:t>
            </a:r>
          </a:p>
          <a:p>
            <a:r>
              <a:rPr lang="en-US" altLang="en-US" smtClean="0">
                <a:hlinkClick r:id="rId5"/>
              </a:rPr>
              <a:t>accept</a:t>
            </a:r>
            <a:r>
              <a:rPr lang="en-US" altLang="en-US" smtClean="0"/>
              <a:t>()</a:t>
            </a:r>
          </a:p>
          <a:p>
            <a:pPr lvl="1"/>
            <a:r>
              <a:rPr lang="en-US" altLang="en-US" smtClean="0"/>
              <a:t>Blocks until a client connects to a server</a:t>
            </a:r>
          </a:p>
          <a:p>
            <a:pPr lvl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3424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33646</TotalTime>
  <Words>1841</Words>
  <Application>Microsoft Office PowerPoint</Application>
  <PresentationFormat>On-screen Show (4:3)</PresentationFormat>
  <Paragraphs>426</Paragraphs>
  <Slides>31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Calibri</vt:lpstr>
      <vt:lpstr>Tahoma</vt:lpstr>
      <vt:lpstr>Times New Roman</vt:lpstr>
      <vt:lpstr>Wingdings</vt:lpstr>
      <vt:lpstr>2_Network</vt:lpstr>
      <vt:lpstr>    SE3910 Week 3, Class 1</vt:lpstr>
      <vt:lpstr>Sockets </vt:lpstr>
      <vt:lpstr>TCP Sockets</vt:lpstr>
      <vt:lpstr>Well-Known Ports</vt:lpstr>
      <vt:lpstr>Security Now plug</vt:lpstr>
      <vt:lpstr>Port and Address in POSIX C</vt:lpstr>
      <vt:lpstr>PowerPoint Presentation</vt:lpstr>
      <vt:lpstr>Server: Binding to a socket</vt:lpstr>
      <vt:lpstr>Server: Listen &amp; Accept</vt:lpstr>
      <vt:lpstr>Client: Connect</vt:lpstr>
      <vt:lpstr>Read &amp; Write</vt:lpstr>
      <vt:lpstr>See example code</vt:lpstr>
      <vt:lpstr>References</vt:lpstr>
      <vt:lpstr>    SE3910 Week 3, Class 3</vt:lpstr>
      <vt:lpstr>Subnets</vt:lpstr>
      <vt:lpstr>Choosing an IP address</vt:lpstr>
      <vt:lpstr>Bridging networks</vt:lpstr>
      <vt:lpstr>NAT – Network Address Translation</vt:lpstr>
      <vt:lpstr>NAT capture</vt:lpstr>
      <vt:lpstr>Spring 2017</vt:lpstr>
      <vt:lpstr>Places on campus with Wired internet connections</vt:lpstr>
      <vt:lpstr>Stopped Here Spring 2017</vt:lpstr>
      <vt:lpstr>I was asked this question in an interview today….</vt:lpstr>
      <vt:lpstr>Threading – pthreads </vt:lpstr>
      <vt:lpstr>From Taylor’s</vt:lpstr>
      <vt:lpstr>Threading – pthreads (updated with links)</vt:lpstr>
      <vt:lpstr>Possibly Fun</vt:lpstr>
      <vt:lpstr>Certainly fun (Dr. Taylor’s Reviews)</vt:lpstr>
      <vt:lpstr>Other references</vt:lpstr>
      <vt:lpstr>Standards</vt:lpstr>
      <vt:lpstr>References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Yoder, Dr. Josiah</cp:lastModifiedBy>
  <cp:revision>1300</cp:revision>
  <cp:lastPrinted>2017-03-24T21:00:59Z</cp:lastPrinted>
  <dcterms:created xsi:type="dcterms:W3CDTF">1999-09-06T21:32:20Z</dcterms:created>
  <dcterms:modified xsi:type="dcterms:W3CDTF">2017-03-24T22:33:59Z</dcterms:modified>
</cp:coreProperties>
</file>