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notesSlides/notesSlide32.xml" ContentType="application/vnd.openxmlformats-officedocument.presentationml.notesSlide+xml"/>
  <Override PartName="/ppt/tags/tag41.xml" ContentType="application/vnd.openxmlformats-officedocument.presentationml.tags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notesSlides/notesSlide34.xml" ContentType="application/vnd.openxmlformats-officedocument.presentationml.notesSlide+xml"/>
  <Override PartName="/ppt/tags/tag43.xml" ContentType="application/vnd.openxmlformats-officedocument.presentationml.tags+xml"/>
  <Override PartName="/ppt/notesSlides/notesSlide35.xml" ContentType="application/vnd.openxmlformats-officedocument.presentationml.notesSlide+xml"/>
  <Override PartName="/ppt/tags/tag4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46.xml" ContentType="application/vnd.openxmlformats-officedocument.presentationml.tags+xml"/>
  <Override PartName="/ppt/notesSlides/notesSlide40.xml" ContentType="application/vnd.openxmlformats-officedocument.presentationml.notesSlide+xml"/>
  <Override PartName="/ppt/tags/tag47.xml" ContentType="application/vnd.openxmlformats-officedocument.presentationml.tags+xml"/>
  <Override PartName="/ppt/notesSlides/notesSlide41.xml" ContentType="application/vnd.openxmlformats-officedocument.presentationml.notesSlide+xml"/>
  <Override PartName="/ppt/tags/tag48.xml" ContentType="application/vnd.openxmlformats-officedocument.presentationml.tags+xml"/>
  <Override PartName="/ppt/notesSlides/notesSlide42.xml" ContentType="application/vnd.openxmlformats-officedocument.presentationml.notesSlide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7"/>
  </p:notesMasterIdLst>
  <p:handoutMasterIdLst>
    <p:handoutMasterId r:id="rId48"/>
  </p:handoutMasterIdLst>
  <p:sldIdLst>
    <p:sldId id="320" r:id="rId2"/>
    <p:sldId id="321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75" r:id="rId11"/>
    <p:sldId id="365" r:id="rId12"/>
    <p:sldId id="366" r:id="rId13"/>
    <p:sldId id="373" r:id="rId14"/>
    <p:sldId id="349" r:id="rId15"/>
    <p:sldId id="329" r:id="rId16"/>
    <p:sldId id="346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76" r:id="rId26"/>
    <p:sldId id="377" r:id="rId27"/>
    <p:sldId id="378" r:id="rId28"/>
    <p:sldId id="379" r:id="rId29"/>
    <p:sldId id="347" r:id="rId30"/>
    <p:sldId id="333" r:id="rId31"/>
    <p:sldId id="334" r:id="rId32"/>
    <p:sldId id="335" r:id="rId33"/>
    <p:sldId id="322" r:id="rId34"/>
    <p:sldId id="381" r:id="rId35"/>
    <p:sldId id="384" r:id="rId36"/>
    <p:sldId id="324" r:id="rId37"/>
    <p:sldId id="382" r:id="rId38"/>
    <p:sldId id="386" r:id="rId39"/>
    <p:sldId id="383" r:id="rId40"/>
    <p:sldId id="385" r:id="rId41"/>
    <p:sldId id="387" r:id="rId42"/>
    <p:sldId id="380" r:id="rId43"/>
    <p:sldId id="325" r:id="rId44"/>
    <p:sldId id="326" r:id="rId45"/>
    <p:sldId id="327" r:id="rId46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6">
          <p15:clr>
            <a:srgbClr val="A4A3A4"/>
          </p15:clr>
        </p15:guide>
        <p15:guide id="2" pos="22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12" autoAdjust="0"/>
    <p:restoredTop sz="65355" autoAdjust="0"/>
  </p:normalViewPr>
  <p:slideViewPr>
    <p:cSldViewPr>
      <p:cViewPr varScale="1">
        <p:scale>
          <a:sx n="18" d="100"/>
          <a:sy n="18" d="100"/>
        </p:scale>
        <p:origin x="617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227" d="62500"/>
        <a:sy n="40227" d="625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905074365704287E-2"/>
          <c:y val="5.6030183727034118E-2"/>
          <c:w val="0.75898534558180231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Timing!$F$1</c:f>
              <c:strCache>
                <c:ptCount val="1"/>
                <c:pt idx="0">
                  <c:v>Busy</c:v>
                </c:pt>
              </c:strCache>
            </c:strRef>
          </c:tx>
          <c:invertIfNegative val="0"/>
          <c:cat>
            <c:numRef>
              <c:f>Timing!$E$3:$E$63</c:f>
              <c:numCache>
                <c:formatCode>General</c:formatCode>
                <c:ptCount val="6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5.8000000000000096</c:v>
                </c:pt>
                <c:pt idx="59">
                  <c:v>5.9000000000000101</c:v>
                </c:pt>
                <c:pt idx="60">
                  <c:v>6.0000000000000098</c:v>
                </c:pt>
              </c:numCache>
            </c:numRef>
          </c:cat>
          <c:val>
            <c:numRef>
              <c:f>Timing!$F$3:$F$63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0</c:v>
                </c:pt>
                <c:pt idx="15">
                  <c:v>3</c:v>
                </c:pt>
                <c:pt idx="16">
                  <c:v>4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8-4A81-86E3-CF7A521D087B}"/>
            </c:ext>
          </c:extLst>
        </c:ser>
        <c:ser>
          <c:idx val="1"/>
          <c:order val="1"/>
          <c:tx>
            <c:strRef>
              <c:f>Timing!$G$1</c:f>
              <c:strCache>
                <c:ptCount val="1"/>
                <c:pt idx="0">
                  <c:v>Interrupt</c:v>
                </c:pt>
              </c:strCache>
            </c:strRef>
          </c:tx>
          <c:invertIfNegative val="0"/>
          <c:cat>
            <c:numRef>
              <c:f>Timing!$E$3:$E$63</c:f>
              <c:numCache>
                <c:formatCode>General</c:formatCode>
                <c:ptCount val="6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5.8000000000000096</c:v>
                </c:pt>
                <c:pt idx="59">
                  <c:v>5.9000000000000101</c:v>
                </c:pt>
                <c:pt idx="60">
                  <c:v>6.0000000000000098</c:v>
                </c:pt>
              </c:numCache>
            </c:numRef>
          </c:cat>
          <c:val>
            <c:numRef>
              <c:f>Timing!$G$3:$G$63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5</c:v>
                </c:pt>
                <c:pt idx="9">
                  <c:v>5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8-4A81-86E3-CF7A521D0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3679616"/>
        <c:axId val="82280448"/>
      </c:barChart>
      <c:catAx>
        <c:axId val="3367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280448"/>
        <c:crosses val="autoZero"/>
        <c:auto val="1"/>
        <c:lblAlgn val="ctr"/>
        <c:lblOffset val="100"/>
        <c:tickMarkSkip val="10"/>
        <c:noMultiLvlLbl val="0"/>
      </c:catAx>
      <c:valAx>
        <c:axId val="8228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79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3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5 May 2017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7" Type="http://schemas.openxmlformats.org/officeDocument/2006/relationships/hyperlink" Target="http://en.wikipedia.org/wiki/Nyquist%E2%80%93Shannon_sampling_theorem" TargetMode="Externa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Relationship Id="rId6" Type="http://schemas.openxmlformats.org/officeDocument/2006/relationships/hyperlink" Target="http://videolectures.net/mackay_course_08/" TargetMode="External"/><Relationship Id="rId5" Type="http://schemas.openxmlformats.org/officeDocument/2006/relationships/hyperlink" Target="http://en.wikipedia.org/wiki/Noisy-channel_coding_theorem" TargetMode="External"/><Relationship Id="rId4" Type="http://schemas.openxmlformats.org/officeDocument/2006/relationships/hyperlink" Target="http://en.wikipedia.org/wiki/Shannon%E2%80%93Hartley_theorem" TargetMode="Externa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4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0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59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result with this</a:t>
            </a:r>
          </a:p>
          <a:p>
            <a:endParaRPr lang="en-US" dirty="0" smtClean="0"/>
          </a:p>
          <a:p>
            <a:r>
              <a:rPr lang="en-US" dirty="0" smtClean="0"/>
              <a:t>We got</a:t>
            </a:r>
            <a:r>
              <a:rPr lang="en-US" baseline="0" dirty="0" smtClean="0"/>
              <a:t> this far – working examples either again or for the first time and discussing new material.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7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74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7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9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5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long tails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18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4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59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not get to this.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0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05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7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2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do this not only with audio,</a:t>
            </a:r>
            <a:r>
              <a:rPr lang="en-US" baseline="0" dirty="0" smtClean="0"/>
              <a:t> but also with radio waves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Square the time signal, and the area under the curve will equals the result from </a:t>
            </a:r>
          </a:p>
          <a:p>
            <a:r>
              <a:rPr lang="en-US" baseline="0" dirty="0" smtClean="0"/>
              <a:t>squaring the Fourier transform and taking the area under it. This is </a:t>
            </a:r>
            <a:r>
              <a:rPr lang="en-US" baseline="0" dirty="0" err="1" smtClean="0"/>
              <a:t>Parseval’s</a:t>
            </a:r>
            <a:r>
              <a:rPr lang="en-US" baseline="0" dirty="0" smtClean="0"/>
              <a:t> theorem:</a:t>
            </a:r>
          </a:p>
          <a:p>
            <a:r>
              <a:rPr lang="en-US" dirty="0" smtClean="0"/>
              <a:t>http://en.wikipedia.org/wiki/Parseval's_theorem</a:t>
            </a:r>
          </a:p>
          <a:p>
            <a:endParaRPr lang="en-US" dirty="0" smtClean="0"/>
          </a:p>
          <a:p>
            <a:r>
              <a:rPr lang="en-US" dirty="0" smtClean="0"/>
              <a:t>Intuitively,</a:t>
            </a:r>
            <a:r>
              <a:rPr lang="en-US" baseline="0" dirty="0" smtClean="0"/>
              <a:t> we can see energy in the time signal, or energy in the frequency spectrum. Same energy, different views.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7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Digital TV:</a:t>
            </a:r>
          </a:p>
          <a:p>
            <a:r>
              <a:rPr lang="en-US" dirty="0" smtClean="0"/>
              <a:t>http://transition.fcc.gov/mb/engineering/dtvmaps/</a:t>
            </a:r>
          </a:p>
          <a:p>
            <a:endParaRPr lang="en-US" dirty="0" smtClean="0"/>
          </a:p>
          <a:p>
            <a:r>
              <a:rPr lang="en-US" dirty="0" smtClean="0"/>
              <a:t>Full US allocations:</a:t>
            </a:r>
          </a:p>
          <a:p>
            <a:r>
              <a:rPr lang="en-US" dirty="0" smtClean="0"/>
              <a:t>http://upload.wikimedia.org/wikipedia/commons/4/45/United_States_Frequency_Allocations_Chart_2003_-_The_Radio_Spectrum.jpg</a:t>
            </a:r>
          </a:p>
          <a:p>
            <a:endParaRPr lang="en-US" dirty="0" smtClean="0"/>
          </a:p>
          <a:p>
            <a:r>
              <a:rPr lang="en-US" dirty="0" smtClean="0"/>
              <a:t>VH</a:t>
            </a:r>
            <a:r>
              <a:rPr lang="en-US" baseline="0" dirty="0" smtClean="0"/>
              <a:t>F Usage (World wide)</a:t>
            </a:r>
          </a:p>
          <a:p>
            <a:r>
              <a:rPr lang="en-US" dirty="0" smtClean="0"/>
              <a:t>[DEAD LINK] http://upload.wikimedia.org/wikipedia/en/c/cc/VHF_Usage.svg</a:t>
            </a:r>
          </a:p>
          <a:p>
            <a:r>
              <a:rPr lang="en-US" dirty="0" smtClean="0"/>
              <a:t>https://commons.wikimedia.org/wiki/File:VHF_Usage.svg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4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6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9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4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Spring 2015 (15q3):</a:t>
            </a:r>
          </a:p>
          <a:p>
            <a:r>
              <a:rPr lang="en-US" dirty="0" smtClean="0"/>
              <a:t> Work through</a:t>
            </a:r>
            <a:r>
              <a:rPr lang="en-US" baseline="0" dirty="0" smtClean="0"/>
              <a:t> one, then give an in-class exercise for the following.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89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http://www.arrl.org/files/file/Regulatory/Recommended_Practices_Version_6_5.pdf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Earlier draft:</a:t>
            </a:r>
          </a:p>
          <a:p>
            <a:pPr marL="0" indent="0">
              <a:buNone/>
            </a:pPr>
            <a:r>
              <a:rPr lang="en-US" dirty="0" smtClean="0"/>
              <a:t>Modern Digital TV uses the same channels as analog TV, but dynamically maps them.</a:t>
            </a:r>
          </a:p>
          <a:p>
            <a:pPr marL="0" indent="0">
              <a:buNone/>
            </a:pPr>
            <a:r>
              <a:rPr lang="en-US" dirty="0" smtClean="0"/>
              <a:t>But each channel is now re-used by allocating virtual “sub-channels” within the main channel that use less of the bandwidth.</a:t>
            </a:r>
          </a:p>
          <a:p>
            <a:pPr marL="0" indent="0">
              <a:buNone/>
            </a:pPr>
            <a:r>
              <a:rPr lang="en-US" dirty="0" smtClean="0"/>
              <a:t>This is done digitally</a:t>
            </a:r>
          </a:p>
          <a:p>
            <a:r>
              <a:rPr lang="en-US" dirty="0" smtClean="0"/>
              <a:t>[And</a:t>
            </a:r>
            <a:r>
              <a:rPr lang="en-US" baseline="0" dirty="0" smtClean="0"/>
              <a:t> as a result, the channel width is about the same]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8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http://physics.stackexchange.com/questions/56240/maximum-theoretical-bandwidth-of-fibre-optics</a:t>
            </a:r>
          </a:p>
          <a:p>
            <a:pPr fontAlgn="base"/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So, let's begin by exploring the best way to use our power. If we devote it to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symbols per second, each of our measurements comprise the detection of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photons, thus our signal to noise ratio is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SNR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NN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√=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By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Shannon-Hartley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form of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/>
              </a:rPr>
              <a:t>Noisy channel coding theorem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(see also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/>
              </a:rPr>
              <a:t>here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we can therefore code our channel to get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of information per symbol, i.e.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per second through our optical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fibre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This is a monotonically rising function of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so a limit on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by itself does not limit the capacity.</a:t>
            </a:r>
          </a:p>
          <a:p>
            <a:pPr fontAlgn="base"/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However, by a converse of the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 </a:t>
            </a:r>
            <a:r>
              <a:rPr kumimoji="1"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Nyquist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-Shannon sampling theorem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we can send a maximum of </a:t>
            </a:r>
            <a:r>
              <a:rPr kumimoji="1" lang="en-US" sz="1200" b="0" i="1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symbols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down the channel per second. This then is our greatest possible symbol rate. Hence, our overall expression for the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fibre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capacity in bits is:</a:t>
            </a:r>
          </a:p>
          <a:p>
            <a:pPr fontAlgn="base"/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PBhν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per second</a:t>
            </a:r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37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http://www.eham.net/ehamforum/smf/index.php?topic=56160.0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66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 example on board]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2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https://en.wikipedia.org/wiki/File:Ntsc_channel.svg</a:t>
            </a:r>
          </a:p>
          <a:p>
            <a:r>
              <a:rPr lang="en-US" dirty="0" smtClean="0"/>
              <a:t>https://en.wikipedia.org/wiki/NTSC#Transmission_modulation_scheme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41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 example on board]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0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31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5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508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08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1080p means the image has</a:t>
            </a:r>
            <a:r>
              <a:rPr lang="en-US" baseline="0" dirty="0" smtClean="0"/>
              <a:t> a resolution of 1920 by 1080</a:t>
            </a:r>
          </a:p>
          <a:p>
            <a:r>
              <a:rPr lang="en-US" baseline="0" dirty="0" smtClean="0"/>
              <a:t>Image is sent at 60 frame per second</a:t>
            </a:r>
          </a:p>
          <a:p>
            <a:r>
              <a:rPr lang="en-US" dirty="0" smtClean="0"/>
              <a:t>Each pixel has at least 24 bit color associated with it</a:t>
            </a:r>
          </a:p>
          <a:p>
            <a:r>
              <a:rPr lang="en-US" baseline="0" dirty="0" err="1" smtClean="0"/>
              <a:t>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interaced</a:t>
            </a:r>
            <a:endParaRPr lang="en-US" baseline="0" dirty="0" smtClean="0"/>
          </a:p>
          <a:p>
            <a:r>
              <a:rPr lang="en-US" baseline="0" dirty="0" smtClean="0"/>
              <a:t>p – progressive</a:t>
            </a:r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9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2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0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ber-optic_communication" TargetMode="External"/><Relationship Id="rId3" Type="http://schemas.openxmlformats.org/officeDocument/2006/relationships/tags" Target="../tags/tag16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9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18.xml"/><Relationship Id="rId10" Type="http://schemas.openxmlformats.org/officeDocument/2006/relationships/image" Target="../media/image7.jpeg"/><Relationship Id="rId4" Type="http://schemas.openxmlformats.org/officeDocument/2006/relationships/tags" Target="../tags/tag17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7/Propeller_strobe.og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e/ef/The_wagon-wheel_effect.og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http://www.seasshops.ucla.edu/services/student-faculty-shop/machine-shop-rules" TargetMode="Externa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20.emf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See other slides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Estimating </a:t>
            </a:r>
            <a:r>
              <a:rPr lang="en-US" dirty="0" err="1" smtClean="0">
                <a:sym typeface="Wingdings" panose="05000000000000000000" pitchFamily="2" charset="2"/>
              </a:rPr>
              <a:t>Datarates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In Lab: Quiz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See other slides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SE3910</a:t>
            </a:r>
            <a:br>
              <a:rPr lang="en-US" kern="0" dirty="0" smtClean="0"/>
            </a:br>
            <a:r>
              <a:rPr lang="en-US" kern="0" dirty="0" smtClean="0"/>
              <a:t>Week 3, Class 3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Started Here Spring 2017, Week 5, Class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0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Pebi</a:t>
            </a:r>
            <a:r>
              <a:rPr lang="en-US" dirty="0" smtClean="0"/>
              <a:t> = Pi   = 1024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err="1" smtClean="0"/>
              <a:t>Tebi</a:t>
            </a:r>
            <a:r>
              <a:rPr lang="en-US" dirty="0" smtClean="0"/>
              <a:t> = </a:t>
            </a:r>
            <a:r>
              <a:rPr lang="en-US" dirty="0" err="1" smtClean="0"/>
              <a:t>Ti</a:t>
            </a:r>
            <a:r>
              <a:rPr lang="en-US" dirty="0" smtClean="0"/>
              <a:t>   = 1024</a:t>
            </a:r>
            <a:r>
              <a:rPr lang="en-US" baseline="30000" dirty="0" smtClean="0"/>
              <a:t>4</a:t>
            </a:r>
            <a:endParaRPr lang="en-US" dirty="0" smtClean="0"/>
          </a:p>
          <a:p>
            <a:r>
              <a:rPr lang="en-US" dirty="0" err="1" smtClean="0"/>
              <a:t>Gibi</a:t>
            </a:r>
            <a:r>
              <a:rPr lang="en-US" dirty="0" smtClean="0"/>
              <a:t> = </a:t>
            </a:r>
            <a:r>
              <a:rPr lang="en-US" dirty="0" err="1" smtClean="0"/>
              <a:t>Gi</a:t>
            </a:r>
            <a:r>
              <a:rPr lang="en-US" dirty="0" smtClean="0"/>
              <a:t>   = 1024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err="1" smtClean="0"/>
              <a:t>Mebi</a:t>
            </a:r>
            <a:r>
              <a:rPr lang="en-US" dirty="0" smtClean="0"/>
              <a:t> = </a:t>
            </a:r>
            <a:r>
              <a:rPr lang="en-US" dirty="0" err="1" smtClean="0"/>
              <a:t>Mi</a:t>
            </a:r>
            <a:r>
              <a:rPr lang="en-US" dirty="0" smtClean="0"/>
              <a:t>  = 1024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err="1" smtClean="0"/>
              <a:t>Kibi</a:t>
            </a:r>
            <a:r>
              <a:rPr lang="en-US" dirty="0" smtClean="0"/>
              <a:t> = Ki   =  1,024</a:t>
            </a:r>
          </a:p>
          <a:p>
            <a:r>
              <a:rPr lang="en-US" dirty="0" smtClean="0"/>
              <a:t>()   =  1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39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  = Byte = 8 bits</a:t>
            </a:r>
          </a:p>
          <a:p>
            <a:r>
              <a:rPr lang="en-US" dirty="0" smtClean="0"/>
              <a:t>b = bit = 0.125 Bytes</a:t>
            </a:r>
          </a:p>
          <a:p>
            <a:r>
              <a:rPr lang="en-US" dirty="0" smtClean="0"/>
              <a:t>b/s = bit/second</a:t>
            </a:r>
          </a:p>
          <a:p>
            <a:r>
              <a:rPr lang="en-US" dirty="0" smtClean="0"/>
              <a:t>MB (SI) = Mega Byte (SI) = 1,000,000 Bytes</a:t>
            </a:r>
          </a:p>
          <a:p>
            <a:r>
              <a:rPr lang="en-US" dirty="0" smtClean="0"/>
              <a:t>Mb (SI) = Mega bit (</a:t>
            </a:r>
            <a:r>
              <a:rPr lang="en-US" dirty="0"/>
              <a:t>SI) = </a:t>
            </a:r>
            <a:r>
              <a:rPr lang="en-US" dirty="0" smtClean="0"/>
              <a:t>1,048,576 bits</a:t>
            </a:r>
          </a:p>
          <a:p>
            <a:r>
              <a:rPr lang="en-US" dirty="0" err="1" smtClean="0"/>
              <a:t>Tib</a:t>
            </a:r>
            <a:r>
              <a:rPr lang="en-US" dirty="0" smtClean="0"/>
              <a:t>/s = </a:t>
            </a:r>
            <a:r>
              <a:rPr lang="en-US" dirty="0" err="1" smtClean="0"/>
              <a:t>Tebi</a:t>
            </a:r>
            <a:r>
              <a:rPr lang="en-US" dirty="0" smtClean="0"/>
              <a:t> bit / second = 1.10 T bit/s (SI)</a:t>
            </a:r>
          </a:p>
          <a:p>
            <a:r>
              <a:rPr lang="en-US" dirty="0" err="1" smtClean="0"/>
              <a:t>PiB</a:t>
            </a:r>
            <a:r>
              <a:rPr lang="en-US" dirty="0" smtClean="0"/>
              <a:t> =  Peta Byte = 1.13 PB (SI)</a:t>
            </a:r>
          </a:p>
          <a:p>
            <a:pPr marL="0" indent="0">
              <a:buNone/>
            </a:pPr>
            <a:r>
              <a:rPr lang="en-US" sz="3600" dirty="0" smtClean="0"/>
              <a:t>Always specify either SI or binary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80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H.262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 Full HD signal -- 1080p</a:t>
            </a:r>
            <a:endParaRPr lang="en-US" dirty="0"/>
          </a:p>
          <a:p>
            <a:pPr lvl="1"/>
            <a:r>
              <a:rPr lang="en-US" dirty="0"/>
              <a:t>1920 x 1080</a:t>
            </a:r>
          </a:p>
          <a:p>
            <a:pPr lvl="1"/>
            <a:r>
              <a:rPr lang="en-US" dirty="0"/>
              <a:t>3 channels (RGB), each 8 bits</a:t>
            </a:r>
          </a:p>
          <a:p>
            <a:pPr lvl="1"/>
            <a:r>
              <a:rPr lang="en-US" dirty="0"/>
              <a:t>60 </a:t>
            </a:r>
            <a:r>
              <a:rPr lang="en-US" dirty="0" smtClean="0"/>
              <a:t>fps</a:t>
            </a:r>
          </a:p>
          <a:p>
            <a:r>
              <a:rPr lang="en-US" dirty="0" smtClean="0"/>
              <a:t>H.262 compression has a target maximum data rate of 25 Mb/s. Supposing this means </a:t>
            </a:r>
            <a:r>
              <a:rPr lang="en-US" dirty="0" err="1" smtClean="0"/>
              <a:t>Mebibits</a:t>
            </a:r>
            <a:r>
              <a:rPr lang="en-US" dirty="0" smtClean="0"/>
              <a:t>/s, what is the desire compression ratio?</a:t>
            </a:r>
          </a:p>
          <a:p>
            <a:pPr marL="0" indent="0">
              <a:buNone/>
            </a:pPr>
            <a:r>
              <a:rPr lang="en-US" dirty="0" smtClean="0"/>
              <a:t>       compression ratio = uncompressed /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compressed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You didn’t talk too much about this in Network Protocols</a:t>
            </a:r>
          </a:p>
          <a:p>
            <a:pPr lvl="1"/>
            <a:r>
              <a:rPr lang="en-US" dirty="0"/>
              <a:t>Can occur through many mediums</a:t>
            </a:r>
          </a:p>
          <a:p>
            <a:pPr lvl="2"/>
            <a:r>
              <a:rPr lang="en-US" dirty="0"/>
              <a:t>Twisted Pair</a:t>
            </a:r>
          </a:p>
          <a:p>
            <a:pPr lvl="2"/>
            <a:r>
              <a:rPr lang="en-US" dirty="0"/>
              <a:t>Coaxial Cable</a:t>
            </a:r>
          </a:p>
          <a:p>
            <a:pPr lvl="2"/>
            <a:r>
              <a:rPr lang="en-US" dirty="0"/>
              <a:t>Fiber Optics</a:t>
            </a:r>
          </a:p>
          <a:p>
            <a:pPr lvl="2"/>
            <a:r>
              <a:rPr lang="en-US" dirty="0"/>
              <a:t>Wireless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3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cable data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Sources: Dr. Schilling’s Slides and </a:t>
            </a:r>
          </a:p>
          <a:p>
            <a:pPr marL="0" indent="0">
              <a:buNone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en.wikipedia.org/wiki/Fiber-optic_communication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/>
          </p:nvPr>
        </p:nvGraphicFramePr>
        <p:xfrm>
          <a:off x="533400" y="1524000"/>
          <a:ext cx="7467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Wiring Type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Analog Bandwidth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 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 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Coaxial Cable (50 Ohm)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1-2 GHz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Fiber Optic Fiber</a:t>
                      </a:r>
                      <a:r>
                        <a:rPr lang="en-US" sz="2800" baseline="0" dirty="0" smtClean="0"/>
                        <a:t> (Single fiber)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Tbit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311783" y="2661209"/>
            <a:ext cx="927217" cy="3206191"/>
            <a:chOff x="6311782" y="1809750"/>
            <a:chExt cx="961895" cy="3311293"/>
          </a:xfrm>
        </p:grpSpPr>
        <p:pic>
          <p:nvPicPr>
            <p:cNvPr id="7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1809750"/>
              <a:ext cx="6955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http://www.germes-online.com/direct/dbimage/50244126/UTP___FTP___SFTP_Cat_5__Cat_5e__and_Cat_6_Cable__Solid___Stranded_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2724150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3" y="3562351"/>
              <a:ext cx="695586" cy="69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4400550"/>
              <a:ext cx="961895" cy="72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0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transmission:</a:t>
            </a:r>
            <a:br>
              <a:rPr lang="en-US" dirty="0" smtClean="0"/>
            </a:br>
            <a:r>
              <a:rPr lang="en-US" dirty="0" smtClean="0"/>
              <a:t>Latency vs.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– delay to go over line</a:t>
            </a:r>
          </a:p>
          <a:p>
            <a:r>
              <a:rPr lang="en-US" dirty="0" smtClean="0"/>
              <a:t>Bandwidth – rate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have high latency, high bandwidth (e.g. 1TB (SI) thumb-drive sneaker-net)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have low latency, low bandwidth (e.g. </a:t>
            </a:r>
            <a:r>
              <a:rPr lang="en-US" dirty="0" err="1" smtClean="0"/>
              <a:t>morse</a:t>
            </a:r>
            <a:r>
              <a:rPr lang="en-US" dirty="0" smtClean="0"/>
              <a:t> code through dedicated line)</a:t>
            </a:r>
          </a:p>
          <a:p>
            <a:pPr marL="0" indent="0">
              <a:buNone/>
            </a:pPr>
            <a:r>
              <a:rPr lang="en-US" dirty="0" smtClean="0"/>
              <a:t>[See MATLAB example]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56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Stroboscopic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noticed something that is in motion seem to stop?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0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Stroboscopic Effect</a:t>
            </a:r>
            <a:br>
              <a:rPr lang="en-US" dirty="0" smtClean="0"/>
            </a:br>
            <a:r>
              <a:rPr lang="en-US" dirty="0" smtClean="0"/>
              <a:t>(Aliasing)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upload.wikimedia.org/wikipedia/commons/7/77/Propeller_strobe.ogv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upload.wikimedia.org/wikipedia/commons/e/ef/The_wagon-wheel_effect.ogv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92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cpsc.gov/PageFiles/74773/08089a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942">
            <a:off x="1396206" y="439990"/>
            <a:ext cx="5253279" cy="28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See, e.g.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www.seasshops.ucla.edu/services/student-faculty-shop/machine-shop-rules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71" y="2819400"/>
            <a:ext cx="523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3 Spring 2016 response </a:t>
            </a:r>
            <a:r>
              <a:rPr lang="en-US" dirty="0"/>
              <a:t>t</a:t>
            </a:r>
            <a:r>
              <a:rPr lang="en-US" dirty="0" smtClean="0"/>
              <a:t>imes button-press to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47403" y="1676400"/>
          <a:ext cx="8991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3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http://photo.stackexchange.com/questions/24512/what-is-aliasing-and-anti-aliasing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1026" name="Picture 2" descr="aliasing and anti-alia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4020"/>
            <a:ext cx="5562600" cy="416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i="1" dirty="0"/>
              <a:t>Single-Sensor Imaging: Methods and Applications for Digital Cameras</a:t>
            </a:r>
            <a:r>
              <a:rPr lang="en-US" dirty="0"/>
              <a:t>, by </a:t>
            </a:r>
            <a:r>
              <a:rPr lang="en-US" dirty="0" err="1"/>
              <a:t>Rastislav</a:t>
            </a:r>
            <a:r>
              <a:rPr lang="en-US" dirty="0"/>
              <a:t> </a:t>
            </a:r>
            <a:r>
              <a:rPr lang="en-US" dirty="0" err="1"/>
              <a:t>Lukac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://www.openphotographyforums.com/forums/showthread.php?t=14988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3074" name="Picture 2" descr="http://dougkerr.net/illustrations/Lukac_aliasing_01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" y="1371600"/>
            <a:ext cx="860795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</a:t>
            </a:r>
            <a:r>
              <a:rPr lang="en-US" dirty="0"/>
              <a:t>a</a:t>
            </a:r>
            <a:r>
              <a:rPr lang="en-US" dirty="0" smtClean="0"/>
              <a:t>udio signals digitally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data do we need to encode an audio signal?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Matlab</a:t>
            </a:r>
            <a:r>
              <a:rPr lang="en-US" dirty="0" smtClean="0"/>
              <a:t> demo]</a:t>
            </a:r>
          </a:p>
          <a:p>
            <a:pPr marL="0" indent="0" algn="ctr">
              <a:buNone/>
            </a:pPr>
            <a:r>
              <a:rPr lang="en-US" dirty="0" err="1" smtClean="0"/>
              <a:t>f</a:t>
            </a:r>
            <a:r>
              <a:rPr lang="en-US" baseline="-25000" dirty="0" err="1" smtClean="0"/>
              <a:t>sample</a:t>
            </a:r>
            <a:r>
              <a:rPr lang="en-US" baseline="-25000" dirty="0" smtClean="0"/>
              <a:t> </a:t>
            </a:r>
            <a:r>
              <a:rPr lang="en-US" dirty="0" smtClean="0"/>
              <a:t>&gt; 2f</a:t>
            </a:r>
            <a:r>
              <a:rPr lang="en-US" baseline="-25000" dirty="0" smtClean="0"/>
              <a:t>max audio frequency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7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Theorem (again </a:t>
            </a:r>
            <a:r>
              <a:rPr lang="en-US" dirty="0" err="1" smtClean="0"/>
              <a:t>Nyquist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s</a:t>
            </a:r>
            <a:r>
              <a:rPr lang="en-US" dirty="0" smtClean="0"/>
              <a:t> = 2f</a:t>
            </a:r>
            <a:r>
              <a:rPr lang="en-US" baseline="-25000" dirty="0" smtClean="0"/>
              <a:t>m</a:t>
            </a:r>
            <a:r>
              <a:rPr lang="en-US" dirty="0" smtClean="0"/>
              <a:t> 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m</a:t>
            </a:r>
            <a:r>
              <a:rPr lang="en-US" dirty="0" smtClean="0"/>
              <a:t> is maximum frequency of signal)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8" y="2197620"/>
            <a:ext cx="8522648" cy="38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1 KB (SI) buffer and 16-bit samples, there will be ____ samples per buffer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What is the maximum frequency analog </a:t>
            </a:r>
            <a:r>
              <a:rPr lang="en-US" dirty="0" err="1" smtClean="0"/>
              <a:t>singal</a:t>
            </a:r>
            <a:r>
              <a:rPr lang="en-US" dirty="0" smtClean="0"/>
              <a:t> that can be encoded, if the buffer holds 1 second of sound?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03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Spectral </a:t>
            </a:r>
            <a:r>
              <a:rPr lang="en-US" dirty="0" smtClean="0">
                <a:sym typeface="Wingdings" panose="05000000000000000000" pitchFamily="2" charset="2"/>
              </a:rPr>
              <a:t>Theory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Physical </a:t>
            </a:r>
            <a:r>
              <a:rPr lang="en-US" dirty="0" err="1" smtClean="0">
                <a:sym typeface="Wingdings" panose="05000000000000000000" pitchFamily="2" charset="2"/>
              </a:rPr>
              <a:t>Datarate</a:t>
            </a:r>
            <a:r>
              <a:rPr lang="en-US" dirty="0" smtClean="0">
                <a:sym typeface="Wingdings" panose="05000000000000000000" pitchFamily="2" charset="2"/>
              </a:rPr>
              <a:t> Limits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 Lab: No Quiz!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SE3910</a:t>
            </a:r>
            <a:br>
              <a:rPr lang="en-US" kern="0" dirty="0" smtClean="0"/>
            </a:br>
            <a:r>
              <a:rPr lang="en-US" dirty="0"/>
              <a:t>Week 4, Class </a:t>
            </a:r>
            <a:r>
              <a:rPr lang="en-US" dirty="0" smtClean="0"/>
              <a:t>3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556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as sums of sine-waves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[See </a:t>
            </a:r>
            <a:r>
              <a:rPr lang="en-US" dirty="0" err="1" smtClean="0"/>
              <a:t>Matlab</a:t>
            </a:r>
            <a:r>
              <a:rPr lang="en-US" dirty="0" smtClean="0"/>
              <a:t> demo]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37720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http://mathworld.wolfram.com/FourierSeriesSquareWave.html</a:t>
            </a:r>
          </a:p>
        </p:txBody>
      </p:sp>
      <p:pic>
        <p:nvPicPr>
          <p:cNvPr id="6146" name="Picture 2" descr="FourierSeriesSquare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4575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5760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http://ccn.ucla.edu/BMCweb/SharedCode/slides/SlideFiles.html</a:t>
            </a:r>
          </a:p>
        </p:txBody>
      </p:sp>
      <p:pic>
        <p:nvPicPr>
          <p:cNvPr id="6148" name="Picture 4" descr="http://ccn.ucla.edu/BMCweb/SharedCode/slides/FourierSquareWav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41" y="2362200"/>
            <a:ext cx="3448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analog bandwidth?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Freq.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33399" y="5961965"/>
            <a:ext cx="876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http://www.mathworks.com/matlabcentral/fileexchange/22214-voice-audio-processing</a:t>
            </a:r>
          </a:p>
        </p:txBody>
      </p:sp>
      <p:pic>
        <p:nvPicPr>
          <p:cNvPr id="5122" name="Picture 2" descr="original.jpg (561×4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52927" r="-580" b="774"/>
          <a:stretch/>
        </p:blipFill>
        <p:spPr bwMode="auto">
          <a:xfrm>
            <a:off x="1538364" y="1567954"/>
            <a:ext cx="6248400" cy="216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iginal.jpg (561×4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00200" y="3733800"/>
            <a:ext cx="6248400" cy="233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VHF Usag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1" y="382588"/>
            <a:ext cx="17228013" cy="60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0212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Noise, Latency, and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add noise to the line</a:t>
            </a:r>
          </a:p>
          <a:p>
            <a:pPr lvl="1"/>
            <a:r>
              <a:rPr lang="en-US" dirty="0" smtClean="0"/>
              <a:t>If the “noise” is other users sending packets</a:t>
            </a:r>
          </a:p>
          <a:p>
            <a:pPr lvl="2"/>
            <a:r>
              <a:rPr lang="en-US" dirty="0" smtClean="0"/>
              <a:t>Must resend whole packet – increases latency</a:t>
            </a:r>
          </a:p>
          <a:p>
            <a:pPr lvl="2"/>
            <a:r>
              <a:rPr lang="en-US" dirty="0" smtClean="0"/>
              <a:t>Transport-level</a:t>
            </a:r>
          </a:p>
          <a:p>
            <a:pPr lvl="1"/>
            <a:r>
              <a:rPr lang="en-US" dirty="0" smtClean="0"/>
              <a:t>If the “noise” is “white noise”</a:t>
            </a:r>
          </a:p>
          <a:p>
            <a:pPr lvl="2"/>
            <a:r>
              <a:rPr lang="en-US" dirty="0" smtClean="0"/>
              <a:t>Must use more redundancy – e.g. use more time per bit</a:t>
            </a:r>
          </a:p>
          <a:p>
            <a:pPr lvl="2"/>
            <a:r>
              <a:rPr lang="en-US" dirty="0" smtClean="0"/>
              <a:t>Decreases bandwidth, but latency is the same</a:t>
            </a:r>
          </a:p>
          <a:p>
            <a:pPr lvl="2"/>
            <a:r>
              <a:rPr lang="en-US" dirty="0" smtClean="0"/>
              <a:t>Link-level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37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for Quizzes/Exams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appropriate multiplier?</a:t>
            </a:r>
          </a:p>
          <a:p>
            <a:r>
              <a:rPr lang="en-US" dirty="0" smtClean="0"/>
              <a:t>What is an SI multiplier?</a:t>
            </a:r>
          </a:p>
          <a:p>
            <a:r>
              <a:rPr lang="en-US" dirty="0" smtClean="0"/>
              <a:t>What is a binary multiplier?</a:t>
            </a:r>
          </a:p>
          <a:p>
            <a:r>
              <a:rPr lang="en-US" dirty="0" smtClean="0"/>
              <a:t>How do you abbreviate bit and Byte?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3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</a:t>
            </a:r>
            <a:r>
              <a:rPr lang="en-US" dirty="0" smtClean="0"/>
              <a:t>Shannon – </a:t>
            </a:r>
            <a:br>
              <a:rPr lang="en-US" dirty="0" smtClean="0"/>
            </a:br>
            <a:r>
              <a:rPr lang="en-US" dirty="0" smtClean="0"/>
              <a:t>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𝑚𝑎𝑥𝑖𝑚𝑢𝑚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𝑛𝑢𝑚𝑏𝑒𝑟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𝑏𝑖𝑡𝑠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𝐻𝑙𝑜𝑔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 (1+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 – analog Bandwidth</a:t>
                </a:r>
              </a:p>
              <a:p>
                <a:pPr marL="0" indent="0">
                  <a:buNone/>
                </a:pPr>
                <a:r>
                  <a:rPr lang="en-US" dirty="0" smtClean="0"/>
                  <a:t>S – Signal power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N – Noise power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10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𝑚𝑎𝑥𝑖𝑚𝑢𝑚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𝑛𝑢𝑚𝑏𝑒𝑟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𝑏𝑖𝑡𝑠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𝐻𝑙𝑜𝑔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 (1+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7320"/>
            <a:ext cx="738277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old analog TV channels had a bandwidth of 6MHz</a:t>
            </a:r>
          </a:p>
          <a:p>
            <a:r>
              <a:rPr lang="en-US" dirty="0" smtClean="0"/>
              <a:t>Supposing a SNR of 50 dB, what is the maximum possible bit-rate?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52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practice: </a:t>
            </a:r>
            <a:br>
              <a:rPr lang="en-US" dirty="0" smtClean="0"/>
            </a:br>
            <a:r>
              <a:rPr lang="en-US" dirty="0" smtClean="0"/>
              <a:t>Analog to digital bandwidth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𝐻𝑙𝑜𝑔</m:t>
                    </m:r>
                    <m:r>
                      <a:rPr lang="en-US" i="1" baseline="-25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Suppose you would like to send video in a (relatively) low-frequency with a narrow bandwidth of 1 MHz</a:t>
                </a:r>
              </a:p>
              <a:p>
                <a:r>
                  <a:rPr lang="en-US" dirty="0" smtClean="0"/>
                  <a:t>The connection is fairly noisy and you can only get 20dB SNR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bit-rate can you achieve?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b="-10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6754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152399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B – Digital bandwidth</a:t>
            </a:r>
          </a:p>
          <a:p>
            <a:pPr marL="0" indent="0">
              <a:buNone/>
            </a:pPr>
            <a:r>
              <a:rPr lang="en-US" sz="2800" dirty="0" smtClean="0"/>
              <a:t>H </a:t>
            </a:r>
            <a:r>
              <a:rPr lang="en-US" sz="2800" dirty="0"/>
              <a:t>– </a:t>
            </a:r>
            <a:r>
              <a:rPr lang="en-US" sz="2800" dirty="0" smtClean="0"/>
              <a:t>Analog bandwidth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– Signal power</a:t>
            </a:r>
          </a:p>
          <a:p>
            <a:pPr marL="0" indent="0">
              <a:buNone/>
            </a:pPr>
            <a:r>
              <a:rPr lang="en-US" sz="2800" dirty="0"/>
              <a:t>N – Noise </a:t>
            </a:r>
            <a:r>
              <a:rPr lang="en-US" sz="2800" dirty="0" smtClean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3929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fiber-optic transmission, signals are sent by transmitting various colors (or invisible) light down a fiber-optic channel</a:t>
            </a:r>
          </a:p>
          <a:p>
            <a:r>
              <a:rPr lang="en-US" dirty="0" smtClean="0"/>
              <a:t>The colors are separated at the other end</a:t>
            </a:r>
          </a:p>
          <a:p>
            <a:r>
              <a:rPr lang="en-US" dirty="0"/>
              <a:t>Multiple fibers can be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Supposing that the same bandwidth rule applies, what bandwidth can be carried by the visible spectrum? (700-400nm)</a:t>
            </a:r>
          </a:p>
          <a:p>
            <a:r>
              <a:rPr lang="en-US" dirty="0" smtClean="0"/>
              <a:t>Use SNR of 4000</a:t>
            </a:r>
          </a:p>
          <a:p>
            <a:r>
              <a:rPr lang="en-US" dirty="0" smtClean="0"/>
              <a:t>Hint: Convert wavelength to period/frequency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6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2017, Week 8, Class 2:</a:t>
            </a:r>
            <a:br>
              <a:rPr lang="en-US" dirty="0" smtClean="0"/>
            </a:br>
            <a:r>
              <a:rPr lang="en-US" dirty="0" smtClean="0"/>
              <a:t>Stopped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60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wavelength of a 1 MHz signal in a Cat-5 cable? (in m with an appropriate multiplier)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peed of light = 299</a:t>
            </a:r>
            <a:r>
              <a:rPr lang="en-US" dirty="0"/>
              <a:t> 792 458 m / </a:t>
            </a:r>
            <a:r>
              <a:rPr lang="en-US" dirty="0" smtClean="0"/>
              <a:t>s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peed in Cat-5 is 70% of this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avelength = time of period * velocity</a:t>
            </a:r>
          </a:p>
          <a:p>
            <a:r>
              <a:rPr lang="en-US" dirty="0"/>
              <a:t>What is the wavelength of a </a:t>
            </a:r>
            <a:r>
              <a:rPr lang="en-US" dirty="0" smtClean="0"/>
              <a:t>2.5 GHz </a:t>
            </a:r>
            <a:r>
              <a:rPr lang="en-US" dirty="0"/>
              <a:t>signal in a Cat-5 cable</a:t>
            </a:r>
            <a:r>
              <a:rPr lang="en-US" dirty="0" smtClean="0"/>
              <a:t>? (In m with appropriate multiplier)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676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2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543800" cy="1295400"/>
          </a:xfrm>
        </p:spPr>
        <p:txBody>
          <a:bodyPr/>
          <a:lstStyle/>
          <a:p>
            <a:r>
              <a:rPr lang="en-US" dirty="0" smtClean="0"/>
              <a:t>In-class Activity: What is the data rate of classic NTSC television (as digital stream)?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2483"/>
            <a:ext cx="8229600" cy="4411662"/>
          </a:xfrm>
        </p:spPr>
        <p:txBody>
          <a:bodyPr/>
          <a:lstStyle/>
          <a:p>
            <a:r>
              <a:rPr lang="en-US" dirty="0" smtClean="0"/>
              <a:t>Store color with special scheme so only two bytes required per pixel, on average</a:t>
            </a:r>
          </a:p>
          <a:p>
            <a:r>
              <a:rPr lang="en-US" dirty="0" smtClean="0"/>
              <a:t>720x480</a:t>
            </a:r>
          </a:p>
          <a:p>
            <a:r>
              <a:rPr lang="en-US" dirty="0" smtClean="0"/>
              <a:t>30/1.001 fps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Follow up:</a:t>
            </a:r>
          </a:p>
          <a:p>
            <a:pPr marL="0" indent="0">
              <a:buNone/>
            </a:pPr>
            <a:r>
              <a:rPr lang="en-US" dirty="0" smtClean="0"/>
              <a:t>If compressed to 25MiB/s what is the compression ratio?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12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NTSC channel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2050" name="Picture 2" descr="File:Ntsc chann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72" y="1719263"/>
            <a:ext cx="6790455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743200"/>
                <a:ext cx="8229600" cy="4411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𝐵</m:t>
                    </m:r>
                    <m:r>
                      <a:rPr lang="en-US" i="1" kern="0" smtClean="0">
                        <a:latin typeface="Cambria Math"/>
                      </a:rPr>
                      <m:t>=</m:t>
                    </m:r>
                    <m:r>
                      <a:rPr lang="en-US" i="1" kern="0" smtClean="0">
                        <a:latin typeface="Cambria Math"/>
                      </a:rPr>
                      <m:t>𝐻𝑙𝑜𝑔</m:t>
                    </m:r>
                    <m:r>
                      <a:rPr lang="en-US" i="1" kern="0" baseline="-25000">
                        <a:latin typeface="Cambria Math"/>
                      </a:rPr>
                      <m:t>2</m:t>
                    </m:r>
                    <m:r>
                      <a:rPr lang="en-US" i="1" ker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ker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 smtClean="0"/>
                  <a:t/>
                </a:r>
                <a:br>
                  <a:rPr lang="en-US" kern="0" dirty="0" smtClean="0"/>
                </a:br>
                <a:r>
                  <a:rPr lang="en-US" kern="0" dirty="0" smtClean="0"/>
                  <a:t/>
                </a:r>
                <a:br>
                  <a:rPr lang="en-US" kern="0" dirty="0" smtClean="0"/>
                </a:br>
                <a:endParaRPr lang="en-US" kern="0" dirty="0" smtClean="0"/>
              </a:p>
              <a:p>
                <a:r>
                  <a:rPr lang="en-US" kern="0" dirty="0" smtClean="0"/>
                  <a:t>Suppose you would like to send video in a (relatively) low-frequency with a narrow bandwidth of 6 MHz</a:t>
                </a:r>
              </a:p>
              <a:p>
                <a:r>
                  <a:rPr lang="en-US" kern="0" dirty="0" smtClean="0"/>
                  <a:t>The signal  is fairly weak and you can only get </a:t>
                </a:r>
                <a:r>
                  <a:rPr lang="en-US" kern="0" dirty="0"/>
                  <a:t>3</a:t>
                </a:r>
                <a:r>
                  <a:rPr lang="en-US" kern="0" dirty="0" smtClean="0"/>
                  <a:t>dB SNR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What bit-rate can you achieve?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3200"/>
                <a:ext cx="8229600" cy="4411662"/>
              </a:xfrm>
              <a:prstGeom prst="rect">
                <a:avLst/>
              </a:prstGeom>
              <a:blipFill>
                <a:blip r:embed="rId3"/>
                <a:stretch>
                  <a:fillRect l="-1704" b="-109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543800" cy="1295400"/>
          </a:xfrm>
        </p:spPr>
        <p:txBody>
          <a:bodyPr/>
          <a:lstStyle/>
          <a:p>
            <a:r>
              <a:rPr lang="en-US" dirty="0" smtClean="0"/>
              <a:t>In-class Activity: What digital bandwidth can be transmitted through a classic NTSC television (as digital stream)?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B – Digital bandwidth</a:t>
            </a:r>
          </a:p>
          <a:p>
            <a:pPr marL="0" indent="0">
              <a:buNone/>
            </a:pPr>
            <a:r>
              <a:rPr lang="en-US" sz="2800" dirty="0" smtClean="0"/>
              <a:t>H </a:t>
            </a:r>
            <a:r>
              <a:rPr lang="en-US" sz="2800" dirty="0"/>
              <a:t>– </a:t>
            </a:r>
            <a:r>
              <a:rPr lang="en-US" sz="2800" dirty="0" smtClean="0"/>
              <a:t>Analog bandwidth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– Signal power</a:t>
            </a:r>
          </a:p>
          <a:p>
            <a:pPr marL="0" indent="0">
              <a:buNone/>
            </a:pPr>
            <a:r>
              <a:rPr lang="en-US" sz="2800" dirty="0"/>
              <a:t>N – Noise </a:t>
            </a:r>
            <a:r>
              <a:rPr lang="en-US" sz="2800" dirty="0" smtClean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1796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Only three colors needed</a:t>
            </a:r>
          </a:p>
          <a:p>
            <a:pPr lvl="1"/>
            <a:r>
              <a:rPr lang="en-US" dirty="0" smtClean="0"/>
              <a:t>Red</a:t>
            </a:r>
          </a:p>
          <a:p>
            <a:pPr lvl="1"/>
            <a:r>
              <a:rPr lang="en-US" dirty="0" smtClean="0"/>
              <a:t>Green</a:t>
            </a:r>
          </a:p>
          <a:p>
            <a:pPr lvl="1"/>
            <a:r>
              <a:rPr lang="en-US" dirty="0" smtClean="0"/>
              <a:t>Blue</a:t>
            </a:r>
          </a:p>
          <a:p>
            <a:r>
              <a:rPr lang="en-US" dirty="0" smtClean="0"/>
              <a:t>Only 256 values</a:t>
            </a:r>
          </a:p>
          <a:p>
            <a:pPr marL="0" indent="0">
              <a:buNone/>
            </a:pPr>
            <a:r>
              <a:rPr lang="en-US" dirty="0" smtClean="0"/>
              <a:t>(0-255) for each color</a:t>
            </a:r>
          </a:p>
          <a:p>
            <a:pPr marL="0" indent="0">
              <a:buNone/>
            </a:pPr>
            <a:r>
              <a:rPr lang="en-US" dirty="0" smtClean="0"/>
              <a:t>Ex: How many bits?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en.wikipedia.org/wiki/RGB_color_space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http://thelightroomlab.com/2010/11/understanding-digital-camera-color-space-choices/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5602" name="Picture 2" descr="http://thelightroomlab.com/wp-content/uploads/2010/11/Adobe-RGB-vs-sRGB-gamut-diagram-300x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81889"/>
            <a:ext cx="3506193" cy="33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upload.wikimedia.org/wikipedia/commons/8/83/RGB_Cube_Show_lowgamma_cutout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270619" cy="24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7543800" cy="1295400"/>
          </a:xfrm>
        </p:spPr>
        <p:txBody>
          <a:bodyPr/>
          <a:lstStyle/>
          <a:p>
            <a:r>
              <a:rPr lang="en-US" dirty="0" smtClean="0"/>
              <a:t>Final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What compression ratio do you need on the video from two slides back to fit within the bandwidth from one slide back?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7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Stopped Here Spring 2017 Week 8, Class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616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might you want to sample at a higher frame-rate than the 30fps?</a:t>
            </a:r>
          </a:p>
          <a:p>
            <a:r>
              <a:rPr lang="en-US" dirty="0" smtClean="0"/>
              <a:t>Be as professional as possible</a:t>
            </a:r>
          </a:p>
          <a:p>
            <a:pPr lvl="1"/>
            <a:r>
              <a:rPr lang="en-US" dirty="0" smtClean="0"/>
              <a:t>Avoid flame wars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technical depth to back it</a:t>
            </a:r>
          </a:p>
          <a:p>
            <a:pPr lvl="1"/>
            <a:r>
              <a:rPr lang="en-US" dirty="0" smtClean="0"/>
              <a:t>Avoid sounding technical just to be cool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12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As little as 13ms</a:t>
            </a:r>
          </a:p>
          <a:p>
            <a:r>
              <a:rPr lang="en-US" dirty="0" smtClean="0"/>
              <a:t>Notice interruption</a:t>
            </a:r>
          </a:p>
          <a:p>
            <a:pPr lvl="1"/>
            <a:r>
              <a:rPr lang="en-US" dirty="0" smtClean="0"/>
              <a:t>As short as 16ms</a:t>
            </a:r>
          </a:p>
          <a:p>
            <a:r>
              <a:rPr lang="en-US" dirty="0" smtClean="0"/>
              <a:t>Single-</a:t>
            </a:r>
            <a:r>
              <a:rPr lang="en-US" dirty="0" err="1" smtClean="0"/>
              <a:t>ms</a:t>
            </a:r>
            <a:r>
              <a:rPr lang="en-US" dirty="0" smtClean="0"/>
              <a:t> duration looks as long as</a:t>
            </a:r>
          </a:p>
          <a:p>
            <a:pPr lvl="1"/>
            <a:r>
              <a:rPr lang="en-US" dirty="0" smtClean="0"/>
              <a:t>100-400ms</a:t>
            </a:r>
          </a:p>
          <a:p>
            <a:r>
              <a:rPr lang="en-US" dirty="0" smtClean="0"/>
              <a:t>10ms green followed by 10ms red</a:t>
            </a:r>
          </a:p>
          <a:p>
            <a:pPr lvl="1"/>
            <a:r>
              <a:rPr lang="en-US" dirty="0" smtClean="0"/>
              <a:t>May appear as single yellow stimulus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41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might you want to sample at a higher frame-rate than the 30fps?</a:t>
            </a:r>
          </a:p>
          <a:p>
            <a:r>
              <a:rPr lang="en-US" dirty="0" smtClean="0"/>
              <a:t>Be as professional as possible</a:t>
            </a:r>
          </a:p>
          <a:p>
            <a:pPr lvl="1"/>
            <a:r>
              <a:rPr lang="en-US" dirty="0" smtClean="0"/>
              <a:t>Avoid flame wars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technical depth to back it</a:t>
            </a:r>
          </a:p>
          <a:p>
            <a:pPr lvl="1"/>
            <a:r>
              <a:rPr lang="en-US" dirty="0" smtClean="0"/>
              <a:t>Avoid sounding technical just to be cool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21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b="1" i="1" dirty="0" smtClean="0"/>
              <a:t>two</a:t>
            </a:r>
            <a:r>
              <a:rPr lang="en-US" dirty="0" smtClean="0"/>
              <a:t> ways we can avoid the stroboscopic effect in a video game simulation of a rotating wheel?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32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an image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55626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2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HD/1080p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4098" name="Picture 2" descr="http://upload.wikimedia.org/wikipedia/commons/f/fa/Definitions_of_TV_standarts_till_Full_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71467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large is an uncompressed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1080p</a:t>
            </a:r>
          </a:p>
          <a:p>
            <a:pPr lvl="1"/>
            <a:r>
              <a:rPr lang="en-US" dirty="0" smtClean="0"/>
              <a:t>1920 x 1080</a:t>
            </a:r>
          </a:p>
          <a:p>
            <a:pPr lvl="1"/>
            <a:r>
              <a:rPr lang="en-US" dirty="0" smtClean="0"/>
              <a:t>3 channels (RGB), each 8 bits</a:t>
            </a:r>
          </a:p>
          <a:p>
            <a:r>
              <a:rPr lang="en-US" dirty="0" smtClean="0"/>
              <a:t>How many bytes for one image?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8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uncompressed </a:t>
            </a:r>
            <a:br>
              <a:rPr lang="en-US" dirty="0" smtClean="0"/>
            </a:br>
            <a:r>
              <a:rPr lang="en-US" dirty="0" smtClean="0"/>
              <a:t>data-rate?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1080p</a:t>
            </a:r>
          </a:p>
          <a:p>
            <a:pPr lvl="1"/>
            <a:r>
              <a:rPr lang="en-US" dirty="0"/>
              <a:t>1920 x 1080</a:t>
            </a:r>
          </a:p>
          <a:p>
            <a:pPr lvl="1"/>
            <a:r>
              <a:rPr lang="en-US" dirty="0"/>
              <a:t>3 channels (RGB), each 8 bits</a:t>
            </a:r>
          </a:p>
          <a:p>
            <a:pPr lvl="1"/>
            <a:r>
              <a:rPr lang="en-US" dirty="0" smtClean="0"/>
              <a:t>60 fps</a:t>
            </a:r>
          </a:p>
          <a:p>
            <a:r>
              <a:rPr lang="en-US" dirty="0" smtClean="0"/>
              <a:t>What is the data rate, in </a:t>
            </a:r>
            <a:r>
              <a:rPr lang="en-US" i="1" dirty="0" err="1" smtClean="0"/>
              <a:t>X</a:t>
            </a:r>
            <a:r>
              <a:rPr lang="en-US" dirty="0" err="1" smtClean="0"/>
              <a:t>bits</a:t>
            </a:r>
            <a:r>
              <a:rPr lang="en-US" dirty="0" smtClean="0"/>
              <a:t> per second?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49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(SI)   = 1,000,0000,000,000,000</a:t>
            </a:r>
          </a:p>
          <a:p>
            <a:r>
              <a:rPr lang="en-US" dirty="0" smtClean="0"/>
              <a:t>T (SI)   = 1,000,000,000,000</a:t>
            </a:r>
          </a:p>
          <a:p>
            <a:r>
              <a:rPr lang="en-US" dirty="0" smtClean="0"/>
              <a:t>G </a:t>
            </a:r>
            <a:r>
              <a:rPr lang="en-US" dirty="0"/>
              <a:t>(SI) = </a:t>
            </a:r>
            <a:r>
              <a:rPr lang="en-US" dirty="0" smtClean="0"/>
              <a:t>1,000,000,000</a:t>
            </a:r>
          </a:p>
          <a:p>
            <a:r>
              <a:rPr lang="en-US" dirty="0" smtClean="0"/>
              <a:t>M </a:t>
            </a:r>
            <a:r>
              <a:rPr lang="en-US" dirty="0"/>
              <a:t>(SI) = </a:t>
            </a:r>
            <a:r>
              <a:rPr lang="en-US" dirty="0" smtClean="0"/>
              <a:t>1,000,000</a:t>
            </a:r>
          </a:p>
          <a:p>
            <a:r>
              <a:rPr lang="en-US" dirty="0" smtClean="0"/>
              <a:t>K </a:t>
            </a:r>
            <a:r>
              <a:rPr lang="en-US" dirty="0"/>
              <a:t>(SI) =  </a:t>
            </a:r>
            <a:r>
              <a:rPr lang="en-US" dirty="0" smtClean="0"/>
              <a:t>1,000</a:t>
            </a:r>
          </a:p>
          <a:p>
            <a:r>
              <a:rPr lang="en-US" dirty="0" smtClean="0"/>
              <a:t>()   =  1</a:t>
            </a:r>
          </a:p>
          <a:p>
            <a:r>
              <a:rPr lang="en-US" dirty="0" smtClean="0"/>
              <a:t>m = 1/1,000</a:t>
            </a:r>
          </a:p>
          <a:p>
            <a:r>
              <a:rPr lang="en-US" dirty="0" smtClean="0"/>
              <a:t>us = 1/1,000,000</a:t>
            </a:r>
          </a:p>
          <a:p>
            <a:r>
              <a:rPr lang="en-US" dirty="0" smtClean="0"/>
              <a:t>ns = 1/1,000,000,000  (us = </a:t>
            </a:r>
            <a:r>
              <a:rPr lang="el-GR" dirty="0" smtClean="0"/>
              <a:t>μ</a:t>
            </a:r>
            <a:r>
              <a:rPr lang="en-US" dirty="0" smtClean="0"/>
              <a:t>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22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35707</TotalTime>
  <Words>2260</Words>
  <Application>Microsoft Office PowerPoint</Application>
  <PresentationFormat>On-screen Show (4:3)</PresentationFormat>
  <Paragraphs>633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Cambria Math</vt:lpstr>
      <vt:lpstr>Tahoma</vt:lpstr>
      <vt:lpstr>Times New Roman</vt:lpstr>
      <vt:lpstr>Wingdings</vt:lpstr>
      <vt:lpstr>2_Network</vt:lpstr>
      <vt:lpstr>    SE3910 Week 3, Class 3</vt:lpstr>
      <vt:lpstr>Lab 3 Spring 2016 response times button-press to LED</vt:lpstr>
      <vt:lpstr>Definitions for Quizzes/Exams</vt:lpstr>
      <vt:lpstr>Storing Color</vt:lpstr>
      <vt:lpstr>Storing an image</vt:lpstr>
      <vt:lpstr>Full HD/1080p</vt:lpstr>
      <vt:lpstr>How large is an uncompressed image?</vt:lpstr>
      <vt:lpstr>What is the uncompressed  data-rate?</vt:lpstr>
      <vt:lpstr>SI Multipliers</vt:lpstr>
      <vt:lpstr>Started Here Spring 2017, Week 5, Class 3</vt:lpstr>
      <vt:lpstr>Binary Multipliers</vt:lpstr>
      <vt:lpstr>Abbreviating </vt:lpstr>
      <vt:lpstr>H.262 Compression</vt:lpstr>
      <vt:lpstr>Transmitting data</vt:lpstr>
      <vt:lpstr>Physical cable data rates</vt:lpstr>
      <vt:lpstr>Physical transmission: Latency vs. Bandwidth</vt:lpstr>
      <vt:lpstr>The Stroboscopic Effect</vt:lpstr>
      <vt:lpstr>The Stroboscopic Effect (Aliasing)</vt:lpstr>
      <vt:lpstr>Safety</vt:lpstr>
      <vt:lpstr>Aliasing</vt:lpstr>
      <vt:lpstr>More aliasing</vt:lpstr>
      <vt:lpstr>Encoding audio signals digitally</vt:lpstr>
      <vt:lpstr>Sampling Theorem (again Nyquist)</vt:lpstr>
      <vt:lpstr>Buffering</vt:lpstr>
      <vt:lpstr>    SE3910 Week 4, Class 3</vt:lpstr>
      <vt:lpstr>Signals as sums of sine-waves</vt:lpstr>
      <vt:lpstr>What is analog bandwidth?</vt:lpstr>
      <vt:lpstr>PowerPoint Presentation</vt:lpstr>
      <vt:lpstr>Noise, Latency, and Bandwidth</vt:lpstr>
      <vt:lpstr>Claude Shannon –  Channel Capacity</vt:lpstr>
      <vt:lpstr>Channel capacity</vt:lpstr>
      <vt:lpstr>In-class exercise</vt:lpstr>
      <vt:lpstr>Quiz practice:  Analog to digital bandwidth</vt:lpstr>
      <vt:lpstr>Fiber-optic Transmission</vt:lpstr>
      <vt:lpstr>Sprint 2017, Week 8, Class 2: Stopped Here</vt:lpstr>
      <vt:lpstr>In-class activity</vt:lpstr>
      <vt:lpstr>In-class Activity: What is the data rate of classic NTSC television (as digital stream)?</vt:lpstr>
      <vt:lpstr>Classic NTSC channel layout</vt:lpstr>
      <vt:lpstr>In-class Activity: What digital bandwidth can be transmitted through a classic NTSC television (as digital stream)?</vt:lpstr>
      <vt:lpstr>Final Exercise</vt:lpstr>
      <vt:lpstr>Stopped Here Spring 2017 Week 8, Class 3</vt:lpstr>
      <vt:lpstr>Ex:</vt:lpstr>
      <vt:lpstr>Human eye</vt:lpstr>
      <vt:lpstr>Ex:</vt:lpstr>
      <vt:lpstr>Ex: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1320</cp:revision>
  <cp:lastPrinted>2017-04-06T20:56:46Z</cp:lastPrinted>
  <dcterms:created xsi:type="dcterms:W3CDTF">1999-09-06T21:32:20Z</dcterms:created>
  <dcterms:modified xsi:type="dcterms:W3CDTF">2017-05-05T22:07:54Z</dcterms:modified>
</cp:coreProperties>
</file>