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5.xml" ContentType="application/vnd.openxmlformats-officedocument.presentationml.notesSlide+xml"/>
  <Override PartName="/ppt/tags/tag18.xml" ContentType="application/vnd.openxmlformats-officedocument.presentationml.tags+xml"/>
  <Override PartName="/ppt/theme/themeOverride2.xml" ContentType="application/vnd.openxmlformats-officedocument.themeOverr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6.xml" ContentType="application/vnd.openxmlformats-officedocument.presentationml.notesSlide+xml"/>
  <Override PartName="/ppt/tags/tag21.xml" ContentType="application/vnd.openxmlformats-officedocument.presentationml.tags+xml"/>
  <Override PartName="/ppt/notesSlides/notesSlide17.xml" ContentType="application/vnd.openxmlformats-officedocument.presentationml.notesSlide+xml"/>
  <Override PartName="/ppt/tags/tag22.xml" ContentType="application/vnd.openxmlformats-officedocument.presentationml.tags+xml"/>
  <Override PartName="/ppt/notesSlides/notesSlide18.xml" ContentType="application/vnd.openxmlformats-officedocument.presentationml.notesSlide+xml"/>
  <Override PartName="/ppt/tags/tag23.xml" ContentType="application/vnd.openxmlformats-officedocument.presentationml.tags+xml"/>
  <Override PartName="/ppt/notesSlides/notesSlide19.xml" ContentType="application/vnd.openxmlformats-officedocument.presentationml.notesSlide+xml"/>
  <Override PartName="/ppt/tags/tag24.xml" ContentType="application/vnd.openxmlformats-officedocument.presentationml.tags+xml"/>
  <Override PartName="/ppt/notesSlides/notesSlide20.xml" ContentType="application/vnd.openxmlformats-officedocument.presentationml.notesSlide+xml"/>
  <Override PartName="/ppt/tags/tag25.xml" ContentType="application/vnd.openxmlformats-officedocument.presentationml.tags+xml"/>
  <Override PartName="/ppt/notesSlides/notesSlide21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22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23.xml" ContentType="application/vnd.openxmlformats-officedocument.presentationml.notesSlide+xml"/>
  <Override PartName="/ppt/tags/tag32.xml" ContentType="application/vnd.openxmlformats-officedocument.presentationml.tags+xml"/>
  <Override PartName="/ppt/notesSlides/notesSlide24.xml" ContentType="application/vnd.openxmlformats-officedocument.presentationml.notesSlide+xml"/>
  <Override PartName="/ppt/tags/tag33.xml" ContentType="application/vnd.openxmlformats-officedocument.presentationml.tags+xml"/>
  <Override PartName="/ppt/notesSlides/notesSlide25.xml" ContentType="application/vnd.openxmlformats-officedocument.presentationml.notesSlide+xml"/>
  <Override PartName="/ppt/tags/tag34.xml" ContentType="application/vnd.openxmlformats-officedocument.presentationml.tags+xml"/>
  <Override PartName="/ppt/notesSlides/notesSlide26.xml" ContentType="application/vnd.openxmlformats-officedocument.presentationml.notesSlide+xml"/>
  <Override PartName="/ppt/tags/tag35.xml" ContentType="application/vnd.openxmlformats-officedocument.presentationml.tags+xml"/>
  <Override PartName="/ppt/notesSlides/notesSlide27.xml" ContentType="application/vnd.openxmlformats-officedocument.presentationml.notesSlide+xml"/>
  <Override PartName="/ppt/tags/tag36.xml" ContentType="application/vnd.openxmlformats-officedocument.presentationml.tags+xml"/>
  <Override PartName="/ppt/notesSlides/notesSlide28.xml" ContentType="application/vnd.openxmlformats-officedocument.presentationml.notesSlide+xml"/>
  <Override PartName="/ppt/tags/tag37.xml" ContentType="application/vnd.openxmlformats-officedocument.presentationml.tags+xml"/>
  <Override PartName="/ppt/notesSlides/notesSlide29.xml" ContentType="application/vnd.openxmlformats-officedocument.presentationml.notesSlide+xml"/>
  <Override PartName="/ppt/tags/tag38.xml" ContentType="application/vnd.openxmlformats-officedocument.presentationml.tags+xml"/>
  <Override PartName="/ppt/notesSlides/notesSlide30.xml" ContentType="application/vnd.openxmlformats-officedocument.presentationml.notesSlide+xml"/>
  <Override PartName="/ppt/tags/tag39.xml" ContentType="application/vnd.openxmlformats-officedocument.presentationml.tags+xml"/>
  <Override PartName="/ppt/notesSlides/notesSlide31.xml" ContentType="application/vnd.openxmlformats-officedocument.presentationml.notesSlide+xml"/>
  <Override PartName="/ppt/tags/tag40.xml" ContentType="application/vnd.openxmlformats-officedocument.presentationml.tags+xml"/>
  <Override PartName="/ppt/notesSlides/notesSlide32.xml" ContentType="application/vnd.openxmlformats-officedocument.presentationml.notesSlide+xml"/>
  <Override PartName="/ppt/tags/tag41.xml" ContentType="application/vnd.openxmlformats-officedocument.presentationml.tags+xml"/>
  <Override PartName="/ppt/notesSlides/notesSlide33.xml" ContentType="application/vnd.openxmlformats-officedocument.presentationml.notesSlide+xml"/>
  <Override PartName="/ppt/tags/tag42.xml" ContentType="application/vnd.openxmlformats-officedocument.presentationml.tags+xml"/>
  <Override PartName="/ppt/notesSlides/notesSlide34.xml" ContentType="application/vnd.openxmlformats-officedocument.presentationml.notesSlide+xml"/>
  <Override PartName="/ppt/tags/tag43.xml" ContentType="application/vnd.openxmlformats-officedocument.presentationml.tags+xml"/>
  <Override PartName="/ppt/notesSlides/notesSlide35.xml" ContentType="application/vnd.openxmlformats-officedocument.presentationml.notesSlide+xml"/>
  <Override PartName="/ppt/tags/tag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40"/>
  </p:notesMasterIdLst>
  <p:handoutMasterIdLst>
    <p:handoutMasterId r:id="rId41"/>
  </p:handoutMasterIdLst>
  <p:sldIdLst>
    <p:sldId id="320" r:id="rId2"/>
    <p:sldId id="374" r:id="rId3"/>
    <p:sldId id="385" r:id="rId4"/>
    <p:sldId id="375" r:id="rId5"/>
    <p:sldId id="383" r:id="rId6"/>
    <p:sldId id="376" r:id="rId7"/>
    <p:sldId id="384" r:id="rId8"/>
    <p:sldId id="377" r:id="rId9"/>
    <p:sldId id="378" r:id="rId10"/>
    <p:sldId id="379" r:id="rId11"/>
    <p:sldId id="380" r:id="rId12"/>
    <p:sldId id="381" r:id="rId13"/>
    <p:sldId id="382" r:id="rId14"/>
    <p:sldId id="388" r:id="rId15"/>
    <p:sldId id="389" r:id="rId16"/>
    <p:sldId id="390" r:id="rId17"/>
    <p:sldId id="391" r:id="rId18"/>
    <p:sldId id="408" r:id="rId19"/>
    <p:sldId id="409" r:id="rId20"/>
    <p:sldId id="410" r:id="rId21"/>
    <p:sldId id="411" r:id="rId22"/>
    <p:sldId id="392" r:id="rId23"/>
    <p:sldId id="393" r:id="rId24"/>
    <p:sldId id="394" r:id="rId25"/>
    <p:sldId id="395" r:id="rId26"/>
    <p:sldId id="396" r:id="rId27"/>
    <p:sldId id="397" r:id="rId28"/>
    <p:sldId id="398" r:id="rId29"/>
    <p:sldId id="399" r:id="rId30"/>
    <p:sldId id="400" r:id="rId31"/>
    <p:sldId id="401" r:id="rId32"/>
    <p:sldId id="402" r:id="rId33"/>
    <p:sldId id="403" r:id="rId34"/>
    <p:sldId id="404" r:id="rId35"/>
    <p:sldId id="405" r:id="rId36"/>
    <p:sldId id="406" r:id="rId37"/>
    <p:sldId id="407" r:id="rId38"/>
    <p:sldId id="387" r:id="rId39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12" autoAdjust="0"/>
    <p:restoredTop sz="89836" autoAdjust="0"/>
  </p:normalViewPr>
  <p:slideViewPr>
    <p:cSldViewPr>
      <p:cViewPr varScale="1">
        <p:scale>
          <a:sx n="60" d="100"/>
          <a:sy n="60" d="100"/>
        </p:scale>
        <p:origin x="518" y="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227" d="62500"/>
        <a:sy n="40227" d="625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7905074365704287E-2"/>
          <c:y val="5.6030183727034118E-2"/>
          <c:w val="0.75898534558180231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Timing!$F$1</c:f>
              <c:strCache>
                <c:ptCount val="1"/>
                <c:pt idx="0">
                  <c:v>Busy</c:v>
                </c:pt>
              </c:strCache>
            </c:strRef>
          </c:tx>
          <c:invertIfNegative val="0"/>
          <c:cat>
            <c:numRef>
              <c:f>Timing!$E$3:$E$63</c:f>
              <c:numCache>
                <c:formatCode>General</c:formatCode>
                <c:ptCount val="6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</c:v>
                </c:pt>
                <c:pt idx="41">
                  <c:v>4.0999999999999996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4.7</c:v>
                </c:pt>
                <c:pt idx="48">
                  <c:v>4.8</c:v>
                </c:pt>
                <c:pt idx="49">
                  <c:v>4.9000000000000004</c:v>
                </c:pt>
                <c:pt idx="50">
                  <c:v>5</c:v>
                </c:pt>
                <c:pt idx="51">
                  <c:v>5.0999999999999996</c:v>
                </c:pt>
                <c:pt idx="52">
                  <c:v>5.2</c:v>
                </c:pt>
                <c:pt idx="53">
                  <c:v>5.3</c:v>
                </c:pt>
                <c:pt idx="54">
                  <c:v>5.4</c:v>
                </c:pt>
                <c:pt idx="55">
                  <c:v>5.5</c:v>
                </c:pt>
                <c:pt idx="56">
                  <c:v>5.6</c:v>
                </c:pt>
                <c:pt idx="57">
                  <c:v>5.7</c:v>
                </c:pt>
                <c:pt idx="58">
                  <c:v>5.8000000000000096</c:v>
                </c:pt>
                <c:pt idx="59">
                  <c:v>5.9000000000000101</c:v>
                </c:pt>
                <c:pt idx="60">
                  <c:v>6.0000000000000098</c:v>
                </c:pt>
              </c:numCache>
            </c:numRef>
          </c:cat>
          <c:val>
            <c:numRef>
              <c:f>Timing!$F$3:$F$63</c:f>
              <c:numCache>
                <c:formatCode>General</c:formatCode>
                <c:ptCount val="6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5</c:v>
                </c:pt>
                <c:pt idx="10">
                  <c:v>2</c:v>
                </c:pt>
                <c:pt idx="11">
                  <c:v>1</c:v>
                </c:pt>
                <c:pt idx="12">
                  <c:v>3</c:v>
                </c:pt>
                <c:pt idx="13">
                  <c:v>2</c:v>
                </c:pt>
                <c:pt idx="14">
                  <c:v>0</c:v>
                </c:pt>
                <c:pt idx="15">
                  <c:v>3</c:v>
                </c:pt>
                <c:pt idx="16">
                  <c:v>4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1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1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1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32-4B21-B30A-A29BC161F3E8}"/>
            </c:ext>
          </c:extLst>
        </c:ser>
        <c:ser>
          <c:idx val="1"/>
          <c:order val="1"/>
          <c:tx>
            <c:strRef>
              <c:f>Timing!$G$1</c:f>
              <c:strCache>
                <c:ptCount val="1"/>
                <c:pt idx="0">
                  <c:v>Interrupt</c:v>
                </c:pt>
              </c:strCache>
            </c:strRef>
          </c:tx>
          <c:invertIfNegative val="0"/>
          <c:cat>
            <c:numRef>
              <c:f>Timing!$E$3:$E$63</c:f>
              <c:numCache>
                <c:formatCode>General</c:formatCode>
                <c:ptCount val="6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</c:v>
                </c:pt>
                <c:pt idx="41">
                  <c:v>4.0999999999999996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4.7</c:v>
                </c:pt>
                <c:pt idx="48">
                  <c:v>4.8</c:v>
                </c:pt>
                <c:pt idx="49">
                  <c:v>4.9000000000000004</c:v>
                </c:pt>
                <c:pt idx="50">
                  <c:v>5</c:v>
                </c:pt>
                <c:pt idx="51">
                  <c:v>5.0999999999999996</c:v>
                </c:pt>
                <c:pt idx="52">
                  <c:v>5.2</c:v>
                </c:pt>
                <c:pt idx="53">
                  <c:v>5.3</c:v>
                </c:pt>
                <c:pt idx="54">
                  <c:v>5.4</c:v>
                </c:pt>
                <c:pt idx="55">
                  <c:v>5.5</c:v>
                </c:pt>
                <c:pt idx="56">
                  <c:v>5.6</c:v>
                </c:pt>
                <c:pt idx="57">
                  <c:v>5.7</c:v>
                </c:pt>
                <c:pt idx="58">
                  <c:v>5.8000000000000096</c:v>
                </c:pt>
                <c:pt idx="59">
                  <c:v>5.9000000000000101</c:v>
                </c:pt>
                <c:pt idx="60">
                  <c:v>6.0000000000000098</c:v>
                </c:pt>
              </c:numCache>
            </c:numRef>
          </c:cat>
          <c:val>
            <c:numRef>
              <c:f>Timing!$G$3:$G$63</c:f>
              <c:numCache>
                <c:formatCode>General</c:formatCode>
                <c:ptCount val="6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5</c:v>
                </c:pt>
                <c:pt idx="9">
                  <c:v>5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1</c:v>
                </c:pt>
                <c:pt idx="26">
                  <c:v>0</c:v>
                </c:pt>
                <c:pt idx="27">
                  <c:v>1</c:v>
                </c:pt>
                <c:pt idx="28">
                  <c:v>1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1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32-4B21-B30A-A29BC161F3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3679616"/>
        <c:axId val="82280448"/>
      </c:barChart>
      <c:catAx>
        <c:axId val="33679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2280448"/>
        <c:crosses val="autoZero"/>
        <c:auto val="1"/>
        <c:lblAlgn val="ctr"/>
        <c:lblOffset val="100"/>
        <c:tickMarkSkip val="10"/>
        <c:noMultiLvlLbl val="0"/>
      </c:catAx>
      <c:valAx>
        <c:axId val="82280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6796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30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30 March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3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5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6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8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2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3.xm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4.xm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5.xm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6.xm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7.xml"/></Relationships>
</file>

<file path=ppt/notesSlides/_rels/notesSlide2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8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9.xml"/></Relationships>
</file>

<file path=ppt/notesSlides/_rels/notesSlide3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0.xml"/></Relationships>
</file>

<file path=ppt/notesSlides/_rels/notesSlide3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1.xml"/></Relationships>
</file>

<file path=ppt/notesSlides/_rels/notesSlide3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2.xml"/></Relationships>
</file>

<file path=ppt/notesSlides/_rels/notesSlide3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3.xml"/></Relationships>
</file>

<file path=ppt/notesSlides/_rels/notesSlide3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4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17q3:</a:t>
            </a:r>
          </a:p>
          <a:p>
            <a:pPr lvl="0"/>
            <a:r>
              <a:rPr lang="en-US" dirty="0" smtClean="0"/>
              <a:t>1-2,4,6-7,10-15,17,22,26-36</a:t>
            </a:r>
          </a:p>
          <a:p>
            <a:pPr lvl="0"/>
            <a:r>
              <a:rPr lang="en-US" dirty="0" smtClean="0"/>
              <a:t>Print slides 20,21 on half sheets</a:t>
            </a:r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23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p.100-101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Illustrate these definitions.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8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Write out by hand</a:t>
            </a:r>
          </a:p>
          <a:p>
            <a:r>
              <a:rPr lang="en-US" dirty="0" smtClean="0"/>
              <a:t> - use creative spacing to emphasize</a:t>
            </a:r>
            <a:r>
              <a:rPr lang="en-US" baseline="0" dirty="0" smtClean="0"/>
              <a:t> structure</a:t>
            </a:r>
          </a:p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659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450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319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Skip calculation if time short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6049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example soln. </a:t>
            </a:r>
            <a:r>
              <a:rPr lang="en-US" smtClean="0"/>
              <a:t>in text.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425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719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665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Skip calculation if time short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60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Bold – coming up</a:t>
            </a:r>
          </a:p>
          <a:p>
            <a:r>
              <a:rPr lang="en-US" dirty="0" smtClean="0"/>
              <a:t>Italics –</a:t>
            </a:r>
            <a:r>
              <a:rPr lang="en-US" baseline="0" dirty="0" smtClean="0"/>
              <a:t> already done</a:t>
            </a:r>
          </a:p>
          <a:p>
            <a:r>
              <a:rPr lang="en-US" baseline="0" dirty="0" smtClean="0"/>
              <a:t>Red – coming up next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553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example soln. in text.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100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9550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Define </a:t>
            </a:r>
            <a:r>
              <a:rPr lang="en-US" dirty="0" err="1" smtClean="0"/>
              <a:t>d_i,j</a:t>
            </a:r>
            <a:r>
              <a:rPr lang="en-US" dirty="0" smtClean="0"/>
              <a:t> as well</a:t>
            </a:r>
          </a:p>
          <a:p>
            <a:endParaRPr lang="en-US" dirty="0" smtClean="0"/>
          </a:p>
          <a:p>
            <a:r>
              <a:rPr lang="en-US" dirty="0" smtClean="0"/>
              <a:t>Skip laxity if desired.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438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Illustrate the</a:t>
            </a:r>
            <a:r>
              <a:rPr lang="en-US" baseline="0" dirty="0" smtClean="0"/>
              <a:t> definitions rather than using words.</a:t>
            </a:r>
          </a:p>
          <a:p>
            <a:endParaRPr lang="en-US" dirty="0" smtClean="0"/>
          </a:p>
          <a:p>
            <a:r>
              <a:rPr lang="en-US" dirty="0" smtClean="0"/>
              <a:t>Third</a:t>
            </a:r>
            <a:r>
              <a:rPr lang="en-US" baseline="0" dirty="0" smtClean="0"/>
              <a:t> line: Assuming deadline = period (assumption made on next slide)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187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557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5247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Their</a:t>
            </a:r>
            <a:r>
              <a:rPr lang="en-US" baseline="0" dirty="0" smtClean="0"/>
              <a:t> assumption is that the task periods are uniformly distributed in the range [1 B], where if B&gt;50,  U&lt;=.85 is guaranteed(?) to meet the deadline on average…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83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44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410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97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83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381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403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2029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3309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7734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50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07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r>
              <a:rPr lang="en-US" baseline="0" dirty="0" smtClean="0"/>
              <a:t> the long tails – if this is a hard real-time system, it must have a deadline of …</a:t>
            </a:r>
          </a:p>
          <a:p>
            <a:r>
              <a:rPr lang="en-US" baseline="0" dirty="0" smtClean="0"/>
              <a:t>1 </a:t>
            </a:r>
            <a:r>
              <a:rPr lang="en-US" baseline="0" dirty="0" err="1" smtClean="0"/>
              <a:t>ms</a:t>
            </a:r>
            <a:r>
              <a:rPr lang="en-US" baseline="0" dirty="0" smtClean="0"/>
              <a:t>?</a:t>
            </a:r>
          </a:p>
          <a:p>
            <a:r>
              <a:rPr lang="en-US" baseline="0" dirty="0" smtClean="0"/>
              <a:t>2 </a:t>
            </a:r>
            <a:r>
              <a:rPr lang="en-US" baseline="0" dirty="0" err="1" smtClean="0"/>
              <a:t>ms</a:t>
            </a:r>
            <a:r>
              <a:rPr lang="en-US" baseline="0" dirty="0" smtClean="0"/>
              <a:t>?</a:t>
            </a:r>
          </a:p>
          <a:p>
            <a:r>
              <a:rPr lang="en-US" baseline="0" dirty="0" smtClean="0"/>
              <a:t>4 </a:t>
            </a:r>
            <a:r>
              <a:rPr lang="en-US" baseline="0" dirty="0" err="1" smtClean="0"/>
              <a:t>ms</a:t>
            </a:r>
            <a:r>
              <a:rPr lang="en-US" baseline="0" dirty="0" smtClean="0"/>
              <a:t>?</a:t>
            </a:r>
          </a:p>
          <a:p>
            <a:r>
              <a:rPr lang="en-US" baseline="0" dirty="0" smtClean="0"/>
              <a:t>6 </a:t>
            </a:r>
            <a:r>
              <a:rPr lang="en-US" baseline="0" dirty="0" err="1" smtClean="0"/>
              <a:t>ms</a:t>
            </a:r>
            <a:r>
              <a:rPr lang="en-US" baseline="0" dirty="0" smtClean="0"/>
              <a:t>?</a:t>
            </a:r>
          </a:p>
          <a:p>
            <a:r>
              <a:rPr lang="en-US" dirty="0" smtClean="0"/>
              <a:t>10 </a:t>
            </a:r>
            <a:r>
              <a:rPr lang="en-US" dirty="0" err="1" smtClean="0"/>
              <a:t>ms</a:t>
            </a:r>
            <a:r>
              <a:rPr lang="en-US" dirty="0" smtClean="0"/>
              <a:t>?</a:t>
            </a:r>
          </a:p>
          <a:p>
            <a:r>
              <a:rPr lang="en-US" dirty="0" smtClean="0"/>
              <a:t>100 </a:t>
            </a:r>
            <a:r>
              <a:rPr lang="en-US" dirty="0" err="1" smtClean="0"/>
              <a:t>ms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What about if the network is involved?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33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5239FB9-13D0-4962-86CD-0DCEDAB6F44E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819996-8FDA-4714-96DE-16A658449B7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48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01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24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79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8.png"/><Relationship Id="rId2" Type="http://schemas.openxmlformats.org/officeDocument/2006/relationships/tags" Target="../tags/tag19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7.emf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image" Target="../media/image10.png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ieeexplore.ieee.org/document/63567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Real-Time Operating Systems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Scheduling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Rate Monotonic Analysis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In Lab: Quiz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More circuits? More resistors?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More data-rate estimates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Real-time Operating Systems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Rate Monotonic Analysis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8" name="Title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>SE3910</a:t>
            </a:r>
            <a:br>
              <a:rPr lang="en-US" kern="0" dirty="0" smtClean="0"/>
            </a:br>
            <a:r>
              <a:rPr lang="en-US" kern="0" dirty="0" smtClean="0"/>
              <a:t>Week 4, Class 1</a:t>
            </a:r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round_robin_with_interrupts.jpg (1152×864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685800"/>
            <a:ext cx="94488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Round-Robin Scheduling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00671" y="1796534"/>
            <a:ext cx="410032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Round-Robin with Timed Interrupts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7478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Round-Robin Scheduling with </a:t>
            </a:r>
            <a:br>
              <a:rPr lang="en-US" dirty="0" smtClean="0"/>
            </a:br>
            <a:r>
              <a:rPr lang="en-US" dirty="0" smtClean="0"/>
              <a:t>pre-emption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1828800"/>
            <a:ext cx="8890000" cy="376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00200" y="1453980"/>
            <a:ext cx="70866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Round-Robin with Synchronous &amp; Asynchronous Interrupts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1645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 Code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Scheduling decisions are made periodically rather than arbitrarily</a:t>
            </a:r>
          </a:p>
          <a:p>
            <a:pPr lvl="1"/>
            <a:r>
              <a:rPr lang="en-US" dirty="0" smtClean="0"/>
              <a:t>Major cycle (</a:t>
            </a:r>
            <a:r>
              <a:rPr lang="en-US" dirty="0" err="1" smtClean="0"/>
              <a:t>hyperperiod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The minimum time required to execute tasks allocated to the CPU</a:t>
            </a:r>
          </a:p>
          <a:p>
            <a:pPr lvl="2"/>
            <a:r>
              <a:rPr lang="en-US" dirty="0" smtClean="0"/>
              <a:t>Equal to the least common multiple of the task periods</a:t>
            </a:r>
          </a:p>
          <a:p>
            <a:pPr lvl="1"/>
            <a:r>
              <a:rPr lang="en-US" dirty="0" smtClean="0"/>
              <a:t>Frames</a:t>
            </a:r>
          </a:p>
          <a:p>
            <a:pPr lvl="2"/>
            <a:r>
              <a:rPr lang="en-US" dirty="0" smtClean="0"/>
              <a:t>The locations where scheduling decisions are made</a:t>
            </a:r>
          </a:p>
          <a:p>
            <a:pPr lvl="2"/>
            <a:r>
              <a:rPr lang="en-US" dirty="0" smtClean="0"/>
              <a:t>No pre-emption within frames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888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2163762"/>
          </a:xfrm>
        </p:spPr>
        <p:txBody>
          <a:bodyPr/>
          <a:lstStyle/>
          <a:p>
            <a:r>
              <a:rPr lang="en-US" dirty="0" smtClean="0"/>
              <a:t>Optimal Cyclic Code Scheduling </a:t>
            </a:r>
            <a:br>
              <a:rPr lang="en-US" dirty="0" smtClean="0"/>
            </a:br>
            <a:r>
              <a:rPr lang="en-US" dirty="0" smtClean="0"/>
              <a:t>– Rate Monotonic Scheduling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19400"/>
            <a:ext cx="8458201" cy="1563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48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CPU usage</a:t>
            </a:r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1"/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" y="1828800"/>
            <a:ext cx="6559024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81000" y="4114799"/>
            <a:ext cx="8305800" cy="2016125"/>
          </a:xfrm>
        </p:spPr>
        <p:txBody>
          <a:bodyPr/>
          <a:lstStyle/>
          <a:p>
            <a:r>
              <a:rPr lang="el-GR" dirty="0" smtClean="0"/>
              <a:t>τ</a:t>
            </a:r>
            <a:r>
              <a:rPr lang="en-US" baseline="-25000" dirty="0" err="1" smtClean="0"/>
              <a:t>i</a:t>
            </a:r>
            <a:r>
              <a:rPr lang="en-US" dirty="0" smtClean="0"/>
              <a:t> – task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 – period </a:t>
            </a:r>
            <a:r>
              <a:rPr lang="en-US" dirty="0" err="1" smtClean="0"/>
              <a:t>i</a:t>
            </a:r>
            <a:r>
              <a:rPr lang="en-US" dirty="0" smtClean="0"/>
              <a:t> (</a:t>
            </a:r>
            <a:r>
              <a:rPr lang="en-US" dirty="0" err="1" smtClean="0"/>
              <a:t>ms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– execution time (</a:t>
            </a:r>
            <a:r>
              <a:rPr lang="en-US" dirty="0" err="1" smtClean="0"/>
              <a:t>ms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-- %CPU used for task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923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CPU usage (2)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u</a:t>
                </a:r>
                <a:r>
                  <a:rPr lang="en-US" baseline="-25000" dirty="0" err="1" smtClean="0"/>
                  <a:t>i</a:t>
                </a:r>
                <a:r>
                  <a:rPr lang="en-US" dirty="0" smtClean="0"/>
                  <a:t> = </a:t>
                </a:r>
                <a:r>
                  <a:rPr lang="en-US" dirty="0" err="1" smtClean="0"/>
                  <a:t>e</a:t>
                </a:r>
                <a:r>
                  <a:rPr lang="en-US" baseline="-25000" dirty="0" err="1" smtClean="0"/>
                  <a:t>i</a:t>
                </a:r>
                <a:r>
                  <a:rPr lang="en-US" dirty="0" smtClean="0"/>
                  <a:t>/p</a:t>
                </a:r>
                <a:r>
                  <a:rPr lang="en-US" baseline="-25000" dirty="0" smtClean="0"/>
                  <a:t>i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U 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704" t="-1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27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Exercise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48526"/>
            <a:ext cx="8229600" cy="2877637"/>
          </a:xfrm>
        </p:spPr>
        <p:txBody>
          <a:bodyPr/>
          <a:lstStyle/>
          <a:p>
            <a:r>
              <a:rPr lang="en-US" dirty="0" smtClean="0"/>
              <a:t>Calculation: What is the processor utilization for this problem?</a:t>
            </a:r>
          </a:p>
          <a:p>
            <a:r>
              <a:rPr lang="en-US" dirty="0" smtClean="0"/>
              <a:t>Based on RMA, what order will they execute and how will they execute?</a:t>
            </a:r>
          </a:p>
          <a:p>
            <a:r>
              <a:rPr lang="en-US" dirty="0" smtClean="0"/>
              <a:t>Hints: Draw release times, break up processing into multiple frames if needed.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27" y="685800"/>
            <a:ext cx="7606563" cy="2562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46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Rate-Monotonic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32" y="4639468"/>
            <a:ext cx="8868768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78" y="1340267"/>
            <a:ext cx="7602537" cy="256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7605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CPU usage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81000" y="4114799"/>
            <a:ext cx="8305800" cy="2016125"/>
          </a:xfrm>
        </p:spPr>
        <p:txBody>
          <a:bodyPr/>
          <a:lstStyle/>
          <a:p>
            <a:r>
              <a:rPr lang="el-GR" dirty="0" smtClean="0"/>
              <a:t>τ</a:t>
            </a:r>
            <a:r>
              <a:rPr lang="en-US" baseline="-25000" dirty="0" err="1" smtClean="0"/>
              <a:t>i</a:t>
            </a:r>
            <a:r>
              <a:rPr lang="en-US" dirty="0" smtClean="0"/>
              <a:t> – task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 – period </a:t>
            </a:r>
            <a:r>
              <a:rPr lang="en-US" dirty="0" err="1" smtClean="0"/>
              <a:t>i</a:t>
            </a:r>
            <a:r>
              <a:rPr lang="en-US" dirty="0" smtClean="0"/>
              <a:t> (</a:t>
            </a:r>
            <a:r>
              <a:rPr lang="en-US" dirty="0" err="1" smtClean="0"/>
              <a:t>ms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– execution time (</a:t>
            </a:r>
            <a:r>
              <a:rPr lang="en-US" dirty="0" err="1" smtClean="0"/>
              <a:t>ms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-- %CPU used for task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144462"/>
              </p:ext>
            </p:extLst>
          </p:nvPr>
        </p:nvGraphicFramePr>
        <p:xfrm>
          <a:off x="494714" y="1719260"/>
          <a:ext cx="8192085" cy="2494333"/>
        </p:xfrm>
        <a:graphic>
          <a:graphicData uri="http://schemas.openxmlformats.org/drawingml/2006/table">
            <a:tbl>
              <a:tblPr firstRow="1" firstCol="1" bandRow="1"/>
              <a:tblGrid>
                <a:gridCol w="1780806">
                  <a:extLst>
                    <a:ext uri="{9D8B030D-6E8A-4147-A177-3AD203B41FA5}">
                      <a16:colId xmlns:a16="http://schemas.microsoft.com/office/drawing/2014/main" val="3600800755"/>
                    </a:ext>
                  </a:extLst>
                </a:gridCol>
                <a:gridCol w="1629730">
                  <a:extLst>
                    <a:ext uri="{9D8B030D-6E8A-4147-A177-3AD203B41FA5}">
                      <a16:colId xmlns:a16="http://schemas.microsoft.com/office/drawing/2014/main" val="104107062"/>
                    </a:ext>
                  </a:extLst>
                </a:gridCol>
                <a:gridCol w="1673165">
                  <a:extLst>
                    <a:ext uri="{9D8B030D-6E8A-4147-A177-3AD203B41FA5}">
                      <a16:colId xmlns:a16="http://schemas.microsoft.com/office/drawing/2014/main" val="3363400550"/>
                    </a:ext>
                  </a:extLst>
                </a:gridCol>
                <a:gridCol w="1583463">
                  <a:extLst>
                    <a:ext uri="{9D8B030D-6E8A-4147-A177-3AD203B41FA5}">
                      <a16:colId xmlns:a16="http://schemas.microsoft.com/office/drawing/2014/main" val="1766454177"/>
                    </a:ext>
                  </a:extLst>
                </a:gridCol>
                <a:gridCol w="1524921">
                  <a:extLst>
                    <a:ext uri="{9D8B030D-6E8A-4147-A177-3AD203B41FA5}">
                      <a16:colId xmlns:a16="http://schemas.microsoft.com/office/drawing/2014/main" val="1266199267"/>
                    </a:ext>
                  </a:extLst>
                </a:gridCol>
              </a:tblGrid>
              <a:tr h="8352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Task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priority </a:t>
                      </a:r>
                      <a:b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(1 highest)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000" b="1" i="1" baseline="-25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en-US" sz="2000" b="1" i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(ms)</a:t>
                      </a:r>
                      <a:br>
                        <a:rPr lang="en-US" sz="2000" b="1" i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execution time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000" b="1" i="1" baseline="-25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en-US" sz="2000" b="1" i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000" b="1" i="1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ms</a:t>
                      </a:r>
                      <a:r>
                        <a:rPr lang="en-US" sz="2000" b="1" i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period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000" b="1" i="1" baseline="-25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en-US" sz="2000" b="1" i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2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CPU time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6258908"/>
                  </a:ext>
                </a:extLst>
              </a:tr>
              <a:tr h="6074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000" b="1" baseline="-25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89970"/>
                  </a:ext>
                </a:extLst>
              </a:tr>
              <a:tr h="4176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000" b="1" baseline="-25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218215"/>
                  </a:ext>
                </a:extLst>
              </a:tr>
              <a:tr h="4176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000" b="1" baseline="-25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010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486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CPU usage (2)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u</a:t>
                </a:r>
                <a:r>
                  <a:rPr lang="en-US" baseline="-25000" dirty="0" err="1" smtClean="0"/>
                  <a:t>i</a:t>
                </a:r>
                <a:r>
                  <a:rPr lang="en-US" dirty="0" smtClean="0"/>
                  <a:t> = </a:t>
                </a:r>
                <a:r>
                  <a:rPr lang="en-US" dirty="0" err="1" smtClean="0"/>
                  <a:t>e</a:t>
                </a:r>
                <a:r>
                  <a:rPr lang="en-US" baseline="-25000" dirty="0" err="1" smtClean="0"/>
                  <a:t>i</a:t>
                </a:r>
                <a:r>
                  <a:rPr lang="en-US" dirty="0" smtClean="0"/>
                  <a:t>/p</a:t>
                </a:r>
                <a:r>
                  <a:rPr lang="en-US" baseline="-25000" dirty="0" smtClean="0"/>
                  <a:t>i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U 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704" t="-1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612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/>
              <a:t>Understand concepts of time-critical computing and identify real-time systems</a:t>
            </a:r>
          </a:p>
          <a:p>
            <a:r>
              <a:rPr lang="en-US" i="1" dirty="0"/>
              <a:t>Get familiar with a host-target development environment for time-critical systems</a:t>
            </a:r>
          </a:p>
          <a:p>
            <a:r>
              <a:rPr lang="en-US" b="1" dirty="0"/>
              <a:t>Write multitasking computer programs </a:t>
            </a:r>
            <a:r>
              <a:rPr lang="en-US" dirty="0"/>
              <a:t>with inter-task communication and synchronization</a:t>
            </a:r>
          </a:p>
          <a:p>
            <a:r>
              <a:rPr lang="en-US" dirty="0"/>
              <a:t>Apply concepts of </a:t>
            </a:r>
            <a:r>
              <a:rPr lang="en-US" b="1" dirty="0"/>
              <a:t>inter-task communication and synchronization </a:t>
            </a:r>
            <a:r>
              <a:rPr lang="en-US" dirty="0"/>
              <a:t>via shared memory, message queues, signals, semaphores, mailboxes</a:t>
            </a:r>
          </a:p>
          <a:p>
            <a:r>
              <a:rPr lang="en-US" dirty="0"/>
              <a:t>Understand </a:t>
            </a:r>
            <a:r>
              <a:rPr lang="en-US" b="1" dirty="0">
                <a:solidFill>
                  <a:srgbClr val="FF0000"/>
                </a:solidFill>
              </a:rPr>
              <a:t>real-time kernels and task scheduling</a:t>
            </a:r>
          </a:p>
          <a:p>
            <a:r>
              <a:rPr lang="en-US" dirty="0"/>
              <a:t>Understand concepts of </a:t>
            </a:r>
            <a:r>
              <a:rPr lang="en-US" b="1" dirty="0"/>
              <a:t>reliability </a:t>
            </a:r>
            <a:r>
              <a:rPr lang="en-US" dirty="0"/>
              <a:t>in relation to real-time software</a:t>
            </a:r>
          </a:p>
          <a:p>
            <a:r>
              <a:rPr lang="en-US" b="1" dirty="0"/>
              <a:t>Construct distributed real-time applications </a:t>
            </a:r>
            <a:r>
              <a:rPr lang="en-US" dirty="0"/>
              <a:t>using a commercial Real-Time Operating System</a:t>
            </a:r>
          </a:p>
          <a:p>
            <a:r>
              <a:rPr lang="en-US" b="1" i="1" dirty="0">
                <a:solidFill>
                  <a:srgbClr val="FF0000"/>
                </a:solidFill>
              </a:rPr>
              <a:t>Analyze</a:t>
            </a:r>
            <a:r>
              <a:rPr lang="en-US" b="1" i="1" dirty="0"/>
              <a:t> the performance </a:t>
            </a:r>
            <a:r>
              <a:rPr lang="en-US" dirty="0"/>
              <a:t>of a real-time system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6109384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http://catalog.msoe.edu/preview_course_nopop.php?catoid=14&amp;coid=15008&amp;</a:t>
            </a:r>
          </a:p>
        </p:txBody>
      </p:sp>
    </p:spTree>
    <p:extLst>
      <p:ext uri="{BB962C8B-B14F-4D97-AF65-F5344CB8AC3E}">
        <p14:creationId xmlns:p14="http://schemas.microsoft.com/office/powerpoint/2010/main" val="66307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Exercise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48526"/>
            <a:ext cx="8229600" cy="2877637"/>
          </a:xfrm>
        </p:spPr>
        <p:txBody>
          <a:bodyPr/>
          <a:lstStyle/>
          <a:p>
            <a:r>
              <a:rPr lang="en-US" dirty="0" smtClean="0"/>
              <a:t>Calculation: What is the processor utilization for this problem?</a:t>
            </a:r>
          </a:p>
          <a:p>
            <a:r>
              <a:rPr lang="en-US" dirty="0" smtClean="0"/>
              <a:t>Based on RMA, what order will they execute and how will they execute?</a:t>
            </a:r>
          </a:p>
          <a:p>
            <a:r>
              <a:rPr lang="en-US" dirty="0" smtClean="0"/>
              <a:t>Hints: Draw release times, allow interruptions at frame boundaries if needed.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260304"/>
              </p:ext>
            </p:extLst>
          </p:nvPr>
        </p:nvGraphicFramePr>
        <p:xfrm>
          <a:off x="457200" y="754193"/>
          <a:ext cx="7334542" cy="2494333"/>
        </p:xfrm>
        <a:graphic>
          <a:graphicData uri="http://schemas.openxmlformats.org/drawingml/2006/table">
            <a:tbl>
              <a:tblPr firstRow="1" firstCol="1" bandRow="1"/>
              <a:tblGrid>
                <a:gridCol w="923263">
                  <a:extLst>
                    <a:ext uri="{9D8B030D-6E8A-4147-A177-3AD203B41FA5}">
                      <a16:colId xmlns:a16="http://schemas.microsoft.com/office/drawing/2014/main" val="3600800755"/>
                    </a:ext>
                  </a:extLst>
                </a:gridCol>
                <a:gridCol w="1629730">
                  <a:extLst>
                    <a:ext uri="{9D8B030D-6E8A-4147-A177-3AD203B41FA5}">
                      <a16:colId xmlns:a16="http://schemas.microsoft.com/office/drawing/2014/main" val="104107062"/>
                    </a:ext>
                  </a:extLst>
                </a:gridCol>
                <a:gridCol w="1673165">
                  <a:extLst>
                    <a:ext uri="{9D8B030D-6E8A-4147-A177-3AD203B41FA5}">
                      <a16:colId xmlns:a16="http://schemas.microsoft.com/office/drawing/2014/main" val="3363400550"/>
                    </a:ext>
                  </a:extLst>
                </a:gridCol>
                <a:gridCol w="1583463">
                  <a:extLst>
                    <a:ext uri="{9D8B030D-6E8A-4147-A177-3AD203B41FA5}">
                      <a16:colId xmlns:a16="http://schemas.microsoft.com/office/drawing/2014/main" val="1766454177"/>
                    </a:ext>
                  </a:extLst>
                </a:gridCol>
                <a:gridCol w="1524921">
                  <a:extLst>
                    <a:ext uri="{9D8B030D-6E8A-4147-A177-3AD203B41FA5}">
                      <a16:colId xmlns:a16="http://schemas.microsoft.com/office/drawing/2014/main" val="1266199267"/>
                    </a:ext>
                  </a:extLst>
                </a:gridCol>
              </a:tblGrid>
              <a:tr h="8352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Task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priority </a:t>
                      </a:r>
                      <a:b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(1 highest)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000" b="1" i="1" baseline="-25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en-US" sz="2000" b="1" i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(ms)</a:t>
                      </a:r>
                      <a:br>
                        <a:rPr lang="en-US" sz="2000" b="1" i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execution time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000" b="1" i="1" baseline="-25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en-US" sz="2000" b="1" i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000" b="1" i="1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ms</a:t>
                      </a:r>
                      <a:r>
                        <a:rPr lang="en-US" sz="2000" b="1" i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period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000" b="1" i="1" baseline="-25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en-US" sz="2000" b="1" i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2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CPU time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6258908"/>
                  </a:ext>
                </a:extLst>
              </a:tr>
              <a:tr h="6074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000" b="1" baseline="-25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89970"/>
                  </a:ext>
                </a:extLst>
              </a:tr>
              <a:tr h="4176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000" b="1" baseline="-25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218215"/>
                  </a:ext>
                </a:extLst>
              </a:tr>
              <a:tr h="4176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000" b="1" baseline="-25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010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03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Rate-Monotonic Example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025386"/>
              </p:ext>
            </p:extLst>
          </p:nvPr>
        </p:nvGraphicFramePr>
        <p:xfrm>
          <a:off x="228597" y="4510531"/>
          <a:ext cx="8915408" cy="701040"/>
        </p:xfrm>
        <a:graphic>
          <a:graphicData uri="http://schemas.openxmlformats.org/drawingml/2006/table">
            <a:tbl>
              <a:tblPr firstRow="1" firstCol="1" bandRow="1"/>
              <a:tblGrid>
                <a:gridCol w="376192">
                  <a:extLst>
                    <a:ext uri="{9D8B030D-6E8A-4147-A177-3AD203B41FA5}">
                      <a16:colId xmlns:a16="http://schemas.microsoft.com/office/drawing/2014/main" val="1953729125"/>
                    </a:ext>
                  </a:extLst>
                </a:gridCol>
                <a:gridCol w="378550">
                  <a:extLst>
                    <a:ext uri="{9D8B030D-6E8A-4147-A177-3AD203B41FA5}">
                      <a16:colId xmlns:a16="http://schemas.microsoft.com/office/drawing/2014/main" val="913863366"/>
                    </a:ext>
                  </a:extLst>
                </a:gridCol>
                <a:gridCol w="378550">
                  <a:extLst>
                    <a:ext uri="{9D8B030D-6E8A-4147-A177-3AD203B41FA5}">
                      <a16:colId xmlns:a16="http://schemas.microsoft.com/office/drawing/2014/main" val="2356527695"/>
                    </a:ext>
                  </a:extLst>
                </a:gridCol>
                <a:gridCol w="377372">
                  <a:extLst>
                    <a:ext uri="{9D8B030D-6E8A-4147-A177-3AD203B41FA5}">
                      <a16:colId xmlns:a16="http://schemas.microsoft.com/office/drawing/2014/main" val="3507050464"/>
                    </a:ext>
                  </a:extLst>
                </a:gridCol>
                <a:gridCol w="377372">
                  <a:extLst>
                    <a:ext uri="{9D8B030D-6E8A-4147-A177-3AD203B41FA5}">
                      <a16:colId xmlns:a16="http://schemas.microsoft.com/office/drawing/2014/main" val="2956031267"/>
                    </a:ext>
                  </a:extLst>
                </a:gridCol>
                <a:gridCol w="377372">
                  <a:extLst>
                    <a:ext uri="{9D8B030D-6E8A-4147-A177-3AD203B41FA5}">
                      <a16:colId xmlns:a16="http://schemas.microsoft.com/office/drawing/2014/main" val="3140217281"/>
                    </a:ext>
                  </a:extLst>
                </a:gridCol>
                <a:gridCol w="377372">
                  <a:extLst>
                    <a:ext uri="{9D8B030D-6E8A-4147-A177-3AD203B41FA5}">
                      <a16:colId xmlns:a16="http://schemas.microsoft.com/office/drawing/2014/main" val="1410354041"/>
                    </a:ext>
                  </a:extLst>
                </a:gridCol>
                <a:gridCol w="377372">
                  <a:extLst>
                    <a:ext uri="{9D8B030D-6E8A-4147-A177-3AD203B41FA5}">
                      <a16:colId xmlns:a16="http://schemas.microsoft.com/office/drawing/2014/main" val="2629774434"/>
                    </a:ext>
                  </a:extLst>
                </a:gridCol>
                <a:gridCol w="377372">
                  <a:extLst>
                    <a:ext uri="{9D8B030D-6E8A-4147-A177-3AD203B41FA5}">
                      <a16:colId xmlns:a16="http://schemas.microsoft.com/office/drawing/2014/main" val="1062671673"/>
                    </a:ext>
                  </a:extLst>
                </a:gridCol>
                <a:gridCol w="377372">
                  <a:extLst>
                    <a:ext uri="{9D8B030D-6E8A-4147-A177-3AD203B41FA5}">
                      <a16:colId xmlns:a16="http://schemas.microsoft.com/office/drawing/2014/main" val="1375849162"/>
                    </a:ext>
                  </a:extLst>
                </a:gridCol>
                <a:gridCol w="377372">
                  <a:extLst>
                    <a:ext uri="{9D8B030D-6E8A-4147-A177-3AD203B41FA5}">
                      <a16:colId xmlns:a16="http://schemas.microsoft.com/office/drawing/2014/main" val="2566348136"/>
                    </a:ext>
                  </a:extLst>
                </a:gridCol>
                <a:gridCol w="377372">
                  <a:extLst>
                    <a:ext uri="{9D8B030D-6E8A-4147-A177-3AD203B41FA5}">
                      <a16:colId xmlns:a16="http://schemas.microsoft.com/office/drawing/2014/main" val="338289334"/>
                    </a:ext>
                  </a:extLst>
                </a:gridCol>
                <a:gridCol w="377372">
                  <a:extLst>
                    <a:ext uri="{9D8B030D-6E8A-4147-A177-3AD203B41FA5}">
                      <a16:colId xmlns:a16="http://schemas.microsoft.com/office/drawing/2014/main" val="2005913141"/>
                    </a:ext>
                  </a:extLst>
                </a:gridCol>
                <a:gridCol w="377372">
                  <a:extLst>
                    <a:ext uri="{9D8B030D-6E8A-4147-A177-3AD203B41FA5}">
                      <a16:colId xmlns:a16="http://schemas.microsoft.com/office/drawing/2014/main" val="2860011524"/>
                    </a:ext>
                  </a:extLst>
                </a:gridCol>
                <a:gridCol w="377372">
                  <a:extLst>
                    <a:ext uri="{9D8B030D-6E8A-4147-A177-3AD203B41FA5}">
                      <a16:colId xmlns:a16="http://schemas.microsoft.com/office/drawing/2014/main" val="3068479845"/>
                    </a:ext>
                  </a:extLst>
                </a:gridCol>
                <a:gridCol w="377372">
                  <a:extLst>
                    <a:ext uri="{9D8B030D-6E8A-4147-A177-3AD203B41FA5}">
                      <a16:colId xmlns:a16="http://schemas.microsoft.com/office/drawing/2014/main" val="3607850988"/>
                    </a:ext>
                  </a:extLst>
                </a:gridCol>
                <a:gridCol w="377372">
                  <a:extLst>
                    <a:ext uri="{9D8B030D-6E8A-4147-A177-3AD203B41FA5}">
                      <a16:colId xmlns:a16="http://schemas.microsoft.com/office/drawing/2014/main" val="1197372271"/>
                    </a:ext>
                  </a:extLst>
                </a:gridCol>
                <a:gridCol w="375013">
                  <a:extLst>
                    <a:ext uri="{9D8B030D-6E8A-4147-A177-3AD203B41FA5}">
                      <a16:colId xmlns:a16="http://schemas.microsoft.com/office/drawing/2014/main" val="1980584626"/>
                    </a:ext>
                  </a:extLst>
                </a:gridCol>
                <a:gridCol w="377372">
                  <a:extLst>
                    <a:ext uri="{9D8B030D-6E8A-4147-A177-3AD203B41FA5}">
                      <a16:colId xmlns:a16="http://schemas.microsoft.com/office/drawing/2014/main" val="1791765051"/>
                    </a:ext>
                  </a:extLst>
                </a:gridCol>
                <a:gridCol w="377372">
                  <a:extLst>
                    <a:ext uri="{9D8B030D-6E8A-4147-A177-3AD203B41FA5}">
                      <a16:colId xmlns:a16="http://schemas.microsoft.com/office/drawing/2014/main" val="2806300762"/>
                    </a:ext>
                  </a:extLst>
                </a:gridCol>
                <a:gridCol w="1369151">
                  <a:extLst>
                    <a:ext uri="{9D8B030D-6E8A-4147-A177-3AD203B41FA5}">
                      <a16:colId xmlns:a16="http://schemas.microsoft.com/office/drawing/2014/main" val="2718199334"/>
                    </a:ext>
                  </a:extLst>
                </a:gridCol>
              </a:tblGrid>
              <a:tr h="5186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omic Sans MS" panose="030F0702030302020204" pitchFamily="66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Task number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0570067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688205"/>
              </p:ext>
            </p:extLst>
          </p:nvPr>
        </p:nvGraphicFramePr>
        <p:xfrm>
          <a:off x="457200" y="1698161"/>
          <a:ext cx="7334542" cy="2494333"/>
        </p:xfrm>
        <a:graphic>
          <a:graphicData uri="http://schemas.openxmlformats.org/drawingml/2006/table">
            <a:tbl>
              <a:tblPr firstRow="1" firstCol="1" bandRow="1"/>
              <a:tblGrid>
                <a:gridCol w="923263">
                  <a:extLst>
                    <a:ext uri="{9D8B030D-6E8A-4147-A177-3AD203B41FA5}">
                      <a16:colId xmlns:a16="http://schemas.microsoft.com/office/drawing/2014/main" val="3600800755"/>
                    </a:ext>
                  </a:extLst>
                </a:gridCol>
                <a:gridCol w="1629730">
                  <a:extLst>
                    <a:ext uri="{9D8B030D-6E8A-4147-A177-3AD203B41FA5}">
                      <a16:colId xmlns:a16="http://schemas.microsoft.com/office/drawing/2014/main" val="104107062"/>
                    </a:ext>
                  </a:extLst>
                </a:gridCol>
                <a:gridCol w="1673165">
                  <a:extLst>
                    <a:ext uri="{9D8B030D-6E8A-4147-A177-3AD203B41FA5}">
                      <a16:colId xmlns:a16="http://schemas.microsoft.com/office/drawing/2014/main" val="3363400550"/>
                    </a:ext>
                  </a:extLst>
                </a:gridCol>
                <a:gridCol w="1583463">
                  <a:extLst>
                    <a:ext uri="{9D8B030D-6E8A-4147-A177-3AD203B41FA5}">
                      <a16:colId xmlns:a16="http://schemas.microsoft.com/office/drawing/2014/main" val="1766454177"/>
                    </a:ext>
                  </a:extLst>
                </a:gridCol>
                <a:gridCol w="1524921">
                  <a:extLst>
                    <a:ext uri="{9D8B030D-6E8A-4147-A177-3AD203B41FA5}">
                      <a16:colId xmlns:a16="http://schemas.microsoft.com/office/drawing/2014/main" val="1266199267"/>
                    </a:ext>
                  </a:extLst>
                </a:gridCol>
              </a:tblGrid>
              <a:tr h="8352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Task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priority </a:t>
                      </a:r>
                      <a:b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(1 highest)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000" b="1" i="1" baseline="-25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en-US" sz="2000" b="1" i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(ms)</a:t>
                      </a:r>
                      <a:br>
                        <a:rPr lang="en-US" sz="2000" b="1" i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execution time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000" b="1" i="1" baseline="-25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en-US" sz="2000" b="1" i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000" b="1" i="1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ms</a:t>
                      </a:r>
                      <a:r>
                        <a:rPr lang="en-US" sz="2000" b="1" i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period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000" b="1" i="1" baseline="-25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en-US" sz="2000" b="1" i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2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CPU time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6258908"/>
                  </a:ext>
                </a:extLst>
              </a:tr>
              <a:tr h="6074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000" b="1" baseline="-25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89970"/>
                  </a:ext>
                </a:extLst>
              </a:tr>
              <a:tr h="4176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000" b="1" baseline="-25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218215"/>
                  </a:ext>
                </a:extLst>
              </a:tr>
              <a:tr h="4176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000" b="1" baseline="-25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01082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466088"/>
              </p:ext>
            </p:extLst>
          </p:nvPr>
        </p:nvGraphicFramePr>
        <p:xfrm>
          <a:off x="76200" y="5253149"/>
          <a:ext cx="8305808" cy="842851"/>
        </p:xfrm>
        <a:graphic>
          <a:graphicData uri="http://schemas.openxmlformats.org/drawingml/2006/table">
            <a:tbl>
              <a:tblPr firstRow="1" firstCol="1" bandRow="1"/>
              <a:tblGrid>
                <a:gridCol w="376623">
                  <a:extLst>
                    <a:ext uri="{9D8B030D-6E8A-4147-A177-3AD203B41FA5}">
                      <a16:colId xmlns:a16="http://schemas.microsoft.com/office/drawing/2014/main" val="2615815642"/>
                    </a:ext>
                  </a:extLst>
                </a:gridCol>
                <a:gridCol w="376623">
                  <a:extLst>
                    <a:ext uri="{9D8B030D-6E8A-4147-A177-3AD203B41FA5}">
                      <a16:colId xmlns:a16="http://schemas.microsoft.com/office/drawing/2014/main" val="1497293037"/>
                    </a:ext>
                  </a:extLst>
                </a:gridCol>
                <a:gridCol w="377681">
                  <a:extLst>
                    <a:ext uri="{9D8B030D-6E8A-4147-A177-3AD203B41FA5}">
                      <a16:colId xmlns:a16="http://schemas.microsoft.com/office/drawing/2014/main" val="1878443425"/>
                    </a:ext>
                  </a:extLst>
                </a:gridCol>
                <a:gridCol w="377681">
                  <a:extLst>
                    <a:ext uri="{9D8B030D-6E8A-4147-A177-3AD203B41FA5}">
                      <a16:colId xmlns:a16="http://schemas.microsoft.com/office/drawing/2014/main" val="3759063761"/>
                    </a:ext>
                  </a:extLst>
                </a:gridCol>
                <a:gridCol w="377681">
                  <a:extLst>
                    <a:ext uri="{9D8B030D-6E8A-4147-A177-3AD203B41FA5}">
                      <a16:colId xmlns:a16="http://schemas.microsoft.com/office/drawing/2014/main" val="1035765344"/>
                    </a:ext>
                  </a:extLst>
                </a:gridCol>
                <a:gridCol w="377681">
                  <a:extLst>
                    <a:ext uri="{9D8B030D-6E8A-4147-A177-3AD203B41FA5}">
                      <a16:colId xmlns:a16="http://schemas.microsoft.com/office/drawing/2014/main" val="1241324998"/>
                    </a:ext>
                  </a:extLst>
                </a:gridCol>
                <a:gridCol w="377681">
                  <a:extLst>
                    <a:ext uri="{9D8B030D-6E8A-4147-A177-3AD203B41FA5}">
                      <a16:colId xmlns:a16="http://schemas.microsoft.com/office/drawing/2014/main" val="3886615019"/>
                    </a:ext>
                  </a:extLst>
                </a:gridCol>
                <a:gridCol w="377681">
                  <a:extLst>
                    <a:ext uri="{9D8B030D-6E8A-4147-A177-3AD203B41FA5}">
                      <a16:colId xmlns:a16="http://schemas.microsoft.com/office/drawing/2014/main" val="2795723429"/>
                    </a:ext>
                  </a:extLst>
                </a:gridCol>
                <a:gridCol w="377681">
                  <a:extLst>
                    <a:ext uri="{9D8B030D-6E8A-4147-A177-3AD203B41FA5}">
                      <a16:colId xmlns:a16="http://schemas.microsoft.com/office/drawing/2014/main" val="1990080827"/>
                    </a:ext>
                  </a:extLst>
                </a:gridCol>
                <a:gridCol w="377681">
                  <a:extLst>
                    <a:ext uri="{9D8B030D-6E8A-4147-A177-3AD203B41FA5}">
                      <a16:colId xmlns:a16="http://schemas.microsoft.com/office/drawing/2014/main" val="2811154102"/>
                    </a:ext>
                  </a:extLst>
                </a:gridCol>
                <a:gridCol w="377681">
                  <a:extLst>
                    <a:ext uri="{9D8B030D-6E8A-4147-A177-3AD203B41FA5}">
                      <a16:colId xmlns:a16="http://schemas.microsoft.com/office/drawing/2014/main" val="1998383879"/>
                    </a:ext>
                  </a:extLst>
                </a:gridCol>
                <a:gridCol w="376623">
                  <a:extLst>
                    <a:ext uri="{9D8B030D-6E8A-4147-A177-3AD203B41FA5}">
                      <a16:colId xmlns:a16="http://schemas.microsoft.com/office/drawing/2014/main" val="1025679214"/>
                    </a:ext>
                  </a:extLst>
                </a:gridCol>
                <a:gridCol w="377681">
                  <a:extLst>
                    <a:ext uri="{9D8B030D-6E8A-4147-A177-3AD203B41FA5}">
                      <a16:colId xmlns:a16="http://schemas.microsoft.com/office/drawing/2014/main" val="1327598967"/>
                    </a:ext>
                  </a:extLst>
                </a:gridCol>
                <a:gridCol w="377681">
                  <a:extLst>
                    <a:ext uri="{9D8B030D-6E8A-4147-A177-3AD203B41FA5}">
                      <a16:colId xmlns:a16="http://schemas.microsoft.com/office/drawing/2014/main" val="2012341987"/>
                    </a:ext>
                  </a:extLst>
                </a:gridCol>
                <a:gridCol w="377681">
                  <a:extLst>
                    <a:ext uri="{9D8B030D-6E8A-4147-A177-3AD203B41FA5}">
                      <a16:colId xmlns:a16="http://schemas.microsoft.com/office/drawing/2014/main" val="112452359"/>
                    </a:ext>
                  </a:extLst>
                </a:gridCol>
                <a:gridCol w="377681">
                  <a:extLst>
                    <a:ext uri="{9D8B030D-6E8A-4147-A177-3AD203B41FA5}">
                      <a16:colId xmlns:a16="http://schemas.microsoft.com/office/drawing/2014/main" val="4057193824"/>
                    </a:ext>
                  </a:extLst>
                </a:gridCol>
                <a:gridCol w="377681">
                  <a:extLst>
                    <a:ext uri="{9D8B030D-6E8A-4147-A177-3AD203B41FA5}">
                      <a16:colId xmlns:a16="http://schemas.microsoft.com/office/drawing/2014/main" val="1140230742"/>
                    </a:ext>
                  </a:extLst>
                </a:gridCol>
                <a:gridCol w="377681">
                  <a:extLst>
                    <a:ext uri="{9D8B030D-6E8A-4147-A177-3AD203B41FA5}">
                      <a16:colId xmlns:a16="http://schemas.microsoft.com/office/drawing/2014/main" val="3395328155"/>
                    </a:ext>
                  </a:extLst>
                </a:gridCol>
                <a:gridCol w="377681">
                  <a:extLst>
                    <a:ext uri="{9D8B030D-6E8A-4147-A177-3AD203B41FA5}">
                      <a16:colId xmlns:a16="http://schemas.microsoft.com/office/drawing/2014/main" val="743623012"/>
                    </a:ext>
                  </a:extLst>
                </a:gridCol>
                <a:gridCol w="377681">
                  <a:extLst>
                    <a:ext uri="{9D8B030D-6E8A-4147-A177-3AD203B41FA5}">
                      <a16:colId xmlns:a16="http://schemas.microsoft.com/office/drawing/2014/main" val="2877464114"/>
                    </a:ext>
                  </a:extLst>
                </a:gridCol>
                <a:gridCol w="377681">
                  <a:extLst>
                    <a:ext uri="{9D8B030D-6E8A-4147-A177-3AD203B41FA5}">
                      <a16:colId xmlns:a16="http://schemas.microsoft.com/office/drawing/2014/main" val="2080644473"/>
                    </a:ext>
                  </a:extLst>
                </a:gridCol>
                <a:gridCol w="377681">
                  <a:extLst>
                    <a:ext uri="{9D8B030D-6E8A-4147-A177-3AD203B41FA5}">
                      <a16:colId xmlns:a16="http://schemas.microsoft.com/office/drawing/2014/main" val="872480647"/>
                    </a:ext>
                  </a:extLst>
                </a:gridCol>
              </a:tblGrid>
              <a:tr h="8428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vert="ver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vert="ver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vert="ver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vert="ver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vert="ver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vert="ver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vert="ver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vert="ver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vert="ver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vert="ver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vert="ver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vert="ver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vert="ver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2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2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2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2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2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ms</a:t>
                      </a:r>
                      <a:endParaRPr lang="en-US" sz="20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6847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06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Assumptions needed for 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tasks in the task set considered are strictly periodic – release times happen exactly on the period</a:t>
            </a:r>
          </a:p>
          <a:p>
            <a:r>
              <a:rPr lang="en-US" dirty="0" smtClean="0"/>
              <a:t>The relative deadline of a task is equal to its period – deadline is on next period</a:t>
            </a:r>
          </a:p>
          <a:p>
            <a:r>
              <a:rPr lang="en-US" dirty="0" smtClean="0"/>
              <a:t>All tasks are independent; there are no precedence constraints.</a:t>
            </a:r>
          </a:p>
          <a:p>
            <a:r>
              <a:rPr lang="en-US" dirty="0" smtClean="0"/>
              <a:t>No task has any </a:t>
            </a:r>
            <a:r>
              <a:rPr lang="en-US" dirty="0" err="1" smtClean="0"/>
              <a:t>nonpreemptible</a:t>
            </a:r>
            <a:r>
              <a:rPr lang="en-US" dirty="0" smtClean="0"/>
              <a:t> section, and the cost of preemption is negligible.</a:t>
            </a:r>
          </a:p>
          <a:p>
            <a:r>
              <a:rPr lang="en-US" dirty="0" smtClean="0"/>
              <a:t>Only processing requirements are signiﬁcant; memory and I/O requirements are negligible.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338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err="1"/>
              <a:t>Laplante</a:t>
            </a:r>
            <a:r>
              <a:rPr lang="en-US" altLang="en-US" dirty="0"/>
              <a:t> and </a:t>
            </a:r>
            <a:r>
              <a:rPr lang="en-US" altLang="en-US" dirty="0" err="1"/>
              <a:t>Ovaske</a:t>
            </a:r>
            <a:r>
              <a:rPr lang="en-US" altLang="en-US" dirty="0"/>
              <a:t> 4E p. </a:t>
            </a:r>
            <a:r>
              <a:rPr lang="en-US" altLang="en-US" dirty="0" smtClean="0"/>
              <a:t>98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8661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065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71"/>
          <a:stretch/>
        </p:blipFill>
        <p:spPr bwMode="auto">
          <a:xfrm>
            <a:off x="457199" y="1846167"/>
            <a:ext cx="6445219" cy="1024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844"/>
          <a:stretch/>
        </p:blipFill>
        <p:spPr bwMode="auto">
          <a:xfrm>
            <a:off x="-330200" y="3488623"/>
            <a:ext cx="644522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b="36938"/>
          <a:stretch/>
        </p:blipFill>
        <p:spPr bwMode="auto">
          <a:xfrm>
            <a:off x="-330200" y="2870200"/>
            <a:ext cx="6445217" cy="61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46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the Rate Monotonic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it called Rate Monotonic?</a:t>
            </a:r>
          </a:p>
          <a:p>
            <a:r>
              <a:rPr lang="en-US" dirty="0" smtClean="0"/>
              <a:t>When is RMA guaranteed to work?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900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called Rate Monotonic?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do you think of when you hear the word monotonic?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595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Rate Monotonic Guaranteed to work?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For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 tasks, RMA is guaranteed to meet all deadlines if </a:t>
                </a: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𝑈</m:t>
                      </m:r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For a very large number of tasks (n approaching infinity), RMA is guaranteed to meet all deadlines if</a:t>
                </a:r>
                <a:br>
                  <a:rPr lang="en-US" dirty="0" smtClean="0"/>
                </a:br>
                <a:endParaRPr lang="en-US" sz="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𝑈</m:t>
                      </m:r>
                      <m:r>
                        <a:rPr lang="en-US" i="1">
                          <a:latin typeface="Cambria Math"/>
                        </a:rPr>
                        <m:t>≤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≈0.69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 smtClean="0"/>
                  <a:t>For many practical applications, RMA will work </a:t>
                </a:r>
                <a:r>
                  <a:rPr lang="en-US" dirty="0" smtClean="0"/>
                  <a:t>if (See </a:t>
                </a:r>
                <a:r>
                  <a:rPr lang="en-US" dirty="0" err="1" smtClean="0"/>
                  <a:t>Lehoczky</a:t>
                </a:r>
                <a:r>
                  <a:rPr lang="en-US" dirty="0" smtClean="0"/>
                  <a:t> et. al 1989)</a:t>
                </a: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𝑈</m:t>
                      </m:r>
                      <m:r>
                        <a:rPr lang="en-US" i="1">
                          <a:latin typeface="Cambria Math"/>
                        </a:rPr>
                        <m:t>≤0.85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344487" lvl="1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41" t="-1796" b="-13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312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your own micro-kernel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may choose to run really light-weight because</a:t>
            </a:r>
          </a:p>
          <a:p>
            <a:r>
              <a:rPr lang="en-US" dirty="0" smtClean="0"/>
              <a:t>You want the system to be more predictable</a:t>
            </a:r>
          </a:p>
          <a:p>
            <a:r>
              <a:rPr lang="en-US" dirty="0" smtClean="0"/>
              <a:t>To minimize overhead</a:t>
            </a:r>
          </a:p>
          <a:p>
            <a:pPr marL="0" indent="0">
              <a:buNone/>
            </a:pPr>
            <a:r>
              <a:rPr lang="en-US" dirty="0" smtClean="0"/>
              <a:t>In this case, you can write your own super-simple OS or micro-kernel.  Here are a few varieties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075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Micro-kernel: Simple polled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 **</a:t>
            </a:r>
            <a:r>
              <a:rPr lang="en-US" dirty="0" err="1" smtClean="0"/>
              <a:t>argv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 smtClean="0"/>
              <a:t>    while(true) {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if(</a:t>
            </a:r>
            <a:r>
              <a:rPr lang="en-US" dirty="0" err="1" smtClean="0"/>
              <a:t>packet_here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process_data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packet_here</a:t>
            </a:r>
            <a:r>
              <a:rPr lang="en-US" dirty="0" smtClean="0"/>
              <a:t> = 0;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}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15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material comes from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hapter 4 of last year’s custom text</a:t>
            </a:r>
          </a:p>
          <a:p>
            <a:pPr lvl="1"/>
            <a:r>
              <a:rPr lang="en-US" dirty="0" smtClean="0"/>
              <a:t>Chapter 3 of </a:t>
            </a:r>
            <a:r>
              <a:rPr lang="en-US" dirty="0" err="1" smtClean="0"/>
              <a:t>Laplante</a:t>
            </a:r>
            <a:r>
              <a:rPr lang="en-US" dirty="0" smtClean="0"/>
              <a:t> &amp; </a:t>
            </a:r>
            <a:r>
              <a:rPr lang="en-US" dirty="0" err="1" smtClean="0"/>
              <a:t>Ovaska</a:t>
            </a:r>
            <a:r>
              <a:rPr lang="en-US" dirty="0" smtClean="0"/>
              <a:t>, </a:t>
            </a:r>
            <a:r>
              <a:rPr lang="en-US" i="1" dirty="0" smtClean="0"/>
              <a:t>Real-Time Systems Design and Analysis, </a:t>
            </a: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ed.</a:t>
            </a:r>
          </a:p>
          <a:p>
            <a:pPr lvl="1"/>
            <a:endParaRPr lang="en-US" dirty="0" smtClean="0"/>
          </a:p>
          <a:p>
            <a:pPr lvl="1"/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760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Micro-kernel: Polled loop with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 **</a:t>
            </a:r>
            <a:r>
              <a:rPr lang="en-US" dirty="0" err="1" smtClean="0"/>
              <a:t>argv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 smtClean="0"/>
              <a:t>    while(true) {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if(</a:t>
            </a:r>
            <a:r>
              <a:rPr lang="en-US" dirty="0" err="1" smtClean="0"/>
              <a:t>packet_here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process_data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smtClean="0"/>
              <a:t>            pause(21); // </a:t>
            </a:r>
            <a:r>
              <a:rPr lang="en-US" dirty="0" err="1" smtClean="0"/>
              <a:t>ms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packet_here</a:t>
            </a:r>
            <a:r>
              <a:rPr lang="en-US" dirty="0" smtClean="0"/>
              <a:t> = 0;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}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104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Micro-kernel: Cyclic code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 **</a:t>
            </a:r>
            <a:r>
              <a:rPr lang="en-US" dirty="0" err="1" smtClean="0"/>
              <a:t>argv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 smtClean="0"/>
              <a:t>    while(true) {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task1();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task2();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task3();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31</a:t>
            </a:fld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3962400"/>
            <a:ext cx="320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(Not to be confused with Cyclic Code Scheduling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29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Micro-kernel: Cyclic code structure with high-rate task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 **</a:t>
            </a:r>
            <a:r>
              <a:rPr lang="en-US" dirty="0" err="1" smtClean="0"/>
              <a:t>argv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 smtClean="0"/>
              <a:t>    while(true) {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task1();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task2();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task3();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/>
              <a:t>task2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34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Micro-kernel: </a:t>
            </a:r>
            <a:r>
              <a:rPr lang="en-US" dirty="0" smtClean="0"/>
              <a:t>Co-routines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void task1() { //  called from a cyclic loop like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// previous slide</a:t>
            </a:r>
          </a:p>
          <a:p>
            <a:pPr marL="0" indent="0">
              <a:buNone/>
            </a:pPr>
            <a:r>
              <a:rPr lang="en-US" sz="2400" dirty="0" smtClean="0"/>
              <a:t>    if(state == state1)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phase1_1();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} else if(state == state2)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phase1_2();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} else if(state == state3)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phase1_3();</a:t>
            </a:r>
          </a:p>
          <a:p>
            <a:pPr marL="0" indent="0">
              <a:buNone/>
            </a:pPr>
            <a:r>
              <a:rPr lang="en-US" sz="2400" dirty="0" smtClean="0"/>
              <a:t>    }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}</a:t>
            </a:r>
          </a:p>
          <a:p>
            <a:pPr marL="0" indent="0">
              <a:buNone/>
            </a:pPr>
            <a:r>
              <a:rPr lang="en-US" sz="2400" dirty="0" smtClean="0"/>
              <a:t>/* task 2 is similar... */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106656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33</a:t>
            </a:fld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62600" y="2362200"/>
            <a:ext cx="3200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implements a state machine.</a:t>
            </a:r>
          </a:p>
          <a:p>
            <a:endParaRPr lang="en-US" sz="2800" dirty="0"/>
          </a:p>
          <a:p>
            <a:r>
              <a:rPr lang="en-US" sz="2800" dirty="0" smtClean="0"/>
              <a:t>Co-routines require a great deal of discipline to write correctly.  Ada has constructs to help…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0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Micro-kernel: Interrupt-driven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343400" cy="441166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main(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argc</a:t>
            </a:r>
            <a:r>
              <a:rPr lang="en-US" sz="2400" dirty="0" smtClean="0"/>
              <a:t>, char **</a:t>
            </a:r>
            <a:r>
              <a:rPr lang="en-US" sz="2400" dirty="0" err="1" smtClean="0"/>
              <a:t>argv</a:t>
            </a:r>
            <a:r>
              <a:rPr lang="en-US" sz="2400" dirty="0" smtClean="0"/>
              <a:t>) {</a:t>
            </a:r>
          </a:p>
          <a:p>
            <a:pPr marL="0" indent="0">
              <a:buNone/>
            </a:pPr>
            <a:r>
              <a:rPr lang="en-US" sz="2400" dirty="0" smtClean="0"/>
              <a:t>    while(true) {/* idle loop */}</a:t>
            </a:r>
          </a:p>
          <a:p>
            <a:pPr marL="0" indent="0">
              <a:buNone/>
            </a:pPr>
            <a:r>
              <a:rPr lang="en-US" sz="2400" dirty="0" smtClean="0"/>
              <a:t>}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void int1() {</a:t>
            </a:r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saveContext</a:t>
            </a:r>
            <a:r>
              <a:rPr lang="en-US" sz="2400" dirty="0" smtClean="0"/>
              <a:t>();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work1();</a:t>
            </a:r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restoreContext</a:t>
            </a:r>
            <a:r>
              <a:rPr lang="en-US" sz="2400" dirty="0" smtClean="0"/>
              <a:t>();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81600" y="1676400"/>
            <a:ext cx="4038600" cy="441166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void </a:t>
            </a:r>
            <a:r>
              <a:rPr lang="en-US" sz="2400" dirty="0" smtClean="0"/>
              <a:t>int2() </a:t>
            </a:r>
            <a:r>
              <a:rPr lang="en-US" sz="2400" dirty="0"/>
              <a:t>{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saveContext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work2();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restoreContext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 smtClean="0"/>
              <a:t>}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void </a:t>
            </a:r>
            <a:r>
              <a:rPr lang="en-US" sz="2400" dirty="0" smtClean="0"/>
              <a:t>int3() </a:t>
            </a:r>
            <a:r>
              <a:rPr lang="en-US" sz="2400" dirty="0"/>
              <a:t>{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saveContext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work3();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restoreContext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590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if a second interrupt occurs?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Disable interrupts</a:t>
            </a:r>
          </a:p>
          <a:p>
            <a:r>
              <a:rPr lang="en-US" dirty="0" smtClean="0"/>
              <a:t>Interrupt the interrupt… "Preemptive priority"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691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Micro-kernel: Foreground-background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343400" cy="441166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main(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argc</a:t>
            </a:r>
            <a:r>
              <a:rPr lang="en-US" sz="2400" dirty="0" smtClean="0"/>
              <a:t>, char **</a:t>
            </a:r>
            <a:r>
              <a:rPr lang="en-US" sz="2400" dirty="0" err="1" smtClean="0"/>
              <a:t>argv</a:t>
            </a:r>
            <a:r>
              <a:rPr lang="en-US" sz="2400" dirty="0" smtClean="0"/>
              <a:t>) {</a:t>
            </a:r>
          </a:p>
          <a:p>
            <a:pPr marL="0" indent="0">
              <a:buNone/>
            </a:pPr>
            <a:r>
              <a:rPr lang="en-US" sz="2400" dirty="0" smtClean="0"/>
              <a:t>    while(true)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</a:t>
            </a:r>
            <a:r>
              <a:rPr lang="en-US" sz="2400" b="1" dirty="0" err="1" smtClean="0"/>
              <a:t>do_low_priority</a:t>
            </a:r>
            <a:r>
              <a:rPr lang="en-US" sz="2400" b="1" dirty="0" smtClean="0"/>
              <a:t>();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}</a:t>
            </a:r>
          </a:p>
          <a:p>
            <a:pPr marL="0" indent="0">
              <a:buNone/>
            </a:pPr>
            <a:r>
              <a:rPr lang="en-US" sz="2400" dirty="0" smtClean="0"/>
              <a:t>}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void int1() {</a:t>
            </a:r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saveContext</a:t>
            </a:r>
            <a:r>
              <a:rPr lang="en-US" sz="2400" dirty="0" smtClean="0"/>
              <a:t>();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work1();</a:t>
            </a:r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restoreContext</a:t>
            </a:r>
            <a:r>
              <a:rPr lang="en-US" sz="2400" dirty="0" smtClean="0"/>
              <a:t>();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81600" y="1676400"/>
            <a:ext cx="4038600" cy="441166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void </a:t>
            </a:r>
            <a:r>
              <a:rPr lang="en-US" sz="2400" dirty="0" smtClean="0"/>
              <a:t>int2() </a:t>
            </a:r>
            <a:r>
              <a:rPr lang="en-US" sz="2400" dirty="0"/>
              <a:t>{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saveContext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work2();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restoreContext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 smtClean="0"/>
              <a:t>}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void </a:t>
            </a:r>
            <a:r>
              <a:rPr lang="en-US" sz="2400" dirty="0" smtClean="0"/>
              <a:t>int3() </a:t>
            </a:r>
            <a:r>
              <a:rPr lang="en-US" sz="2400" dirty="0"/>
              <a:t>{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saveContext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work3();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restoreContext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447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Foreground-background systems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this is the most general type of system. Depending on what code we use for </a:t>
            </a:r>
            <a:r>
              <a:rPr lang="en-US" dirty="0" err="1" smtClean="0"/>
              <a:t>do_low_priority</a:t>
            </a:r>
            <a:r>
              <a:rPr lang="en-US" dirty="0" smtClean="0"/>
              <a:t>() and for the int1(), int2(), </a:t>
            </a:r>
            <a:r>
              <a:rPr lang="en-US" dirty="0" err="1" smtClean="0"/>
              <a:t>etc</a:t>
            </a:r>
            <a:r>
              <a:rPr lang="en-US" dirty="0" smtClean="0"/>
              <a:t> methods, we can implement any of the other systems, even the co-routines one.</a:t>
            </a:r>
          </a:p>
          <a:p>
            <a:r>
              <a:rPr lang="en-US" dirty="0" smtClean="0"/>
              <a:t>(For those without interrupts, there aren't interrupt routines)</a:t>
            </a:r>
          </a:p>
          <a:p>
            <a:r>
              <a:rPr lang="en-US" dirty="0" smtClean="0"/>
              <a:t>(For the pure interrupt approach, we use an empty method for </a:t>
            </a:r>
            <a:r>
              <a:rPr lang="en-US" dirty="0" err="1" smtClean="0"/>
              <a:t>do_low</a:t>
            </a:r>
            <a:r>
              <a:rPr lang="en-US" dirty="0" err="1"/>
              <a:t>_</a:t>
            </a:r>
            <a:r>
              <a:rPr lang="en-US" dirty="0" err="1" smtClean="0"/>
              <a:t>priority</a:t>
            </a:r>
            <a:r>
              <a:rPr lang="en-US" dirty="0" smtClean="0"/>
              <a:t>())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13496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EB: Derek Malloy, </a:t>
            </a:r>
            <a:r>
              <a:rPr lang="en-US" i="1" dirty="0" smtClean="0"/>
              <a:t>Exploring </a:t>
            </a:r>
            <a:r>
              <a:rPr lang="en-US" i="1" dirty="0" err="1" smtClean="0"/>
              <a:t>Beaglebone</a:t>
            </a:r>
            <a:r>
              <a:rPr lang="en-US" i="1" dirty="0" smtClean="0"/>
              <a:t>,</a:t>
            </a:r>
            <a:r>
              <a:rPr lang="en-US" dirty="0" smtClean="0"/>
              <a:t> Wiley, 2015</a:t>
            </a:r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dirty="0" err="1"/>
              <a:t>Laplante</a:t>
            </a:r>
            <a:r>
              <a:rPr lang="en-US" dirty="0"/>
              <a:t> and </a:t>
            </a:r>
            <a:r>
              <a:rPr lang="en-US" dirty="0" err="1" smtClean="0"/>
              <a:t>Ovaska</a:t>
            </a:r>
            <a:r>
              <a:rPr lang="en-US" dirty="0" smtClean="0"/>
              <a:t>, </a:t>
            </a:r>
            <a:r>
              <a:rPr lang="en-US" i="1" dirty="0" smtClean="0"/>
              <a:t>Real-Time </a:t>
            </a:r>
            <a:r>
              <a:rPr lang="en-US" i="1" dirty="0"/>
              <a:t>Systems Design and </a:t>
            </a:r>
            <a:r>
              <a:rPr lang="en-US" i="1" dirty="0" smtClean="0"/>
              <a:t>Analysis</a:t>
            </a:r>
            <a:r>
              <a:rPr lang="en-US" dirty="0" smtClean="0"/>
              <a:t>, </a:t>
            </a:r>
            <a:r>
              <a:rPr lang="en-US" dirty="0"/>
              <a:t>Fourth Edition, Wiley, </a:t>
            </a:r>
            <a:r>
              <a:rPr lang="en-US" dirty="0" smtClean="0"/>
              <a:t>2012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dirty="0" err="1" smtClean="0"/>
              <a:t>Lehoczky</a:t>
            </a:r>
            <a:r>
              <a:rPr lang="en-US" dirty="0" smtClean="0"/>
              <a:t>, </a:t>
            </a:r>
            <a:r>
              <a:rPr lang="en-US" dirty="0" err="1" smtClean="0"/>
              <a:t>Sha</a:t>
            </a:r>
            <a:r>
              <a:rPr lang="en-US" dirty="0" smtClean="0"/>
              <a:t>, and Ding “</a:t>
            </a:r>
            <a:r>
              <a:rPr lang="en-US" dirty="0">
                <a:hlinkClick r:id="rId2"/>
              </a:rPr>
              <a:t>The </a:t>
            </a:r>
            <a:r>
              <a:rPr lang="en-US" dirty="0">
                <a:hlinkClick r:id="rId2"/>
              </a:rPr>
              <a:t>rate monotonic scheduling algorithm</a:t>
            </a:r>
            <a:r>
              <a:rPr lang="en-US" sz="2000" dirty="0"/>
              <a:t>: exact characterization and average case </a:t>
            </a:r>
            <a:r>
              <a:rPr lang="en-US" sz="2000" dirty="0"/>
              <a:t>behavior” Proceedings </a:t>
            </a:r>
            <a:r>
              <a:rPr lang="en-US" sz="2000" dirty="0" smtClean="0"/>
              <a:t>of the </a:t>
            </a:r>
            <a:r>
              <a:rPr lang="en-US" dirty="0" smtClean="0"/>
              <a:t>Real </a:t>
            </a:r>
            <a:r>
              <a:rPr lang="en-US" dirty="0"/>
              <a:t>Time Systems Symposium, </a:t>
            </a:r>
            <a:r>
              <a:rPr lang="en-US" dirty="0" smtClean="0"/>
              <a:t>1989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38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939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hard real-time system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What is a real-time operating system?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286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3 Spring 2016 response </a:t>
            </a:r>
            <a:r>
              <a:rPr lang="en-US" dirty="0"/>
              <a:t>t</a:t>
            </a:r>
            <a:r>
              <a:rPr lang="en-US" dirty="0" smtClean="0"/>
              <a:t>imes button-press to 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147403" y="1676400"/>
          <a:ext cx="8991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1235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Exercise</a:t>
            </a:r>
          </a:p>
        </p:txBody>
      </p:sp>
      <p:sp>
        <p:nvSpPr>
          <p:cNvPr id="307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Name as </a:t>
            </a:r>
            <a:r>
              <a:rPr lang="en-US" altLang="en-US" dirty="0"/>
              <a:t>many OS components (</a:t>
            </a:r>
            <a:r>
              <a:rPr lang="en-US" altLang="en-US"/>
              <a:t>non-essential </a:t>
            </a:r>
            <a:r>
              <a:rPr lang="en-US" altLang="en-US" smtClean="0"/>
              <a:t>or </a:t>
            </a:r>
            <a:r>
              <a:rPr lang="en-US" altLang="en-US" dirty="0" smtClean="0"/>
              <a:t>essential) as you can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SE-3910  - Dr. Josiah Yoder</a:t>
            </a:r>
          </a:p>
          <a:p>
            <a:pPr>
              <a:defRPr/>
            </a:pPr>
            <a:r>
              <a:rPr lang="en-US" altLang="en-US" dirty="0" smtClean="0"/>
              <a:t>Slide style: Dr. Hornick</a:t>
            </a:r>
          </a:p>
          <a:p>
            <a:pPr>
              <a:defRPr/>
            </a:pPr>
            <a:r>
              <a:rPr lang="en-US" altLang="en-US" dirty="0" smtClean="0"/>
              <a:t>Much Material: Dr. Schilling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2F12FB-B703-4476-A8EF-24A52759BD04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9" name="Rectangle 8"/>
          <p:cNvSpPr/>
          <p:nvPr/>
        </p:nvSpPr>
        <p:spPr>
          <a:xfrm>
            <a:off x="5562600" y="7467600"/>
            <a:ext cx="1714500" cy="442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8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Organize the classes’ components from the previous slide into non-essential, maybe, and essential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300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659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schedule?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324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330066"/>
    </a:dk2>
    <a:lt2>
      <a:srgbClr val="808080"/>
    </a:lt2>
    <a:accent1>
      <a:srgbClr val="D5DFF7"/>
    </a:accent1>
    <a:accent2>
      <a:srgbClr val="669999"/>
    </a:accent2>
    <a:accent3>
      <a:srgbClr val="FFFFFF"/>
    </a:accent3>
    <a:accent4>
      <a:srgbClr val="000000"/>
    </a:accent4>
    <a:accent5>
      <a:srgbClr val="E2E2AA"/>
    </a:accent5>
    <a:accent6>
      <a:srgbClr val="5C8A8A"/>
    </a:accent6>
    <a:hlink>
      <a:srgbClr val="7E9CE8"/>
    </a:hlink>
    <a:folHlink>
      <a:srgbClr val="D8D8E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33865</TotalTime>
  <Words>1966</Words>
  <Application>Microsoft Office PowerPoint</Application>
  <PresentationFormat>On-screen Show (4:3)</PresentationFormat>
  <Paragraphs>600</Paragraphs>
  <Slides>38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</vt:lpstr>
      <vt:lpstr>Cambria</vt:lpstr>
      <vt:lpstr>Cambria Math</vt:lpstr>
      <vt:lpstr>Comic Sans MS</vt:lpstr>
      <vt:lpstr>Tahoma</vt:lpstr>
      <vt:lpstr>Times New Roman</vt:lpstr>
      <vt:lpstr>Wingdings</vt:lpstr>
      <vt:lpstr>2_Network</vt:lpstr>
      <vt:lpstr>    SE3910 Week 4, Class 1</vt:lpstr>
      <vt:lpstr>Course Learning Outcomes</vt:lpstr>
      <vt:lpstr>Textbook references</vt:lpstr>
      <vt:lpstr>Real-Time Operating Systems</vt:lpstr>
      <vt:lpstr>Lab 3 Spring 2016 response times button-press to LED</vt:lpstr>
      <vt:lpstr>Exercise</vt:lpstr>
      <vt:lpstr>Exercise</vt:lpstr>
      <vt:lpstr>Levels of Operating Systems</vt:lpstr>
      <vt:lpstr>Scheduling Theory</vt:lpstr>
      <vt:lpstr>Round-Robin Scheduling</vt:lpstr>
      <vt:lpstr>Round-Robin Scheduling with  pre-emption</vt:lpstr>
      <vt:lpstr>Cyclic Code Scheduling</vt:lpstr>
      <vt:lpstr>Optimal Cyclic Code Scheduling  – Rate Monotonic Scheduling</vt:lpstr>
      <vt:lpstr>Predicting CPU usage</vt:lpstr>
      <vt:lpstr>Predicting CPU usage (2)</vt:lpstr>
      <vt:lpstr>In-Class Exercise </vt:lpstr>
      <vt:lpstr>Rate-Monotonic Example</vt:lpstr>
      <vt:lpstr>Predicting CPU usage</vt:lpstr>
      <vt:lpstr>Predicting CPU usage (2)</vt:lpstr>
      <vt:lpstr>In-Class Exercise </vt:lpstr>
      <vt:lpstr>Rate-Monotonic Example</vt:lpstr>
      <vt:lpstr>Simplifying Assumptions needed for RMS</vt:lpstr>
      <vt:lpstr>Scheduling Definitions</vt:lpstr>
      <vt:lpstr>(cont.)</vt:lpstr>
      <vt:lpstr>More on the Rate Monotonic Analysis</vt:lpstr>
      <vt:lpstr>Why is it called Rate Monotonic?</vt:lpstr>
      <vt:lpstr>When is Rate Monotonic Guaranteed to work?</vt:lpstr>
      <vt:lpstr>Building your own micro-kernel</vt:lpstr>
      <vt:lpstr>Micro-kernel: Simple polled loop</vt:lpstr>
      <vt:lpstr>Micro-kernel: Polled loop with delay</vt:lpstr>
      <vt:lpstr>Micro-kernel: Cyclic code structure</vt:lpstr>
      <vt:lpstr>Micro-kernel: Cyclic code structure with high-rate task 2 </vt:lpstr>
      <vt:lpstr>Micro-kernel: Co-routines</vt:lpstr>
      <vt:lpstr>Micro-kernel: Interrupt-driven</vt:lpstr>
      <vt:lpstr>What to do if a second interrupt occurs?</vt:lpstr>
      <vt:lpstr>Micro-kernel: Foreground-background System</vt:lpstr>
      <vt:lpstr>Foreground-background systems</vt:lpstr>
      <vt:lpstr>References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1316</cp:revision>
  <cp:lastPrinted>2017-03-30T13:59:17Z</cp:lastPrinted>
  <dcterms:created xsi:type="dcterms:W3CDTF">1999-09-06T21:32:20Z</dcterms:created>
  <dcterms:modified xsi:type="dcterms:W3CDTF">2017-03-30T20:56:16Z</dcterms:modified>
</cp:coreProperties>
</file>