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387" r:id="rId2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89836" autoAdjust="0"/>
  </p:normalViewPr>
  <p:slideViewPr>
    <p:cSldViewPr>
      <p:cViewPr varScale="1">
        <p:scale>
          <a:sx n="60" d="100"/>
          <a:sy n="60" d="100"/>
        </p:scale>
        <p:origin x="5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227" d="62500"/>
        <a:sy n="40227" d="625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May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17q3:</a:t>
            </a:r>
          </a:p>
          <a:p>
            <a:pPr lvl="0"/>
            <a:r>
              <a:rPr lang="en-US" dirty="0" smtClean="0"/>
              <a:t>1-2,4,6-7,10-15,17,22,26-36</a:t>
            </a:r>
          </a:p>
          <a:p>
            <a:pPr lvl="0"/>
            <a:r>
              <a:rPr lang="en-US" dirty="0" smtClean="0"/>
              <a:t>Print slides 20,21 on half sheets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9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MOC and </a:t>
            </a:r>
            <a:r>
              <a:rPr lang="en-US" dirty="0" err="1" smtClean="0"/>
              <a:t>qmake</a:t>
            </a:r>
            <a:r>
              <a:rPr lang="en-US" dirty="0" smtClean="0"/>
              <a:t>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99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MOC and </a:t>
            </a:r>
            <a:r>
              <a:rPr lang="en-US" dirty="0" err="1" smtClean="0"/>
              <a:t>qmake</a:t>
            </a:r>
            <a:r>
              <a:rPr lang="en-US" dirty="0" smtClean="0"/>
              <a:t> on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47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9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6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61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table, fill in a few elements</a:t>
            </a:r>
          </a:p>
          <a:p>
            <a:r>
              <a:rPr lang="en-US" baseline="0" dirty="0" smtClean="0"/>
              <a:t>Do “</a:t>
            </a:r>
            <a:r>
              <a:rPr lang="en-US" baseline="0" dirty="0" err="1" smtClean="0"/>
              <a:t>Boardshot</a:t>
            </a:r>
            <a:r>
              <a:rPr lang="en-US" baseline="0" dirty="0" smtClean="0"/>
              <a:t>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large for me!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6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3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r>
              <a:rPr lang="en-US" baseline="0" dirty="0" smtClean="0"/>
              <a:t> to Java…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1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3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5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SE-3910  - 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  <a:p>
            <a:pPr>
              <a:defRPr/>
            </a:pPr>
            <a:r>
              <a:rPr lang="en-US" altLang="en-US"/>
              <a:t>Much Material: Dr. Schilling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3402-F9E7-4626-B62A-0477B6B21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094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1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324017/making-the-main-thread-wait-till-all-other-qthread-finishe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yaposch.wordpress.com/2011/11/01/how-to-really-truly-use-qthreads-the-full-explanatio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t.html#ConnectionType-enum" TargetMode="External"/><Relationship Id="rId2" Type="http://schemas.openxmlformats.org/officeDocument/2006/relationships/hyperlink" Target="http://doc.qt.io/qt-5/qobject.html#connec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object.html#connect" TargetMode="External"/><Relationship Id="rId2" Type="http://schemas.openxmlformats.org/officeDocument/2006/relationships/hyperlink" Target="http://doc.qt.io/qt-5/qobject.html#thread-affin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.qt.io/qt-5/qt.html#ConnectionType-enu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4.8/qmetaobject.html#Q_ARG" TargetMode="External"/><Relationship Id="rId2" Type="http://schemas.openxmlformats.org/officeDocument/2006/relationships/hyperlink" Target="http://doc.qt.io/qt-4.8/qmetaobject.html#invokeMetho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7.pn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5.png"/><Relationship Id="rId5" Type="http://schemas.openxmlformats.org/officeDocument/2006/relationships/tags" Target="../tags/tag10.xml"/><Relationship Id="rId10" Type="http://schemas.openxmlformats.org/officeDocument/2006/relationships/image" Target="../media/image4.png"/><Relationship Id="rId4" Type="http://schemas.openxmlformats.org/officeDocument/2006/relationships/tags" Target="../tags/tag9.xml"/><Relationship Id="rId9" Type="http://schemas.openxmlformats.org/officeDocument/2006/relationships/notesSlide" Target="../notesSlides/notesSlide6.xml"/><Relationship Id="rId1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1.png"/><Relationship Id="rId5" Type="http://schemas.openxmlformats.org/officeDocument/2006/relationships/tags" Target="../tags/tag18.xml"/><Relationship Id="rId10" Type="http://schemas.openxmlformats.org/officeDocument/2006/relationships/image" Target="../media/image10.png"/><Relationship Id="rId4" Type="http://schemas.openxmlformats.org/officeDocument/2006/relationships/tags" Target="../tags/tag17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t-project.org/doc/qt-4.8/layouts-flowlayou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Qt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Perhaps Physical </a:t>
            </a:r>
            <a:r>
              <a:rPr lang="en-US" dirty="0" err="1" smtClean="0">
                <a:sym typeface="Wingdings" panose="05000000000000000000" pitchFamily="2" charset="2"/>
              </a:rPr>
              <a:t>Datarate</a:t>
            </a:r>
            <a:r>
              <a:rPr lang="en-US" dirty="0" smtClean="0">
                <a:sym typeface="Wingdings" panose="05000000000000000000" pitchFamily="2" charset="2"/>
              </a:rPr>
              <a:t> Limits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Lab: No Quiz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5, Class 3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Events/Signals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Event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ActionEvent</a:t>
            </a:r>
            <a:endParaRPr lang="en-US" dirty="0" smtClean="0"/>
          </a:p>
          <a:p>
            <a:pPr lvl="1"/>
            <a:r>
              <a:rPr lang="en-US" dirty="0" smtClean="0"/>
              <a:t>Event Listener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ActionListener</a:t>
            </a:r>
            <a:endParaRPr lang="en-US" dirty="0" smtClean="0"/>
          </a:p>
          <a:p>
            <a:pPr lvl="1"/>
            <a:r>
              <a:rPr lang="en-US" dirty="0" smtClean="0"/>
              <a:t>How does Java initiate an event?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>
          <a:xfrm>
            <a:off x="4114800" y="1600200"/>
            <a:ext cx="5334000" cy="4525963"/>
          </a:xfrm>
        </p:spPr>
        <p:txBody>
          <a:bodyPr/>
          <a:lstStyle/>
          <a:p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smtClean="0"/>
              <a:t>Signal</a:t>
            </a:r>
          </a:p>
          <a:p>
            <a:pPr lvl="2"/>
            <a:r>
              <a:rPr lang="en-US" dirty="0" smtClean="0"/>
              <a:t>E.g. clicked()</a:t>
            </a:r>
            <a:endParaRPr lang="en-US" dirty="0"/>
          </a:p>
          <a:p>
            <a:pPr lvl="1"/>
            <a:r>
              <a:rPr lang="en-US" dirty="0" smtClean="0"/>
              <a:t>Slot	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on_pushButton_clicked</a:t>
            </a:r>
            <a:endParaRPr lang="en-US" dirty="0" smtClean="0"/>
          </a:p>
          <a:p>
            <a:pPr lvl="1"/>
            <a:r>
              <a:rPr lang="en-US" dirty="0" smtClean="0"/>
              <a:t>emit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381000" y="5547518"/>
            <a:ext cx="701040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What Design Pattern is this?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15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Events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you </a:t>
            </a:r>
            <a:r>
              <a:rPr lang="en-US" sz="2400" dirty="0" smtClean="0"/>
              <a:t>register an event with an event source in </a:t>
            </a:r>
            <a:r>
              <a:rPr lang="en-US" sz="2400" dirty="0"/>
              <a:t>Java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How do you create your own event in Java?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do you fire an event in java?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713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Events in 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you </a:t>
            </a:r>
            <a:r>
              <a:rPr lang="en-US" sz="2400" dirty="0" smtClean="0"/>
              <a:t>register an event with an event source in QT?</a:t>
            </a:r>
          </a:p>
          <a:p>
            <a:pPr marL="4572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connect(button, SIGNAL(clicked()),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qApp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SLOT(quit()));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How do you create your own event in QT?</a:t>
            </a:r>
          </a:p>
          <a:p>
            <a:pPr marL="457200" lvl="1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signals:</a:t>
            </a:r>
          </a:p>
          <a:p>
            <a:pPr marL="914400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clicked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How do you fire an event in QT?</a:t>
            </a:r>
          </a:p>
          <a:p>
            <a:pPr marL="0" lvl="1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emit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progressNotification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(1000 * seconds);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4008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4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Threading – </a:t>
            </a:r>
            <a:r>
              <a:rPr lang="en-US" altLang="en-US" dirty="0" err="1" smtClean="0"/>
              <a:t>qthreads</a:t>
            </a:r>
            <a:r>
              <a:rPr lang="en-US" altLang="en-US" dirty="0" smtClean="0"/>
              <a:t> (with </a:t>
            </a:r>
            <a:r>
              <a:rPr lang="en-US" altLang="en-US" u="sng" dirty="0" smtClean="0"/>
              <a:t>corrections</a:t>
            </a:r>
            <a:r>
              <a:rPr lang="en-US" altLang="en-US" dirty="0" smtClean="0"/>
              <a:t>)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143000"/>
          <a:ext cx="8305800" cy="566978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qthreads</a:t>
                      </a:r>
                      <a:endParaRPr lang="en-US" sz="24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US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QThread</a:t>
                      </a:r>
                      <a:r>
                        <a:rPr lang="en-US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en-US" sz="2400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moc</a:t>
                      </a:r>
                      <a:r>
                        <a:rPr lang="en-US" sz="2400" dirty="0" smtClean="0"/>
                        <a:t> and friends take</a:t>
                      </a:r>
                      <a:r>
                        <a:rPr lang="en-US" sz="2400" baseline="0" dirty="0" smtClean="0"/>
                        <a:t> care of this)</a:t>
                      </a:r>
                      <a:endParaRPr lang="en-US" sz="2400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QThread</a:t>
                      </a:r>
                      <a:r>
                        <a:rPr lang="en-US" sz="2400" dirty="0" smtClean="0"/>
                        <a:t> *t = new </a:t>
                      </a:r>
                      <a:r>
                        <a:rPr lang="en-US" sz="2400" dirty="0" err="1" smtClean="0"/>
                        <a:t>QThread</a:t>
                      </a:r>
                      <a:r>
                        <a:rPr lang="en-US" sz="2400" dirty="0" smtClean="0"/>
                        <a:t>;</a:t>
                      </a:r>
                    </a:p>
                    <a:p>
                      <a:r>
                        <a:rPr lang="en-US" sz="2400" dirty="0" err="1" smtClean="0"/>
                        <a:t>moveToThread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b="1" u="sng" dirty="0" smtClean="0"/>
                        <a:t>t</a:t>
                      </a:r>
                      <a:r>
                        <a:rPr lang="en-US" sz="2400" dirty="0" smtClean="0"/>
                        <a:t>); </a:t>
                      </a:r>
                      <a:r>
                        <a:rPr lang="en-US" sz="2400" b="1" u="sng" dirty="0" smtClean="0"/>
                        <a:t>// note here</a:t>
                      </a:r>
                      <a:endParaRPr lang="en-US" sz="2400" b="1" u="sng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QObject</a:t>
                      </a:r>
                      <a:r>
                        <a:rPr lang="en-US" sz="2400" b="0" dirty="0" smtClean="0"/>
                        <a:t> (e.g. </a:t>
                      </a:r>
                      <a:r>
                        <a:rPr lang="en-US" sz="2400" b="0" dirty="0" err="1" smtClean="0"/>
                        <a:t>QWidget</a:t>
                      </a:r>
                      <a:r>
                        <a:rPr lang="en-US" sz="2400" b="0" dirty="0" smtClean="0"/>
                        <a:t> (e.g. </a:t>
                      </a:r>
                      <a:r>
                        <a:rPr lang="en-US" sz="2400" b="0" dirty="0" err="1" smtClean="0"/>
                        <a:t>QMainWindow</a:t>
                      </a:r>
                      <a:r>
                        <a:rPr lang="en-US" sz="2400" b="0" dirty="0" smtClean="0"/>
                        <a:t>)) </a:t>
                      </a:r>
                      <a:endParaRPr lang="en-US" sz="2400" b="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t.join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connect the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QThread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::finish() signal to a slot that checks if all threads are done.</a:t>
                      </a:r>
                      <a:endParaRPr lang="en-US" sz="2400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QMutex</a:t>
                      </a:r>
                      <a:endParaRPr lang="en-US" sz="2400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Avoid sharing memory</a:t>
                      </a:r>
                      <a:r>
                        <a:rPr lang="en-US" sz="2400" i="1" baseline="0" dirty="0" smtClean="0"/>
                        <a:t> entirely…</a:t>
                      </a:r>
                    </a:p>
                    <a:p>
                      <a:r>
                        <a:rPr lang="en-US" sz="2400" b="1" i="1" u="sng" baseline="0" dirty="0" smtClean="0"/>
                        <a:t>… see code example…</a:t>
                      </a:r>
                    </a:p>
                    <a:p>
                      <a:r>
                        <a:rPr lang="en-US" sz="2400" i="1" baseline="0" dirty="0" smtClean="0"/>
                        <a:t>????</a:t>
                      </a:r>
                      <a:endParaRPr lang="en-US" sz="2400" i="1" dirty="0" smtClean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95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</a:t>
            </a:r>
            <a:r>
              <a:rPr lang="en-US" u="sng" dirty="0" smtClean="0"/>
              <a:t>seful</a:t>
            </a:r>
            <a:r>
              <a:rPr lang="en-US" dirty="0" smtClean="0"/>
              <a:t> if you are into </a:t>
            </a:r>
            <a:r>
              <a:rPr lang="en-US" dirty="0" err="1" smtClean="0"/>
              <a:t>Qt</a:t>
            </a:r>
            <a:r>
              <a:rPr lang="en-US" dirty="0" smtClean="0"/>
              <a:t> slots/signals ==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“A </a:t>
            </a:r>
            <a:r>
              <a:rPr lang="en-US" sz="2800" dirty="0" err="1"/>
              <a:t>QThread</a:t>
            </a:r>
            <a:r>
              <a:rPr lang="en-US" sz="2800" dirty="0"/>
              <a:t> should be used much like a regular thread instance: prepare an object (</a:t>
            </a:r>
            <a:r>
              <a:rPr lang="en-US" sz="2800" dirty="0" err="1"/>
              <a:t>QObject</a:t>
            </a:r>
            <a:r>
              <a:rPr lang="en-US" sz="2800" dirty="0"/>
              <a:t>) class with all your desired functionality in it. Then create a new </a:t>
            </a:r>
            <a:r>
              <a:rPr lang="en-US" sz="2800" dirty="0" err="1"/>
              <a:t>QThread</a:t>
            </a:r>
            <a:r>
              <a:rPr lang="en-US" sz="2800" dirty="0"/>
              <a:t> instance, push the </a:t>
            </a:r>
            <a:r>
              <a:rPr lang="en-US" sz="2800" dirty="0" err="1"/>
              <a:t>QObject</a:t>
            </a:r>
            <a:r>
              <a:rPr lang="en-US" sz="2800" dirty="0"/>
              <a:t> onto it using </a:t>
            </a:r>
            <a:r>
              <a:rPr lang="en-US" sz="2800" dirty="0" err="1"/>
              <a:t>moveToThread</a:t>
            </a:r>
            <a:r>
              <a:rPr lang="en-US" sz="2800" dirty="0"/>
              <a:t>(</a:t>
            </a:r>
            <a:r>
              <a:rPr lang="en-US" sz="2800" dirty="0" err="1"/>
              <a:t>QThread</a:t>
            </a:r>
            <a:r>
              <a:rPr lang="en-US" sz="2800" dirty="0"/>
              <a:t>*) of the </a:t>
            </a:r>
            <a:r>
              <a:rPr lang="en-US" sz="2800" dirty="0" err="1"/>
              <a:t>QObject</a:t>
            </a:r>
            <a:r>
              <a:rPr lang="en-US" sz="2800" dirty="0"/>
              <a:t> instance and call start() on the </a:t>
            </a:r>
            <a:r>
              <a:rPr lang="en-US" sz="2800" dirty="0" err="1"/>
              <a:t>QThread</a:t>
            </a:r>
            <a:r>
              <a:rPr lang="en-US" sz="2800" dirty="0"/>
              <a:t> instance. That’s all</a:t>
            </a:r>
            <a:r>
              <a:rPr lang="en-US" sz="2800" dirty="0" smtClean="0"/>
              <a:t>.</a:t>
            </a:r>
            <a:r>
              <a:rPr lang="en-US" sz="3200" dirty="0" smtClean="0"/>
              <a:t>”</a:t>
            </a:r>
            <a:endParaRPr lang="en-US" sz="3200" dirty="0" smtClean="0">
              <a:hlinkClick r:id="rId3"/>
            </a:endParaRP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://mayaposch.wordpress.com/2011/11/01/how-to-really-truly-use-qthreads-the-full-explanation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u="sng" dirty="0" smtClean="0"/>
              <a:t>successfully</a:t>
            </a:r>
            <a:r>
              <a:rPr lang="en-US" dirty="0" smtClean="0"/>
              <a:t> used this approach.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5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Qt’s</a:t>
            </a:r>
            <a:r>
              <a:rPr lang="en-US" dirty="0" smtClean="0"/>
              <a:t> connect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doc.qt.io/qt-5/qobject.html#connect</a:t>
            </a:r>
            <a:endParaRPr lang="en-US" dirty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doc.qt.io/qt-5/qt.html#ConnectionType-enum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Qt</a:t>
            </a:r>
            <a:r>
              <a:rPr lang="en-US" dirty="0" smtClean="0"/>
              <a:t> Connection types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229600" cy="513335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6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02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Constant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Value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Description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118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err="1" smtClean="0">
                          <a:effectLst/>
                        </a:rPr>
                        <a:t>AutoConnection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(Default)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If the receiver 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2"/>
                        </a:rPr>
                        <a:t>lives 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2"/>
                        </a:rPr>
                        <a:t>in</a:t>
                      </a:r>
                      <a:r>
                        <a:rPr lang="en-US" sz="1200" dirty="0" err="1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thread that emits the signal,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DirectConnection</a:t>
                      </a:r>
                      <a:r>
                        <a:rPr lang="en-US" sz="1200" dirty="0">
                          <a:effectLst/>
                        </a:rPr>
                        <a:t> is used. Otherwise,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 is used. The connection type is determined when the signal is emitted.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10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Direct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1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The slot is invoked immediately when the signal is emitted. The slot is executed in the signalling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53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Queued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2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The slot is invoked when control returns to the event loop of the receiver's thread. The slot is executed </a:t>
                      </a:r>
                      <a:r>
                        <a:rPr lang="en-US" sz="1200" dirty="0" err="1" smtClean="0">
                          <a:effectLst/>
                        </a:rPr>
                        <a:t>inhe</a:t>
                      </a:r>
                      <a:r>
                        <a:rPr lang="en-US" sz="1200" dirty="0" smtClean="0">
                          <a:effectLst/>
                        </a:rPr>
                        <a:t> t </a:t>
                      </a:r>
                      <a:r>
                        <a:rPr lang="en-US" sz="1200" dirty="0">
                          <a:effectLst/>
                        </a:rPr>
                        <a:t>receiver's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9795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Blocking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err="1" smtClean="0">
                          <a:effectLst/>
                        </a:rPr>
                        <a:t>QueuedConnection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3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Same as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, except that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 blocks until the slot returns. This connection must </a:t>
                      </a:r>
                      <a:r>
                        <a:rPr lang="en-US" sz="1200" i="1" dirty="0">
                          <a:effectLst/>
                        </a:rPr>
                        <a:t>not</a:t>
                      </a:r>
                      <a:r>
                        <a:rPr lang="en-US" sz="1200" dirty="0">
                          <a:effectLst/>
                        </a:rPr>
                        <a:t> be used if the receiver lives in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thread, or else the application will deadlock.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27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Unique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0x80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This is a flag that can be combined with any one of the above connection types, using a bitwise OR. When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UniqueConnection</a:t>
                      </a:r>
                      <a:r>
                        <a:rPr lang="en-US" sz="1200" dirty="0">
                          <a:effectLst/>
                        </a:rPr>
                        <a:t> is </a:t>
                      </a:r>
                      <a:r>
                        <a:rPr lang="en-US" sz="1200" dirty="0" err="1">
                          <a:effectLst/>
                        </a:rPr>
                        <a:t>set,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QObject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::connect</a:t>
                      </a:r>
                      <a:r>
                        <a:rPr lang="en-US" sz="1200" dirty="0">
                          <a:effectLst/>
                        </a:rPr>
                        <a:t>() will fail if the connection already exists (i.e. if the same signal is already connected to the same slot for the same pair of objects). This flag was introduced in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 4.6.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01469"/>
            <a:ext cx="5301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http://doc.qt.io/qt-5/qt.html#ConnectionType-enum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8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example.</a:t>
            </a:r>
            <a:br>
              <a:rPr lang="en-US" dirty="0" smtClean="0"/>
            </a:br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Java and </a:t>
            </a:r>
            <a:r>
              <a:rPr lang="en-US" dirty="0" err="1" smtClean="0"/>
              <a:t>Qt</a:t>
            </a:r>
            <a:r>
              <a:rPr lang="en-US" dirty="0" smtClean="0"/>
              <a:t> solutions will behave poorly if I start multiple threads.</a:t>
            </a:r>
          </a:p>
          <a:p>
            <a:r>
              <a:rPr lang="en-US" b="1" i="1" dirty="0" smtClean="0"/>
              <a:t>Predict </a:t>
            </a:r>
            <a:r>
              <a:rPr lang="en-US" dirty="0" smtClean="0"/>
              <a:t>how each solution will behave if I: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// what happens? (For Java? For </a:t>
            </a:r>
            <a:r>
              <a:rPr lang="en-US" dirty="0" err="1" smtClean="0"/>
              <a:t>Qt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Click stop</a:t>
            </a:r>
          </a:p>
          <a:p>
            <a:pPr lvl="1"/>
            <a:r>
              <a:rPr lang="en-US" dirty="0" smtClean="0"/>
              <a:t>// what happens?</a:t>
            </a:r>
            <a:r>
              <a:rPr lang="en-US" dirty="0"/>
              <a:t> (For Java? For </a:t>
            </a:r>
            <a:r>
              <a:rPr lang="en-US" dirty="0" err="1"/>
              <a:t>Qt</a:t>
            </a:r>
            <a:r>
              <a:rPr lang="en-US" dirty="0"/>
              <a:t>?)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487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</a:t>
            </a:r>
            <a:br>
              <a:rPr lang="en-US" dirty="0" smtClean="0"/>
            </a:br>
            <a:r>
              <a:rPr lang="en-US" dirty="0" smtClean="0"/>
              <a:t>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with </a:t>
            </a:r>
            <a:r>
              <a:rPr lang="en-US" dirty="0" err="1" smtClean="0"/>
              <a:t>Qt</a:t>
            </a:r>
            <a:r>
              <a:rPr lang="en-US" dirty="0" smtClean="0"/>
              <a:t> from a Non-</a:t>
            </a:r>
            <a:r>
              <a:rPr lang="en-US" dirty="0" err="1" smtClean="0"/>
              <a:t>Qt</a:t>
            </a:r>
            <a:r>
              <a:rPr lang="en-US" dirty="0" smtClean="0"/>
              <a:t> thread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3325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</a:t>
            </a:r>
            <a:r>
              <a:rPr lang="en-US" dirty="0" err="1" smtClean="0"/>
              <a:t>invokeMethod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doc.qt.io/qt-4.8/qmetaobject.html#invokeMethod</a:t>
            </a:r>
            <a:endParaRPr lang="en-US" dirty="0" smtClean="0"/>
          </a:p>
          <a:p>
            <a:pPr marL="342900" lvl="1" indent="-342900">
              <a:buClr>
                <a:schemeClr val="tx2"/>
              </a:buClr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doc.qt.io/qt-4.8/qmetaobject.html#Q_ARG</a:t>
            </a:r>
            <a:endParaRPr lang="en-US" dirty="0" smtClean="0"/>
          </a:p>
          <a:p>
            <a:r>
              <a:rPr lang="en-US" dirty="0" smtClean="0"/>
              <a:t>Code example:</a:t>
            </a:r>
          </a:p>
          <a:p>
            <a:pPr marL="344487" lvl="1" indent="0">
              <a:buNone/>
            </a:pPr>
            <a:r>
              <a:rPr lang="en-US" dirty="0" err="1" smtClean="0"/>
              <a:t>QMetaObject</a:t>
            </a:r>
            <a:r>
              <a:rPr lang="en-US" dirty="0" smtClean="0"/>
              <a:t>::</a:t>
            </a:r>
            <a:r>
              <a:rPr lang="en-US" dirty="0" err="1" smtClean="0"/>
              <a:t>invokeMethod</a:t>
            </a:r>
            <a:r>
              <a:rPr lang="en-US" dirty="0" smtClean="0"/>
              <a:t>(&amp;</a:t>
            </a:r>
            <a:r>
              <a:rPr lang="en-US" dirty="0" err="1" smtClean="0"/>
              <a:t>objWithSlot</a:t>
            </a:r>
            <a:r>
              <a:rPr lang="en-US" dirty="0" smtClean="0"/>
              <a:t>, “</a:t>
            </a:r>
            <a:r>
              <a:rPr lang="en-US" dirty="0" err="1" smtClean="0"/>
              <a:t>slotMethodName</a:t>
            </a:r>
            <a:r>
              <a:rPr lang="en-US" dirty="0" smtClean="0"/>
              <a:t>”, </a:t>
            </a:r>
            <a:r>
              <a:rPr lang="en-US" dirty="0" err="1" smtClean="0"/>
              <a:t>Qt</a:t>
            </a:r>
            <a:r>
              <a:rPr lang="en-US" dirty="0"/>
              <a:t>::</a:t>
            </a:r>
            <a:r>
              <a:rPr lang="en-US" dirty="0" err="1" smtClean="0"/>
              <a:t>QueuedConnection</a:t>
            </a:r>
            <a:r>
              <a:rPr lang="en-US" dirty="0" smtClean="0"/>
              <a:t>, Q_ARG(</a:t>
            </a:r>
            <a:r>
              <a:rPr lang="en-US" dirty="0" err="1" smtClean="0"/>
              <a:t>QString</a:t>
            </a:r>
            <a:r>
              <a:rPr lang="en-US" dirty="0" smtClean="0"/>
              <a:t>, </a:t>
            </a:r>
            <a:r>
              <a:rPr lang="en-US" dirty="0" err="1"/>
              <a:t>Q</a:t>
            </a:r>
            <a:r>
              <a:rPr lang="en-US" dirty="0" err="1" smtClean="0"/>
              <a:t>String</a:t>
            </a:r>
            <a:r>
              <a:rPr lang="en-US" dirty="0" smtClean="0"/>
              <a:t>(“Hello!”)))</a:t>
            </a:r>
          </a:p>
          <a:p>
            <a:r>
              <a:rPr lang="en-US" dirty="0" smtClean="0"/>
              <a:t>(But avoid smart quotes)</a:t>
            </a:r>
          </a:p>
          <a:p>
            <a:r>
              <a:rPr lang="en-US" dirty="0" smtClean="0"/>
              <a:t>Like </a:t>
            </a:r>
            <a:r>
              <a:rPr lang="en-US" dirty="0" err="1" smtClean="0"/>
              <a:t>SwingUtilities.invokeLater</a:t>
            </a:r>
            <a:r>
              <a:rPr lang="en-US" dirty="0" smtClean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621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Toolkits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AWT</a:t>
            </a:r>
          </a:p>
          <a:p>
            <a:pPr lvl="1"/>
            <a:r>
              <a:rPr lang="en-US" dirty="0" smtClean="0"/>
              <a:t>Swing</a:t>
            </a:r>
          </a:p>
          <a:p>
            <a:pPr lvl="1"/>
            <a:r>
              <a:rPr lang="en-US" dirty="0" smtClean="0"/>
              <a:t>SWT</a:t>
            </a:r>
          </a:p>
          <a:p>
            <a:pPr lvl="1"/>
            <a:r>
              <a:rPr lang="en-US" dirty="0" smtClean="0"/>
              <a:t>Java FX</a:t>
            </a:r>
          </a:p>
          <a:p>
            <a:r>
              <a:rPr lang="en-US" dirty="0" smtClean="0"/>
              <a:t>C#</a:t>
            </a:r>
          </a:p>
          <a:p>
            <a:pPr lvl="1"/>
            <a:r>
              <a:rPr lang="en-US" dirty="0" smtClean="0"/>
              <a:t>WPF</a:t>
            </a:r>
          </a:p>
          <a:p>
            <a:pPr lvl="1"/>
            <a:r>
              <a:rPr lang="en-US" dirty="0" smtClean="0"/>
              <a:t>Windows Forms</a:t>
            </a:r>
          </a:p>
          <a:p>
            <a:pPr lvl="1"/>
            <a:r>
              <a:rPr lang="en-US" dirty="0" smtClean="0"/>
              <a:t>Silverlight</a:t>
            </a:r>
          </a:p>
          <a:p>
            <a:pPr lvl="1"/>
            <a:r>
              <a:rPr lang="en-US" dirty="0" smtClean="0"/>
              <a:t>GTK#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C/C++</a:t>
            </a:r>
          </a:p>
          <a:p>
            <a:pPr lvl="1"/>
            <a:r>
              <a:rPr lang="en-US" dirty="0" err="1"/>
              <a:t>Qt</a:t>
            </a:r>
            <a:endParaRPr lang="en-US" dirty="0"/>
          </a:p>
          <a:p>
            <a:pPr lvl="1"/>
            <a:r>
              <a:rPr lang="en-US" dirty="0"/>
              <a:t>FLTK</a:t>
            </a:r>
          </a:p>
          <a:p>
            <a:pPr lvl="1"/>
            <a:r>
              <a:rPr lang="en-US" dirty="0"/>
              <a:t>GTK</a:t>
            </a:r>
          </a:p>
          <a:p>
            <a:pPr lvl="1"/>
            <a:r>
              <a:rPr lang="en-US" dirty="0"/>
              <a:t>Motif</a:t>
            </a:r>
          </a:p>
          <a:p>
            <a:pPr lvl="1"/>
            <a:r>
              <a:rPr lang="en-US" dirty="0"/>
              <a:t>MFC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152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pass a pointer through a slot, both sender and receiver will have a pointer to the same memory.</a:t>
            </a:r>
          </a:p>
          <a:p>
            <a:r>
              <a:rPr lang="en-US" dirty="0" smtClean="0"/>
              <a:t>Some memory management care is needed to avoid issues here.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8486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err="1"/>
              <a:t>Laplante</a:t>
            </a:r>
            <a:r>
              <a:rPr lang="en-US" dirty="0"/>
              <a:t> and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</a:t>
            </a:r>
            <a:r>
              <a:rPr lang="en-US" i="1" dirty="0"/>
              <a:t>Systems Design and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Fourth Edition, Wiley, 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93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toolkit?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9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Fully object-oriented</a:t>
            </a:r>
          </a:p>
          <a:p>
            <a:r>
              <a:rPr lang="en-US" dirty="0"/>
              <a:t>Consistent interfaces</a:t>
            </a:r>
          </a:p>
          <a:p>
            <a:r>
              <a:rPr lang="en-US" dirty="0"/>
              <a:t>Rich set of widgets (controls)</a:t>
            </a:r>
          </a:p>
          <a:p>
            <a:r>
              <a:rPr lang="en-US" dirty="0"/>
              <a:t>Have native look and feel</a:t>
            </a:r>
          </a:p>
          <a:p>
            <a:r>
              <a:rPr lang="en-US" dirty="0"/>
              <a:t>Drag and drop</a:t>
            </a:r>
          </a:p>
          <a:p>
            <a:r>
              <a:rPr lang="en-US" dirty="0"/>
              <a:t>Customizable appearance</a:t>
            </a:r>
          </a:p>
          <a:p>
            <a:r>
              <a:rPr lang="en-US" dirty="0"/>
              <a:t>Utility classes</a:t>
            </a:r>
          </a:p>
          <a:p>
            <a:r>
              <a:rPr lang="en-US" dirty="0"/>
              <a:t>OpenGL support</a:t>
            </a:r>
          </a:p>
          <a:p>
            <a:r>
              <a:rPr lang="en-US" dirty="0"/>
              <a:t>Network support</a:t>
            </a:r>
          </a:p>
          <a:p>
            <a:r>
              <a:rPr lang="en-US" dirty="0"/>
              <a:t>Database support</a:t>
            </a:r>
          </a:p>
          <a:p>
            <a:r>
              <a:rPr lang="en-US" dirty="0"/>
              <a:t>Plugin support</a:t>
            </a:r>
          </a:p>
          <a:p>
            <a:r>
              <a:rPr lang="en-US" dirty="0"/>
              <a:t>Unicode/Internationalization support</a:t>
            </a:r>
          </a:p>
          <a:p>
            <a:r>
              <a:rPr lang="en-US" dirty="0"/>
              <a:t>GUI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08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r>
              <a:rPr lang="en-US" dirty="0" smtClean="0"/>
              <a:t>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Swing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err="1"/>
              <a:t>Qt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en-US" smtClean="0"/>
              <a:t>SE-3910  - Dr. Josiah Yoder</a:t>
            </a:r>
          </a:p>
          <a:p>
            <a:r>
              <a:rPr lang="en-US" altLang="en-US" smtClean="0"/>
              <a:t>Slide style: Dr. Hornick</a:t>
            </a:r>
          </a:p>
          <a:p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C10AE5-4506-4A6E-A299-67932167DEB0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8" y="2133600"/>
            <a:ext cx="877705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2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QT Widgets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SE3910 Real Time Systems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25" y="5486399"/>
            <a:ext cx="2027634" cy="54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4114799"/>
            <a:ext cx="2375548" cy="10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1457702"/>
            <a:ext cx="2375548" cy="250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52" y="5275805"/>
            <a:ext cx="2375548" cy="150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25" y="1446268"/>
            <a:ext cx="5222799" cy="381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0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QT Built in Dialog Boxes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File dialog</a:t>
            </a:r>
          </a:p>
          <a:p>
            <a:r>
              <a:rPr lang="en-US" altLang="en-US" dirty="0"/>
              <a:t>Font dialog</a:t>
            </a:r>
          </a:p>
          <a:p>
            <a:r>
              <a:rPr lang="en-US" altLang="en-US" dirty="0"/>
              <a:t>Color dialog</a:t>
            </a:r>
          </a:p>
          <a:p>
            <a:r>
              <a:rPr lang="en-US" altLang="en-US" dirty="0"/>
              <a:t>Printer dialog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SE3910 Real Time Systems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22154"/>
            <a:ext cx="2613660" cy="214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" y="4267201"/>
            <a:ext cx="2779014" cy="2282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9492"/>
            <a:ext cx="2709672" cy="206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ZZZprinter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366" y="1295400"/>
            <a:ext cx="3307079" cy="32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</a:p>
          <a:p>
            <a:pPr lvl="1"/>
            <a:r>
              <a:rPr lang="en-US" dirty="0" err="1" smtClean="0"/>
              <a:t>FlowLayout</a:t>
            </a:r>
            <a:endParaRPr lang="en-US" dirty="0" smtClean="0"/>
          </a:p>
          <a:p>
            <a:pPr lvl="1"/>
            <a:r>
              <a:rPr lang="en-US" dirty="0" err="1" smtClean="0"/>
              <a:t>GridLayout</a:t>
            </a:r>
            <a:endParaRPr lang="en-US" dirty="0" smtClean="0"/>
          </a:p>
          <a:p>
            <a:pPr lvl="1"/>
            <a:r>
              <a:rPr lang="en-US" dirty="0" err="1" smtClean="0"/>
              <a:t>BorderLayout</a:t>
            </a:r>
            <a:endParaRPr lang="en-US" dirty="0" smtClean="0"/>
          </a:p>
          <a:p>
            <a:pPr lvl="1"/>
            <a:r>
              <a:rPr lang="en-US" dirty="0" err="1" smtClean="0"/>
              <a:t>BoxLayout</a:t>
            </a:r>
            <a:endParaRPr lang="en-US" dirty="0" smtClean="0"/>
          </a:p>
          <a:p>
            <a:pPr lvl="1"/>
            <a:r>
              <a:rPr lang="en-US" dirty="0" err="1" smtClean="0"/>
              <a:t>BoxLayout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err="1" smtClean="0"/>
              <a:t>FlowLayout</a:t>
            </a:r>
            <a:r>
              <a:rPr lang="en-US" dirty="0" smtClean="0"/>
              <a:t> (ex)</a:t>
            </a:r>
            <a:endParaRPr lang="en-US" dirty="0">
              <a:hlinkClick r:id="rId3"/>
            </a:endParaRPr>
          </a:p>
          <a:p>
            <a:pPr lvl="1"/>
            <a:r>
              <a:rPr lang="en-US" dirty="0" err="1" smtClean="0"/>
              <a:t>QGridLayout</a:t>
            </a:r>
            <a:endParaRPr lang="en-US" dirty="0" smtClean="0"/>
          </a:p>
          <a:p>
            <a:pPr lvl="1"/>
            <a:r>
              <a:rPr lang="en-US" dirty="0" err="1" smtClean="0"/>
              <a:t>BorderLayout</a:t>
            </a:r>
            <a:r>
              <a:rPr lang="en-US" dirty="0" smtClean="0"/>
              <a:t> (ex)</a:t>
            </a:r>
          </a:p>
          <a:p>
            <a:pPr lvl="1"/>
            <a:r>
              <a:rPr lang="en-US" dirty="0" err="1" smtClean="0"/>
              <a:t>QHBoxLayout</a:t>
            </a:r>
            <a:endParaRPr lang="en-US" dirty="0" smtClean="0"/>
          </a:p>
          <a:p>
            <a:pPr lvl="1"/>
            <a:r>
              <a:rPr lang="en-US" dirty="0" err="1" smtClean="0"/>
              <a:t>QVBoxLayout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60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in Java and </a:t>
            </a:r>
            <a:r>
              <a:rPr lang="en-US" dirty="0" err="1" smtClean="0"/>
              <a:t>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Layouts in Java</a:t>
            </a:r>
          </a:p>
          <a:p>
            <a:pPr lvl="1"/>
            <a:r>
              <a:rPr lang="en-US" dirty="0" smtClean="0"/>
              <a:t>(in </a:t>
            </a:r>
            <a:r>
              <a:rPr lang="en-US" dirty="0" err="1" smtClean="0"/>
              <a:t>JFrame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setLayout</a:t>
            </a:r>
            <a:r>
              <a:rPr lang="en-US" dirty="0" smtClean="0"/>
              <a:t>(layout)</a:t>
            </a:r>
          </a:p>
          <a:p>
            <a:pPr lvl="1"/>
            <a:r>
              <a:rPr lang="en-US" dirty="0" smtClean="0"/>
              <a:t>add(button)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1910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Layouts in </a:t>
            </a:r>
            <a:r>
              <a:rPr lang="en-US" dirty="0" err="1" smtClean="0"/>
              <a:t>Qt</a:t>
            </a:r>
            <a:endParaRPr lang="en-US" dirty="0" smtClean="0"/>
          </a:p>
          <a:p>
            <a:pPr lvl="1"/>
            <a:r>
              <a:rPr lang="en-US" dirty="0" smtClean="0"/>
              <a:t>(in </a:t>
            </a:r>
            <a:r>
              <a:rPr lang="en-US" dirty="0" err="1" smtClean="0"/>
              <a:t>QMainWindow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layout-&gt;add(button)</a:t>
            </a:r>
          </a:p>
          <a:p>
            <a:pPr lvl="1"/>
            <a:r>
              <a:rPr lang="en-US" dirty="0" smtClean="0"/>
              <a:t>widget-&gt;</a:t>
            </a:r>
            <a:r>
              <a:rPr lang="en-US" dirty="0" err="1" smtClean="0"/>
              <a:t>setLayout</a:t>
            </a:r>
            <a:r>
              <a:rPr lang="en-US" dirty="0" smtClean="0"/>
              <a:t>(layout)</a:t>
            </a:r>
          </a:p>
          <a:p>
            <a:pPr lvl="1"/>
            <a:r>
              <a:rPr lang="en-US" dirty="0" err="1" smtClean="0"/>
              <a:t>setCentralWidget</a:t>
            </a:r>
            <a:r>
              <a:rPr lang="en-US" dirty="0" smtClean="0"/>
              <a:t>(widget)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87E3402-F9E7-4626-B62A-0477B6B21A0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33916</TotalTime>
  <Words>1142</Words>
  <Application>Microsoft Office PowerPoint</Application>
  <PresentationFormat>On-screen Show (4:3)</PresentationFormat>
  <Paragraphs>323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Consolas</vt:lpstr>
      <vt:lpstr>Tahoma</vt:lpstr>
      <vt:lpstr>Times New Roman</vt:lpstr>
      <vt:lpstr>Wingdings</vt:lpstr>
      <vt:lpstr>2_Network</vt:lpstr>
      <vt:lpstr>    SE3910 Week 5, Class 3</vt:lpstr>
      <vt:lpstr>GUI Toolkits </vt:lpstr>
      <vt:lpstr>What makes a good toolkit?</vt:lpstr>
      <vt:lpstr>Qt Features</vt:lpstr>
      <vt:lpstr>Qt Widgets</vt:lpstr>
      <vt:lpstr>Example QT Widgets</vt:lpstr>
      <vt:lpstr>QT Built in Dialog Boxes</vt:lpstr>
      <vt:lpstr>Layouts</vt:lpstr>
      <vt:lpstr>Layouts in Java and Qt</vt:lpstr>
      <vt:lpstr>Events/Signals</vt:lpstr>
      <vt:lpstr>Custom Events in Java</vt:lpstr>
      <vt:lpstr>Custom Events in QT</vt:lpstr>
      <vt:lpstr> Threading – qthreads (with corrections) </vt:lpstr>
      <vt:lpstr>Useful if you are into Qt slots/signals == events</vt:lpstr>
      <vt:lpstr>Qt’s connect method</vt:lpstr>
      <vt:lpstr> Qt Connection types </vt:lpstr>
      <vt:lpstr>Coding example. Exercise:</vt:lpstr>
      <vt:lpstr>Week 10 Class 1</vt:lpstr>
      <vt:lpstr>Need invokeMethod </vt:lpstr>
      <vt:lpstr>Sharing Memory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1323</cp:revision>
  <cp:lastPrinted>2017-04-07T20:58:54Z</cp:lastPrinted>
  <dcterms:created xsi:type="dcterms:W3CDTF">1999-09-06T21:32:20Z</dcterms:created>
  <dcterms:modified xsi:type="dcterms:W3CDTF">2017-05-16T19:59:57Z</dcterms:modified>
</cp:coreProperties>
</file>